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tags/tag8.xml" ContentType="application/vnd.openxmlformats-officedocument.presentationml.tags+xml"/>
  <Override PartName="/ppt/tags/tag104.xml" ContentType="application/vnd.openxmlformats-officedocument.presentationml.tags+xml"/>
  <Override PartName="/ppt/slides/slide36.xml" ContentType="application/vnd.openxmlformats-officedocument.presentationml.slide+xml"/>
  <Override PartName="/ppt/slideLayouts/slideLayout46.xml" ContentType="application/vnd.openxmlformats-officedocument.presentationml.slideLayout+xml"/>
  <Override PartName="/ppt/charts/colors6.xml" ContentType="application/vnd.ms-office.chartcolorstyl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Override PartName="/ppt/charts/style11.xml" ContentType="application/vnd.ms-office.chartstyle+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tags/tag38.xml" ContentType="application/vnd.openxmlformats-officedocument.presentationml.tags+xml"/>
  <Override PartName="/ppt/tags/tag85.xml" ContentType="application/vnd.openxmlformats-officedocument.presentationml.tags+xml"/>
  <Override PartName="/ppt/charts/chart13.xml" ContentType="application/vnd.openxmlformats-officedocument.drawingml.chart+xml"/>
  <Override PartName="/ppt/notesSlides/notesSlide16.xml" ContentType="application/vnd.openxmlformats-officedocument.presentationml.notesSlide+xml"/>
  <Override PartName="/ppt/charts/chart24.xml" ContentType="application/vnd.openxmlformats-officedocument.drawingml.chart+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charts/colors12.xml" ContentType="application/vnd.ms-office.chartcolorstyle+xml"/>
  <Override PartName="/ppt/tags/tag52.xml" ContentType="application/vnd.openxmlformats-officedocument.presentationml.tags+xml"/>
  <Default Extension="xlsx" ContentType="application/vnd.openxmlformats-officedocument.spreadsheetml.sheet"/>
  <Override PartName="/ppt/charts/chart3.xml" ContentType="application/vnd.openxmlformats-officedocument.drawingml.chart+xml"/>
  <Override PartName="/ppt/tags/tag41.xml" ContentType="application/vnd.openxmlformats-officedocument.presentationml.tags+xml"/>
  <Override PartName="/ppt/notesSlides/notesSlide7.xml" ContentType="application/vnd.openxmlformats-officedocument.presentationml.notesSlide+xml"/>
  <Override PartName="/ppt/charts/style5.xml" ContentType="application/vnd.ms-office.chartstyle+xml"/>
  <Override PartName="/ppt/tags/tag30.xml" ContentType="application/vnd.openxmlformats-officedocument.presentationml.tags+xml"/>
  <Override PartName="/ppt/charts/style16.xml" ContentType="application/vnd.ms-office.chartstyl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drawings/drawing3.xml" ContentType="application/vnd.openxmlformats-officedocument.drawingml.chartshapes+xml"/>
  <Override PartName="/ppt/charts/chart29.xml" ContentType="application/vnd.openxmlformats-officedocument.drawingml.chart+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charts/chart18.xml" ContentType="application/vnd.openxmlformats-officedocument.drawingml.chart+xml"/>
  <Override PartName="/ppt/slides/slide33.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tags/tag57.xml" ContentType="application/vnd.openxmlformats-officedocument.presentationml.tags+xml"/>
  <Override PartName="/ppt/charts/chart32.xml" ContentType="application/vnd.openxmlformats-officedocument.drawingml.chart+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slideLayouts/slideLayout21.xml" ContentType="application/vnd.openxmlformats-officedocument.presentationml.slideLayout+xml"/>
  <Override PartName="/ppt/tags/tag35.xml" ContentType="application/vnd.openxmlformats-officedocument.presentationml.tags+xml"/>
  <Override PartName="/ppt/tags/tag46.xml" ContentType="application/vnd.openxmlformats-officedocument.presentationml.tags+xml"/>
  <Override PartName="/ppt/charts/chart8.xml" ContentType="application/vnd.openxmlformats-officedocument.drawingml.chart+xml"/>
  <Override PartName="/ppt/tags/tag82.xml" ContentType="application/vnd.openxmlformats-officedocument.presentationml.tags+xml"/>
  <Override PartName="/ppt/tags/tag93.xml" ContentType="application/vnd.openxmlformats-officedocument.presentationml.tags+xml"/>
  <Override PartName="/ppt/notesSlides/notesSlide13.xml" ContentType="application/vnd.openxmlformats-officedocument.presentationml.notesSlide+xml"/>
  <Override PartName="/ppt/charts/chart21.xml" ContentType="application/vnd.openxmlformats-officedocument.drawingml.chart+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charts/chart10.xml" ContentType="application/vnd.openxmlformats-officedocument.drawingml.chart+xml"/>
  <Override PartName="/ppt/tags/tag13.xml" ContentType="application/vnd.openxmlformats-officedocument.presentationml.tags+xml"/>
  <Override PartName="/ppt/tags/tag60.xml" ContentType="application/vnd.openxmlformats-officedocument.presentationml.tags+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Layouts/slideLayout48.xml" ContentType="application/vnd.openxmlformats-officedocument.presentationml.slideLayout+xml"/>
  <Default Extension="svg" ContentType="image/svg+xml"/>
  <Override PartName="/ppt/charts/style2.xml" ContentType="application/vnd.ms-office.chartstyle+xml"/>
  <Override PartName="/ppt/charts/colors8.xml" ContentType="application/vnd.ms-office.chartcolorstyl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ags/tag98.xml" ContentType="application/vnd.openxmlformats-officedocument.presentationml.tags+xml"/>
  <Override PartName="/ppt/charts/style13.xml" ContentType="application/vnd.ms-office.chartstyle+xml"/>
  <Override PartName="/ppt/slides/slide2.xml" ContentType="application/vnd.openxmlformats-officedocument.presentationml.slide+xml"/>
  <Override PartName="/ppt/slides/slide16.xml" ContentType="application/vnd.openxmlformats-officedocument.presentationml.slide+xml"/>
  <Default Extension="wmf" ContentType="image/x-wmf"/>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tags/tag2.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Override PartName="/ppt/charts/chart26.xml" ContentType="application/vnd.openxmlformats-officedocument.drawingml.chart+xml"/>
  <Override PartName="/ppt/slideLayouts/slideLayout51.xml" ContentType="application/vnd.openxmlformats-officedocument.presentationml.slideLayout+xml"/>
  <Override PartName="/ppt/tags/tag29.xml" ContentType="application/vnd.openxmlformats-officedocument.presentationml.tags+xml"/>
  <Override PartName="/ppt/tags/tag76.xml" ContentType="application/vnd.openxmlformats-officedocument.presentationml.tags+xml"/>
  <Override PartName="/ppt/charts/chart15.xml" ContentType="application/vnd.openxmlformats-officedocument.drawingml.chart+xml"/>
  <Override PartName="/ppt/charts/colors14.xml" ContentType="application/vnd.ms-office.chartcolorstyle+xml"/>
  <Override PartName="/ppt/slides/slide30.xml" ContentType="application/vnd.openxmlformats-officedocument.presentationml.slide+xml"/>
  <Override PartName="/ppt/slideLayouts/slideLayout40.xml" ContentType="application/vnd.openxmlformats-officedocument.presentationml.slideLayout+xml"/>
  <Override PartName="/ppt/tags/tag18.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tags/tag90.xml" ContentType="application/vnd.openxmlformats-officedocument.presentationml.tags+xml"/>
  <Override PartName="/ppt/notesSlides/notesSlide21.xml" ContentType="application/vnd.openxmlformats-officedocument.presentationml.notesSlide+xml"/>
  <Override PartName="/ppt/charts/style7.xml" ContentType="application/vnd.ms-office.chartstyle+xml"/>
  <Override PartName="/ppt/tags/tag32.xml" ContentType="application/vnd.openxmlformats-officedocument.presentationml.tags+xml"/>
  <Override PartName="/ppt/charts/chart5.xml" ContentType="application/vnd.openxmlformats-officedocument.drawingml.chart+xml"/>
  <Override PartName="/ppt/notesSlides/notesSlide10.xml" ContentType="application/vnd.openxmlformats-officedocument.presentationml.notesSlide+xml"/>
  <Override PartName="/customXml/itemProps4.xml" ContentType="application/vnd.openxmlformats-officedocument.customXmlPropertie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tags/tag103.xml" ContentType="application/vnd.openxmlformats-officedocument.presentationml.tags+xml"/>
  <Override PartName="/ppt/charts/colors9.xml" ContentType="application/vnd.ms-office.chartcolorstyle+xml"/>
  <Override PartName="/ppt/charts/style14.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tags/tag99.xml" ContentType="application/vnd.openxmlformats-officedocument.presentationml.tags+xml"/>
  <Override PartName="/ppt/drawings/drawing1.xml" ContentType="application/vnd.openxmlformats-officedocument.drawingml.chartshapes+xml"/>
  <Override PartName="/ppt/notesSlides/notesSlide19.xml" ContentType="application/vnd.openxmlformats-officedocument.presentationml.notesSlide+xml"/>
  <Override PartName="/ppt/charts/chart27.xml" ContentType="application/vnd.openxmlformats-officedocument.drawingml.chart+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charts/chart16.xml" ContentType="application/vnd.openxmlformats-officedocument.drawingml.chart+xml"/>
  <Override PartName="/ppt/charts/colors5.xml" ContentType="application/vnd.ms-office.chartcolorstyle+xml"/>
  <Override PartName="/ppt/charts/colors15.xml" ContentType="application/vnd.ms-office.chartcolorstyle+xml"/>
  <Override PartName="/ppt/charts/style10.xml" ContentType="application/vnd.ms-office.chartstyle+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notesSlides/notesSlide15.xml" ContentType="application/vnd.openxmlformats-officedocument.presentationml.notesSlide+xml"/>
  <Override PartName="/ppt/charts/chart23.xml" ContentType="application/vnd.openxmlformats-officedocument.drawingml.char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charts/chart12.xml" ContentType="application/vnd.openxmlformats-officedocument.drawingml.chart+xml"/>
  <Override PartName="/ppt/charts/chart30.xml" ContentType="application/vnd.openxmlformats-officedocument.drawingml.chart+xml"/>
  <Override PartName="/ppt/charts/colors11.xml" ContentType="application/vnd.ms-office.chartcolorstyle+xml"/>
  <Override PartName="/ppt/charts/colors1.xml" ContentType="application/vnd.ms-office.chartcolorstyl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charts/chart6.xml" ContentType="application/vnd.openxmlformats-officedocument.drawingml.chart+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notesSlides/notesSlide11.xml" ContentType="application/vnd.openxmlformats-officedocument.presentationml.notesSlide+xml"/>
  <Override PartName="/ppt/charts/style8.xml" ContentType="application/vnd.ms-office.chartstyle+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charts/chart2.xml" ContentType="application/vnd.openxmlformats-officedocument.drawingml.chart+xml"/>
  <Override PartName="/ppt/tags/tag11.xml" ContentType="application/vnd.openxmlformats-officedocument.presentationml.tags+xml"/>
  <Override PartName="/ppt/charts/style4.xml" ContentType="application/vnd.ms-office.chartstyle+xml"/>
  <Override PartName="/ppt/slides/slide29.xml" ContentType="application/vnd.openxmlformats-officedocument.presentationml.slide+xml"/>
  <Override PartName="/ppt/slideLayouts/slideLayout39.xml" ContentType="application/vnd.openxmlformats-officedocument.presentationml.slideLayout+xml"/>
  <Override PartName="/ppt/charts/style15.xml" ContentType="application/vnd.ms-office.chartstyl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drawings/drawing2.xml" ContentType="application/vnd.openxmlformats-officedocument.drawingml.chartshapes+xml"/>
  <Override PartName="/ppt/charts/chart28.xml" ContentType="application/vnd.openxmlformats-officedocument.drawingml.chart+xml"/>
  <Override PartName="/ppt/theme/theme1.xml" ContentType="application/vnd.openxmlformats-officedocument.theme+xml"/>
  <Override PartName="/ppt/slideLayouts/slideLayout53.xml" ContentType="application/vnd.openxmlformats-officedocument.presentationml.slideLayout+xml"/>
  <Override PartName="/ppt/tags/tag78.xml" ContentType="application/vnd.openxmlformats-officedocument.presentationml.tags+xml"/>
  <Override PartName="/ppt/tags/tag100.xml" ContentType="application/vnd.openxmlformats-officedocument.presentationml.tags+xml"/>
  <Override PartName="/ppt/charts/chart17.xml" ContentType="application/vnd.openxmlformats-officedocument.drawingml.chart+xml"/>
  <Override PartName="/ppt/charts/colors16.xml" ContentType="application/vnd.ms-office.chartcolorstyle+xml"/>
  <Override PartName="/ppt/slides/slide32.xml" ContentType="application/vnd.openxmlformats-officedocument.presentationml.slide+xml"/>
  <Override PartName="/ppt/slideLayouts/slideLayout42.xml" ContentType="application/vnd.openxmlformats-officedocument.presentationml.slideLayout+xml"/>
  <Override PartName="/ppt/tags/tag56.xml" ContentType="application/vnd.openxmlformats-officedocument.presentationml.tags+xml"/>
  <Override PartName="/ppt/tags/tag67.xml" ContentType="application/vnd.openxmlformats-officedocument.presentationml.tags+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45.xml" ContentType="application/vnd.openxmlformats-officedocument.presentationml.tags+xml"/>
  <Override PartName="/ppt/tags/tag92.xml" ContentType="application/vnd.openxmlformats-officedocument.presentationml.tags+xml"/>
  <Override PartName="/ppt/charts/chart31.xml" ContentType="application/vnd.openxmlformats-officedocument.drawingml.chart+xml"/>
  <Override PartName="/docProps/custom.xml" ContentType="application/vnd.openxmlformats-officedocument.custom-properties+xml"/>
  <Override PartName="/ppt/tags/tag34.xml" ContentType="application/vnd.openxmlformats-officedocument.presentationml.tags+xml"/>
  <Override PartName="/ppt/charts/chart7.xml" ContentType="application/vnd.openxmlformats-officedocument.drawingml.chart+xml"/>
  <Override PartName="/ppt/tags/tag81.xml" ContentType="application/vnd.openxmlformats-officedocument.presentationml.tags+xml"/>
  <Override PartName="/ppt/notesSlides/notesSlide12.xml" ContentType="application/vnd.openxmlformats-officedocument.presentationml.notesSlide+xml"/>
  <Override PartName="/ppt/charts/chart20.xml" ContentType="application/vnd.openxmlformats-officedocument.drawingml.chart+xml"/>
  <Override PartName="/ppt/charts/style9.xml" ContentType="application/vnd.ms-office.chartstyle+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ags/tag9.xml" ContentType="application/vnd.openxmlformats-officedocument.presentationml.tags+xml"/>
  <Override PartName="/ppt/tags/tag105.xml" ContentType="application/vnd.openxmlformats-officedocument.presentationml.tags+xml"/>
  <Override PartName="/ppt/slideLayouts/slideLayout58.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charts/style1.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charts/colors7.xml" ContentType="application/vnd.ms-office.chartcolorstyle+xml"/>
  <Override PartName="/ppt/charts/style12.xml" ContentType="application/vnd.ms-office.chartstyl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tags/tag39.xml" ContentType="application/vnd.openxmlformats-officedocument.presentationml.tags+xml"/>
  <Override PartName="/ppt/tags/tag86.xml" ContentType="application/vnd.openxmlformats-officedocument.presentationml.tags+xml"/>
  <Override PartName="/ppt/tags/tag97.xml" ContentType="application/vnd.openxmlformats-officedocument.presentationml.tags+xml"/>
  <Override PartName="/ppt/notesSlides/notesSlide17.xml" ContentType="application/vnd.openxmlformats-officedocument.presentationml.notesSlide+xml"/>
  <Override PartName="/ppt/charts/chart25.xml" ContentType="application/vnd.openxmlformats-officedocument.drawingml.chart+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charts/chart14.xml" ContentType="application/vnd.openxmlformats-officedocument.drawingml.chart+xml"/>
  <Override PartName="/ppt/charts/colors13.xml" ContentType="application/vnd.ms-office.chartcolorstyle+xml"/>
  <Override PartName="/ppt/slides/slide40.xml" ContentType="application/vnd.openxmlformats-officedocument.presentationml.slide+xml"/>
  <Override PartName="/ppt/slideLayouts/slideLayout50.xml" ContentType="application/vnd.openxmlformats-officedocument.presentationml.slideLayout+xml"/>
  <Override PartName="/ppt/tags/tag17.xml" ContentType="application/vnd.openxmlformats-officedocument.presentationml.tags+xml"/>
  <Override PartName="/ppt/tags/tag64.xml" ContentType="application/vnd.openxmlformats-officedocument.presentationml.tags+xml"/>
  <Default Extension="wdp" ContentType="image/vnd.ms-photo"/>
  <Default Extension="vml" ContentType="application/vnd.openxmlformats-officedocument.vmlDrawing"/>
  <Override PartName="/ppt/notesSlides/notesSlide8.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charts/chart4.xml" ContentType="application/vnd.openxmlformats-officedocument.drawingml.chart+xml"/>
  <Override PartName="/ppt/tags/tag31.xml" ContentType="application/vnd.openxmlformats-officedocument.presentationml.tags+xml"/>
  <Override PartName="/ppt/tags/tag42.xml" ContentType="application/vnd.openxmlformats-officedocument.presentationml.tags+xml"/>
  <Override PartName="/ppt/charts/style6.xml" ContentType="application/vnd.ms-office.chartstyle+xml"/>
  <Override PartName="/ppt/handoutMasters/handoutMaster1.xml" ContentType="application/vnd.openxmlformats-officedocument.presentationml.handoutMaster+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theme/theme3.xml" ContentType="application/vnd.openxmlformats-officedocument.theme+xml"/>
  <Override PartName="/ppt/slideLayouts/slideLayout55.xml" ContentType="application/vnd.openxmlformats-officedocument.presentationml.slideLayout+xml"/>
  <Override PartName="/ppt/tags/tag102.xml" ContentType="application/vnd.openxmlformats-officedocument.presentationml.tags+xml"/>
  <Override PartName="/ppt/charts/chart19.xml" ContentType="application/vnd.openxmlformats-officedocument.drawingml.chart+xml"/>
  <Override PartName="/ppt/slides/slide34.xml" ContentType="application/vnd.openxmlformats-officedocument.presentationml.slide+xml"/>
  <Override PartName="/ppt/slideLayouts/slideLayout44.xml" ContentType="application/vnd.openxmlformats-officedocument.presentationml.slideLayout+xml"/>
  <Override PartName="/ppt/tags/tag58.xml" ContentType="application/vnd.openxmlformats-officedocument.presentationml.tags+xml"/>
  <Override PartName="/ppt/tags/tag69.xml" ContentType="application/vnd.openxmlformats-officedocument.presentationml.tags+xml"/>
  <Override PartName="/ppt/charts/colors4.xml" ContentType="application/vnd.ms-office.chartcolorstyl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tags/tag47.xml" ContentType="application/vnd.openxmlformats-officedocument.presentationml.tags+xml"/>
  <Override PartName="/ppt/tags/tag94.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Override PartName="/ppt/tags/tag36.xml" ContentType="application/vnd.openxmlformats-officedocument.presentationml.tags+xml"/>
  <Override PartName="/ppt/charts/chart9.xml" ContentType="application/vnd.openxmlformats-officedocument.drawingml.chart+xml"/>
  <Override PartName="/ppt/tags/tag83.xml" ContentType="application/vnd.openxmlformats-officedocument.presentationml.tags+xml"/>
  <Override PartName="/ppt/charts/chart11.xml" ContentType="application/vnd.openxmlformats-officedocument.drawingml.chart+xml"/>
  <Override PartName="/ppt/notesSlides/notesSlide14.xml" ContentType="application/vnd.openxmlformats-officedocument.presentationml.notesSlide+xml"/>
  <Override PartName="/ppt/charts/chart22.xml" ContentType="application/vnd.openxmlformats-officedocument.drawingml.chart+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charts/colors10.xml" ContentType="application/vnd.ms-office.chartcolorstyle+xml"/>
  <Override PartName="/ppt/tags/tag50.xml" ContentType="application/vnd.openxmlformats-officedocument.presentationml.tags+xml"/>
  <Override PartName="/ppt/charts/chart1.xml" ContentType="application/vnd.openxmlformats-officedocument.drawingml.chart+xml"/>
  <Override PartName="/ppt/notesSlides/notesSlide5.xml" ContentType="application/vnd.openxmlformats-officedocument.presentationml.notesSlid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1" r:id="rId5"/>
    <p:sldMasterId id="2147483673" r:id="rId6"/>
    <p:sldMasterId id="2147483674" r:id="rId7"/>
    <p:sldMasterId id="2147483675" r:id="rId8"/>
    <p:sldMasterId id="2147483825" r:id="rId9"/>
  </p:sldMasterIdLst>
  <p:notesMasterIdLst>
    <p:notesMasterId r:id="rId50"/>
  </p:notesMasterIdLst>
  <p:handoutMasterIdLst>
    <p:handoutMasterId r:id="rId51"/>
  </p:handoutMasterIdLst>
  <p:sldIdLst>
    <p:sldId id="1312" r:id="rId10"/>
    <p:sldId id="1257" r:id="rId11"/>
    <p:sldId id="1258" r:id="rId12"/>
    <p:sldId id="1318" r:id="rId13"/>
    <p:sldId id="1286" r:id="rId14"/>
    <p:sldId id="1316" r:id="rId15"/>
    <p:sldId id="1287" r:id="rId16"/>
    <p:sldId id="1292" r:id="rId17"/>
    <p:sldId id="1277" r:id="rId18"/>
    <p:sldId id="1278" r:id="rId19"/>
    <p:sldId id="1299" r:id="rId20"/>
    <p:sldId id="1322" r:id="rId21"/>
    <p:sldId id="1300" r:id="rId22"/>
    <p:sldId id="1313" r:id="rId23"/>
    <p:sldId id="1298" r:id="rId24"/>
    <p:sldId id="1311" r:id="rId25"/>
    <p:sldId id="1295" r:id="rId26"/>
    <p:sldId id="1254" r:id="rId27"/>
    <p:sldId id="1290" r:id="rId28"/>
    <p:sldId id="1291" r:id="rId29"/>
    <p:sldId id="1323" r:id="rId30"/>
    <p:sldId id="1304" r:id="rId31"/>
    <p:sldId id="1245" r:id="rId32"/>
    <p:sldId id="1220" r:id="rId33"/>
    <p:sldId id="1321" r:id="rId34"/>
    <p:sldId id="1317" r:id="rId35"/>
    <p:sldId id="1307" r:id="rId36"/>
    <p:sldId id="1319" r:id="rId37"/>
    <p:sldId id="1302" r:id="rId38"/>
    <p:sldId id="1305" r:id="rId39"/>
    <p:sldId id="1279" r:id="rId40"/>
    <p:sldId id="1320" r:id="rId41"/>
    <p:sldId id="1315" r:id="rId42"/>
    <p:sldId id="1259" r:id="rId43"/>
    <p:sldId id="1261" r:id="rId44"/>
    <p:sldId id="1262" r:id="rId45"/>
    <p:sldId id="1310" r:id="rId46"/>
    <p:sldId id="1263" r:id="rId47"/>
    <p:sldId id="1264" r:id="rId48"/>
    <p:sldId id="1265" r:id="rId49"/>
  </p:sldIdLst>
  <p:sldSz cx="9906000" cy="6858000" type="A4"/>
  <p:notesSz cx="6808788" cy="9940925"/>
  <p:defaultTextStyle>
    <a:defPPr>
      <a:defRPr lang="de-DE"/>
    </a:defPPr>
    <a:lvl1pPr algn="l" rtl="0" eaLnBrk="0" fontAlgn="base" hangingPunct="0">
      <a:spcBef>
        <a:spcPct val="0"/>
      </a:spcBef>
      <a:spcAft>
        <a:spcPct val="0"/>
      </a:spcAft>
      <a:defRPr sz="1600" kern="1200">
        <a:solidFill>
          <a:schemeClr val="tx1"/>
        </a:solidFill>
        <a:latin typeface="Arial"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228">
          <p15:clr>
            <a:srgbClr val="A4A3A4"/>
          </p15:clr>
        </p15:guide>
        <p15:guide id="2" orient="horz" pos="4133">
          <p15:clr>
            <a:srgbClr val="A4A3A4"/>
          </p15:clr>
        </p15:guide>
        <p15:guide id="3" orient="horz" pos="663" userDrawn="1">
          <p15:clr>
            <a:srgbClr val="A4A3A4"/>
          </p15:clr>
        </p15:guide>
        <p15:guide id="4" orient="horz" pos="3725" userDrawn="1">
          <p15:clr>
            <a:srgbClr val="A4A3A4"/>
          </p15:clr>
        </p15:guide>
        <p15:guide id="5" orient="horz" pos="935">
          <p15:clr>
            <a:srgbClr val="A4A3A4"/>
          </p15:clr>
        </p15:guide>
        <p15:guide id="6" orient="horz" pos="2840">
          <p15:clr>
            <a:srgbClr val="A4A3A4"/>
          </p15:clr>
        </p15:guide>
        <p15:guide id="7" orient="horz" pos="1525" userDrawn="1">
          <p15:clr>
            <a:srgbClr val="A4A3A4"/>
          </p15:clr>
        </p15:guide>
        <p15:guide id="8" orient="horz" pos="1344">
          <p15:clr>
            <a:srgbClr val="A4A3A4"/>
          </p15:clr>
        </p15:guide>
        <p15:guide id="9" pos="3120">
          <p15:clr>
            <a:srgbClr val="A4A3A4"/>
          </p15:clr>
        </p15:guide>
        <p15:guide id="10" pos="5910" userDrawn="1">
          <p15:clr>
            <a:srgbClr val="A4A3A4"/>
          </p15:clr>
        </p15:guide>
        <p15:guide id="11" pos="330">
          <p15:clr>
            <a:srgbClr val="A4A3A4"/>
          </p15:clr>
        </p15:guide>
        <p15:guide id="12" pos="5297" userDrawn="1">
          <p15:clr>
            <a:srgbClr val="A4A3A4"/>
          </p15:clr>
        </p15:guide>
        <p15:guide id="13" pos="1759">
          <p15:clr>
            <a:srgbClr val="A4A3A4"/>
          </p15:clr>
        </p15:guide>
        <p15:guide id="14" pos="943">
          <p15:clr>
            <a:srgbClr val="A4A3A4"/>
          </p15:clr>
        </p15:guide>
        <p15:guide id="15" pos="2440">
          <p15:clr>
            <a:srgbClr val="A4A3A4"/>
          </p15:clr>
        </p15:guide>
        <p15:guide id="16" pos="3800">
          <p15:clr>
            <a:srgbClr val="A4A3A4"/>
          </p15:clr>
        </p15:guide>
      </p15:sldGuideLst>
    </p:ext>
    <p:ext uri="{2D200454-40CA-4A62-9FC3-DE9A4176ACB9}">
      <p15:notesGuideLst xmlns:p15="http://schemas.microsoft.com/office/powerpoint/2012/main" xmlns="">
        <p15:guide id="1" orient="horz" pos="3132" userDrawn="1">
          <p15:clr>
            <a:srgbClr val="A4A3A4"/>
          </p15:clr>
        </p15:guide>
        <p15:guide id="2" pos="214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3000F"/>
    <a:srgbClr val="FF9933"/>
    <a:srgbClr val="FFCC66"/>
    <a:srgbClr val="FFFF99"/>
    <a:srgbClr val="FFCCCC"/>
    <a:srgbClr val="C5C6C8"/>
    <a:srgbClr val="FFFF00"/>
    <a:srgbClr val="FF33CC"/>
    <a:srgbClr val="F6A800"/>
    <a:srgbClr val="F6A8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15" autoAdjust="0"/>
    <p:restoredTop sz="95332" autoAdjust="0"/>
  </p:normalViewPr>
  <p:slideViewPr>
    <p:cSldViewPr>
      <p:cViewPr varScale="1">
        <p:scale>
          <a:sx n="66" d="100"/>
          <a:sy n="66" d="100"/>
        </p:scale>
        <p:origin x="-816" y="-56"/>
      </p:cViewPr>
      <p:guideLst>
        <p:guide orient="horz" pos="2228"/>
        <p:guide orient="horz" pos="4133"/>
        <p:guide orient="horz" pos="663"/>
        <p:guide orient="horz" pos="3725"/>
        <p:guide orient="horz" pos="935"/>
        <p:guide orient="horz" pos="2840"/>
        <p:guide orient="horz" pos="1525"/>
        <p:guide orient="horz" pos="1344"/>
        <p:guide pos="3120"/>
        <p:guide pos="5910"/>
        <p:guide pos="330"/>
        <p:guide pos="5297"/>
        <p:guide pos="1759"/>
        <p:guide pos="943"/>
        <p:guide pos="2440"/>
        <p:guide pos="3800"/>
      </p:guideLst>
    </p:cSldViewPr>
  </p:slideViewPr>
  <p:outlineViewPr>
    <p:cViewPr>
      <p:scale>
        <a:sx n="33" d="100"/>
        <a:sy n="33" d="100"/>
      </p:scale>
      <p:origin x="0" y="-12677"/>
    </p:cViewPr>
  </p:outlineViewPr>
  <p:notesTextViewPr>
    <p:cViewPr>
      <p:scale>
        <a:sx n="3" d="2"/>
        <a:sy n="3" d="2"/>
      </p:scale>
      <p:origin x="0" y="0"/>
    </p:cViewPr>
  </p:notesTextViewPr>
  <p:sorterViewPr>
    <p:cViewPr varScale="1">
      <p:scale>
        <a:sx n="100" d="100"/>
        <a:sy n="100" d="100"/>
      </p:scale>
      <p:origin x="0" y="0"/>
    </p:cViewPr>
  </p:sorterViewPr>
  <p:notesViewPr>
    <p:cSldViewPr>
      <p:cViewPr>
        <p:scale>
          <a:sx n="80" d="100"/>
          <a:sy n="80" d="100"/>
        </p:scale>
        <p:origin x="-2076" y="-72"/>
      </p:cViewPr>
      <p:guideLst>
        <p:guide orient="horz" pos="3132"/>
        <p:guide pos="2145"/>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Arbeitsblat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Office_Excel-Arbeitsblat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Arbeitsblat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Office_Excel-Arbeitsblat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Office_Excel-Arbeitsblat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Office_Excel-Arbeitsblatt13.xlsx"/></Relationships>
</file>

<file path=ppt/charts/_rels/chart15.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package" Target="../embeddings/Microsoft_Office_Excel-Arbeitsblat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Office_Excel-Arbeitsblatt15.xlsx"/></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Office_Excel-Arbeitsblat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Office_Excel-Arbeitsblat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Office_Excel-Arbeitsblatt18.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Office_Excel-Arbeitsblatt2.xlsx"/></Relationships>
</file>

<file path=ppt/charts/_rels/chart20.xml.rels><?xml version="1.0" encoding="UTF-8" standalone="yes"?>
<Relationships xmlns="http://schemas.openxmlformats.org/package/2006/relationships"><Relationship Id="rId3" Type="http://schemas.microsoft.com/office/2011/relationships/chartStyle" Target="style7.xml"/><Relationship Id="rId2" Type="http://schemas.microsoft.com/office/2011/relationships/chartColorStyle" Target="colors7.xml"/><Relationship Id="rId1" Type="http://schemas.openxmlformats.org/officeDocument/2006/relationships/package" Target="../embeddings/Microsoft_Office_Excel-Arbeitsblatt19.xlsx"/></Relationships>
</file>

<file path=ppt/charts/_rels/chart21.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package" Target="../embeddings/Microsoft_Office_Excel-Arbeitsblatt20.xlsx"/></Relationships>
</file>

<file path=ppt/charts/_rels/chart22.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package" Target="../embeddings/Microsoft_Office_Excel-Arbeitsblatt21.xlsx"/></Relationships>
</file>

<file path=ppt/charts/_rels/chart23.xml.rels><?xml version="1.0" encoding="UTF-8" standalone="yes"?>
<Relationships xmlns="http://schemas.openxmlformats.org/package/2006/relationships"><Relationship Id="rId3" Type="http://schemas.microsoft.com/office/2011/relationships/chartStyle" Target="style10.xml"/><Relationship Id="rId2" Type="http://schemas.microsoft.com/office/2011/relationships/chartColorStyle" Target="colors10.xml"/><Relationship Id="rId1" Type="http://schemas.openxmlformats.org/officeDocument/2006/relationships/package" Target="../embeddings/Microsoft_Office_Excel-Arbeitsblatt22.xlsx"/></Relationships>
</file>

<file path=ppt/charts/_rels/chart24.xml.rels><?xml version="1.0" encoding="UTF-8" standalone="yes"?>
<Relationships xmlns="http://schemas.openxmlformats.org/package/2006/relationships"><Relationship Id="rId3" Type="http://schemas.microsoft.com/office/2011/relationships/chartStyle" Target="style11.xml"/><Relationship Id="rId2" Type="http://schemas.microsoft.com/office/2011/relationships/chartColorStyle" Target="colors11.xml"/><Relationship Id="rId1" Type="http://schemas.openxmlformats.org/officeDocument/2006/relationships/package" Target="../embeddings/Microsoft_Office_Excel-Arbeitsblatt23.xlsx"/></Relationships>
</file>

<file path=ppt/charts/_rels/chart25.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Office_Excel-Arbeitsblatt24.xlsx"/></Relationships>
</file>

<file path=ppt/charts/_rels/chart26.xml.rels><?xml version="1.0" encoding="UTF-8" standalone="yes"?>
<Relationships xmlns="http://schemas.openxmlformats.org/package/2006/relationships"><Relationship Id="rId3" Type="http://schemas.microsoft.com/office/2011/relationships/chartStyle" Target="style13.xml"/><Relationship Id="rId2" Type="http://schemas.microsoft.com/office/2011/relationships/chartColorStyle" Target="colors13.xml"/><Relationship Id="rId1" Type="http://schemas.openxmlformats.org/officeDocument/2006/relationships/package" Target="../embeddings/Microsoft_Office_Excel-Arbeitsblatt25.xlsx"/></Relationships>
</file>

<file path=ppt/charts/_rels/chart27.xml.rels><?xml version="1.0" encoding="UTF-8" standalone="yes"?>
<Relationships xmlns="http://schemas.openxmlformats.org/package/2006/relationships"><Relationship Id="rId3" Type="http://schemas.microsoft.com/office/2011/relationships/chartStyle" Target="style14.xml"/><Relationship Id="rId2" Type="http://schemas.microsoft.com/office/2011/relationships/chartColorStyle" Target="colors14.xml"/><Relationship Id="rId1" Type="http://schemas.openxmlformats.org/officeDocument/2006/relationships/package" Target="../embeddings/Microsoft_Office_Excel-Arbeitsblatt26.xlsx"/></Relationships>
</file>

<file path=ppt/charts/_rels/chart28.xml.rels><?xml version="1.0" encoding="UTF-8" standalone="yes"?>
<Relationships xmlns="http://schemas.openxmlformats.org/package/2006/relationships"><Relationship Id="rId3" Type="http://schemas.microsoft.com/office/2011/relationships/chartStyle" Target="style15.xml"/><Relationship Id="rId2" Type="http://schemas.microsoft.com/office/2011/relationships/chartColorStyle" Target="colors15.xml"/><Relationship Id="rId1" Type="http://schemas.openxmlformats.org/officeDocument/2006/relationships/package" Target="../embeddings/Microsoft_Office_Excel-Arbeitsblatt27.xlsx"/></Relationships>
</file>

<file path=ppt/charts/_rels/chart29.xml.rels><?xml version="1.0" encoding="UTF-8" standalone="yes"?>
<Relationships xmlns="http://schemas.openxmlformats.org/package/2006/relationships"><Relationship Id="rId3" Type="http://schemas.microsoft.com/office/2011/relationships/chartStyle" Target="style16.xml"/><Relationship Id="rId2" Type="http://schemas.microsoft.com/office/2011/relationships/chartColorStyle" Target="colors16.xml"/><Relationship Id="rId1" Type="http://schemas.openxmlformats.org/officeDocument/2006/relationships/package" Target="../embeddings/Microsoft_Office_Excel-Arbeitsblatt28.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Office_Excel-Arbeitsblat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Office_Excel-Arbeitsblat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Office_Excel-Arbeitsblatt30.xlsx"/></Relationships>
</file>

<file path=ppt/charts/_rels/chart32.xml.rels><?xml version="1.0" encoding="UTF-8" standalone="yes"?>
<Relationships xmlns="http://schemas.openxmlformats.org/package/2006/relationships"><Relationship Id="rId1" Type="http://schemas.openxmlformats.org/officeDocument/2006/relationships/oleObject" Target="file:///\\atlsan200\daten\Departments\F_Finanzvorstand\Kapitalmarkt\Rosenbauer%20Aktie\B&#246;rsekurs\Charts%20f&#252;r%20Pr&#228;sentationen\Rosenbauer%20Kursentwicklung%201%2012%202018.xlsx" TargetMode="Externa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Office_Excel-Arbeitsblat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Arbeitsblat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Arbeitsblat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Arbeitsblatt7.xlsx"/></Relationships>
</file>

<file path=ppt/charts/_rels/chart8.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Diagramm%20in%20Microsoft%20PowerPoint" TargetMode="Externa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Office_Excel-Arbeitsblatt8.xlsx"/></Relationships>
</file>

<file path=ppt/charts/chart1.xml><?xml version="1.0" encoding="utf-8"?>
<c:chartSpace xmlns:c="http://schemas.openxmlformats.org/drawingml/2006/chart" xmlns:a="http://schemas.openxmlformats.org/drawingml/2006/main" xmlns:r="http://schemas.openxmlformats.org/officeDocument/2006/relationships">
  <c:lang val="de-A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sz="1400" b="1" dirty="0" smtClean="0">
                <a:solidFill>
                  <a:schemeClr val="tx1"/>
                </a:solidFill>
              </a:rPr>
              <a:t>Share of clean electricity</a:t>
            </a:r>
          </a:p>
        </c:rich>
      </c:tx>
      <c:layout>
        <c:manualLayout>
          <c:xMode val="edge"/>
          <c:yMode val="edge"/>
          <c:x val="5.1303136227110871E-2"/>
          <c:y val="0"/>
        </c:manualLayout>
      </c:layout>
      <c:spPr>
        <a:noFill/>
        <a:ln>
          <a:noFill/>
        </a:ln>
        <a:effectLst/>
      </c:spPr>
    </c:title>
    <c:plotArea>
      <c:layout>
        <c:manualLayout>
          <c:layoutTarget val="inner"/>
          <c:xMode val="edge"/>
          <c:yMode val="edge"/>
          <c:x val="0.24302829610994772"/>
          <c:y val="5.2335001655338977E-2"/>
          <c:w val="0.48917735110206145"/>
          <c:h val="1"/>
        </c:manualLayout>
      </c:layout>
      <c:doughnutChart>
        <c:varyColors val="1"/>
        <c:ser>
          <c:idx val="0"/>
          <c:order val="0"/>
          <c:tx>
            <c:strRef>
              <c:f>Tabelle1!$B$1</c:f>
              <c:strCache>
                <c:ptCount val="1"/>
                <c:pt idx="0">
                  <c:v>Verkauf</c:v>
                </c:pt>
              </c:strCache>
            </c:strRef>
          </c:tx>
          <c:dPt>
            <c:idx val="0"/>
            <c:spPr>
              <a:solidFill>
                <a:srgbClr val="92D050"/>
              </a:solidFill>
              <a:ln w="19050">
                <a:solidFill>
                  <a:srgbClr val="92D050"/>
                </a:solidFill>
              </a:ln>
              <a:effectLst/>
            </c:spPr>
            <c:extLst xmlns:c16r2="http://schemas.microsoft.com/office/drawing/2015/06/chart">
              <c:ext xmlns:c16="http://schemas.microsoft.com/office/drawing/2014/chart" uri="{C3380CC4-5D6E-409C-BE32-E72D297353CC}">
                <c16:uniqueId val="{00000003-9BFD-4AD2-A12B-184ED86A7A60}"/>
              </c:ext>
            </c:extLst>
          </c:dPt>
          <c:dPt>
            <c:idx val="1"/>
            <c:spPr>
              <a:solidFill>
                <a:srgbClr val="E3000F"/>
              </a:solidFill>
              <a:ln w="19050">
                <a:solidFill>
                  <a:srgbClr val="E3000F"/>
                </a:solidFill>
              </a:ln>
              <a:effectLst/>
            </c:spPr>
            <c:extLst xmlns:c16r2="http://schemas.microsoft.com/office/drawing/2015/06/chart">
              <c:ext xmlns:c16="http://schemas.microsoft.com/office/drawing/2014/chart" uri="{C3380CC4-5D6E-409C-BE32-E72D297353CC}">
                <c16:uniqueId val="{00000004-9BFD-4AD2-A12B-184ED86A7A60}"/>
              </c:ext>
            </c:extLst>
          </c:dPt>
          <c:dPt>
            <c:idx val="2"/>
            <c:spPr>
              <a:solidFill>
                <a:schemeClr val="accent3"/>
              </a:solidFill>
              <a:ln w="19050">
                <a:solidFill>
                  <a:schemeClr val="accent3">
                    <a:lumMod val="65000"/>
                  </a:schemeClr>
                </a:solidFill>
              </a:ln>
              <a:effectLst/>
            </c:spPr>
            <c:extLst xmlns:c16r2="http://schemas.microsoft.com/office/drawing/2015/06/chart">
              <c:ext xmlns:c16="http://schemas.microsoft.com/office/drawing/2014/chart" uri="{C3380CC4-5D6E-409C-BE32-E72D297353CC}">
                <c16:uniqueId val="{00000002-9BFD-4AD2-A12B-184ED86A7A60}"/>
              </c:ext>
            </c:extLst>
          </c:dPt>
          <c:dPt>
            <c:idx val="3"/>
            <c:spPr>
              <a:noFill/>
              <a:ln w="19050">
                <a:solidFill>
                  <a:schemeClr val="lt1"/>
                </a:solidFill>
              </a:ln>
              <a:effectLst/>
            </c:spPr>
            <c:extLst xmlns:c16r2="http://schemas.microsoft.com/office/drawing/2015/06/chart">
              <c:ext xmlns:c16="http://schemas.microsoft.com/office/drawing/2014/chart" uri="{C3380CC4-5D6E-409C-BE32-E72D297353CC}">
                <c16:uniqueId val="{00000001-9BFD-4AD2-A12B-184ED86A7A60}"/>
              </c:ext>
            </c:extLst>
          </c:dPt>
          <c:dLbls>
            <c:dLbl>
              <c:idx val="0"/>
              <c:tx>
                <c:rich>
                  <a:bodyPr/>
                  <a:lstStyle/>
                  <a:p>
                    <a:r>
                      <a:rPr lang="en-US" dirty="0" smtClean="0"/>
                      <a:t>59%</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9BFD-4AD2-A12B-184ED86A7A60}"/>
                </c:ext>
              </c:extLst>
            </c:dLbl>
            <c:dLbl>
              <c:idx val="1"/>
              <c:tx>
                <c:rich>
                  <a:bodyPr/>
                  <a:lstStyle/>
                  <a:p>
                    <a:r>
                      <a:rPr lang="en-US" smtClean="0"/>
                      <a:t>75%</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9BFD-4AD2-A12B-184ED86A7A60}"/>
                </c:ext>
              </c:extLst>
            </c:dLbl>
            <c:dLbl>
              <c:idx val="2"/>
              <c:tx>
                <c:rich>
                  <a:bodyPr/>
                  <a:lstStyle/>
                  <a:p>
                    <a:r>
                      <a:rPr lang="en-US" smtClean="0"/>
                      <a:t>100%</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9BFD-4AD2-A12B-184ED86A7A60}"/>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9BFD-4AD2-A12B-184ED86A7A6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Val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Tabelle1!$A$2:$A$5</c:f>
              <c:strCache>
                <c:ptCount val="2"/>
                <c:pt idx="0">
                  <c:v>As of 2018</c:v>
                </c:pt>
                <c:pt idx="1">
                  <c:v>Goal until 2021</c:v>
                </c:pt>
              </c:strCache>
            </c:strRef>
          </c:cat>
          <c:val>
            <c:numRef>
              <c:f>Tabelle1!$B$2:$B$5</c:f>
              <c:numCache>
                <c:formatCode>General</c:formatCode>
                <c:ptCount val="4"/>
                <c:pt idx="0">
                  <c:v>58</c:v>
                </c:pt>
                <c:pt idx="1">
                  <c:v>17</c:v>
                </c:pt>
                <c:pt idx="2">
                  <c:v>25</c:v>
                </c:pt>
                <c:pt idx="3">
                  <c:v>100</c:v>
                </c:pt>
              </c:numCache>
            </c:numRef>
          </c:val>
          <c:extLst xmlns:c16r2="http://schemas.microsoft.com/office/drawing/2015/06/chart">
            <c:ext xmlns:c16="http://schemas.microsoft.com/office/drawing/2014/chart" uri="{C3380CC4-5D6E-409C-BE32-E72D297353CC}">
              <c16:uniqueId val="{00000000-9BFD-4AD2-A12B-184ED86A7A60}"/>
            </c:ext>
          </c:extLst>
        </c:ser>
        <c:dLbls/>
        <c:firstSliceAng val="270"/>
        <c:holeSize val="75"/>
      </c:doughnutChart>
      <c:spPr>
        <a:noFill/>
        <a:ln>
          <a:noFill/>
        </a:ln>
        <a:effectLst/>
      </c:spPr>
    </c:plotArea>
    <c:legend>
      <c:legendPos val="b"/>
      <c:legendEntry>
        <c:idx val="2"/>
        <c:delete val="1"/>
      </c:legendEntry>
      <c:layout>
        <c:manualLayout>
          <c:xMode val="edge"/>
          <c:yMode val="edge"/>
          <c:x val="0.25692018741710598"/>
          <c:y val="0.56208105318506685"/>
          <c:w val="0.46978288422377634"/>
          <c:h val="7.9294630859413059E-2"/>
        </c:manualLayout>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zero"/>
  </c:chart>
  <c:spPr>
    <a:noFill/>
    <a:ln>
      <a:noFill/>
    </a:ln>
    <a:effectLst/>
  </c:spPr>
  <c:txPr>
    <a:bodyPr/>
    <a:lstStyle/>
    <a:p>
      <a:pPr>
        <a:defRPr/>
      </a:pPr>
      <a:endParaRPr lang="de-DE"/>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de-AT"/>
  <c:chart>
    <c:plotArea>
      <c:layout>
        <c:manualLayout>
          <c:layoutTarget val="inner"/>
          <c:xMode val="edge"/>
          <c:yMode val="edge"/>
          <c:x val="1.5892420537897314E-2"/>
          <c:y val="2.9697315819531705E-2"/>
          <c:w val="0.9682151589242054"/>
          <c:h val="0.94060536836093667"/>
        </c:manualLayout>
      </c:layout>
      <c:barChart>
        <c:barDir val="col"/>
        <c:grouping val="stacked"/>
        <c:ser>
          <c:idx val="0"/>
          <c:order val="0"/>
          <c:spPr>
            <a:noFill/>
            <a:ln>
              <a:noFill/>
            </a:ln>
          </c:spPr>
          <c:dPt>
            <c:idx val="0"/>
            <c:spPr>
              <a:solidFill>
                <a:schemeClr val="tx2"/>
              </a:solidFill>
              <a:ln>
                <a:noFill/>
              </a:ln>
            </c:spPr>
            <c:extLst xmlns:c16r2="http://schemas.microsoft.com/office/drawing/2015/06/chart">
              <c:ext xmlns:c16="http://schemas.microsoft.com/office/drawing/2014/chart" uri="{C3380CC4-5D6E-409C-BE32-E72D297353CC}">
                <c16:uniqueId val="{00000000-7F28-4D1B-BD67-BD20EEB6A0FF}"/>
              </c:ext>
            </c:extLst>
          </c:dPt>
          <c:dPt>
            <c:idx val="7"/>
            <c:spPr>
              <a:solidFill>
                <a:schemeClr val="accent2"/>
              </a:solidFill>
              <a:ln>
                <a:noFill/>
              </a:ln>
            </c:spPr>
            <c:extLst xmlns:c16r2="http://schemas.microsoft.com/office/drawing/2015/06/chart">
              <c:ext xmlns:c16="http://schemas.microsoft.com/office/drawing/2014/chart" uri="{C3380CC4-5D6E-409C-BE32-E72D297353CC}">
                <c16:uniqueId val="{00000001-7F28-4D1B-BD67-BD20EEB6A0FF}"/>
              </c:ext>
            </c:extLst>
          </c:dPt>
          <c:val>
            <c:numRef>
              <c:f>Sheet1!$A$1:$H$1</c:f>
              <c:numCache>
                <c:formatCode>General</c:formatCode>
                <c:ptCount val="8"/>
                <c:pt idx="0">
                  <c:v>21.1</c:v>
                </c:pt>
                <c:pt idx="1">
                  <c:v>21.1</c:v>
                </c:pt>
                <c:pt idx="2">
                  <c:v>35.5</c:v>
                </c:pt>
                <c:pt idx="3">
                  <c:v>44.3</c:v>
                </c:pt>
                <c:pt idx="4">
                  <c:v>46.9</c:v>
                </c:pt>
                <c:pt idx="5">
                  <c:v>49.4</c:v>
                </c:pt>
                <c:pt idx="6">
                  <c:v>48.8</c:v>
                </c:pt>
                <c:pt idx="7">
                  <c:v>48.8</c:v>
                </c:pt>
              </c:numCache>
            </c:numRef>
          </c:val>
          <c:extLst xmlns:c16r2="http://schemas.microsoft.com/office/drawing/2015/06/chart">
            <c:ext xmlns:c16="http://schemas.microsoft.com/office/drawing/2014/chart" uri="{C3380CC4-5D6E-409C-BE32-E72D297353CC}">
              <c16:uniqueId val="{00000002-7F28-4D1B-BD67-BD20EEB6A0FF}"/>
            </c:ext>
          </c:extLst>
        </c:ser>
        <c:ser>
          <c:idx val="1"/>
          <c:order val="1"/>
          <c:spPr>
            <a:solidFill>
              <a:schemeClr val="tx2"/>
            </a:solidFill>
            <a:ln>
              <a:noFill/>
            </a:ln>
          </c:spPr>
          <c:val>
            <c:numRef>
              <c:f>Sheet1!$A$2:$H$2</c:f>
              <c:numCache>
                <c:formatCode>General</c:formatCode>
                <c:ptCount val="8"/>
                <c:pt idx="1">
                  <c:v>14.400000000000002</c:v>
                </c:pt>
                <c:pt idx="2">
                  <c:v>8.7999999999999989</c:v>
                </c:pt>
                <c:pt idx="3">
                  <c:v>2.6000000000000014</c:v>
                </c:pt>
                <c:pt idx="4">
                  <c:v>4.7000000000000028</c:v>
                </c:pt>
                <c:pt idx="5">
                  <c:v>2.2000000000000033</c:v>
                </c:pt>
                <c:pt idx="6">
                  <c:v>0.60000000000000153</c:v>
                </c:pt>
              </c:numCache>
            </c:numRef>
          </c:val>
          <c:extLst xmlns:c16r2="http://schemas.microsoft.com/office/drawing/2015/06/chart">
            <c:ext xmlns:c16="http://schemas.microsoft.com/office/drawing/2014/chart" uri="{C3380CC4-5D6E-409C-BE32-E72D297353CC}">
              <c16:uniqueId val="{00000003-7F28-4D1B-BD67-BD20EEB6A0FF}"/>
            </c:ext>
          </c:extLst>
        </c:ser>
        <c:dLbls/>
        <c:gapWidth val="80"/>
        <c:overlap val="100"/>
        <c:axId val="126584704"/>
        <c:axId val="126586240"/>
      </c:barChart>
      <c:catAx>
        <c:axId val="126584704"/>
        <c:scaling>
          <c:orientation val="minMax"/>
        </c:scaling>
        <c:axPos val="b"/>
        <c:majorGridlines>
          <c:spPr>
            <a:ln>
              <a:noFill/>
            </a:ln>
          </c:spPr>
        </c:majorGridlines>
        <c:majorTickMark val="none"/>
        <c:tickLblPos val="none"/>
        <c:spPr>
          <a:ln w="9525" algn="ctr">
            <a:solidFill>
              <a:schemeClr val="tx1"/>
            </a:solidFill>
            <a:prstDash val="solid"/>
          </a:ln>
        </c:spPr>
        <c:crossAx val="126586240"/>
        <c:crosses val="min"/>
        <c:lblAlgn val="ctr"/>
        <c:lblOffset val="100"/>
      </c:catAx>
      <c:valAx>
        <c:axId val="126586240"/>
        <c:scaling>
          <c:orientation val="minMax"/>
          <c:max val="60"/>
          <c:min val="0"/>
        </c:scaling>
        <c:axPos val="l"/>
        <c:majorGridlines>
          <c:spPr>
            <a:ln>
              <a:noFill/>
            </a:ln>
          </c:spPr>
        </c:majorGridlines>
        <c:numFmt formatCode="General" sourceLinked="1"/>
        <c:tickLblPos val="none"/>
        <c:spPr>
          <a:ln w="9525" algn="ctr">
            <a:solidFill>
              <a:schemeClr val="bg1"/>
            </a:solidFill>
            <a:prstDash val="solid"/>
          </a:ln>
        </c:spPr>
        <c:txPr>
          <a:bodyPr wrap="none"/>
          <a:lstStyle/>
          <a:p>
            <a:pPr>
              <a:defRPr sz="1400" b="1">
                <a:solidFill>
                  <a:schemeClr val="tx1"/>
                </a:solidFill>
                <a:latin typeface="+mn-lt"/>
                <a:ea typeface="+mn-ea"/>
                <a:cs typeface="+mn-cs"/>
                <a:sym typeface="+mn-lt"/>
              </a:defRPr>
            </a:pPr>
            <a:endParaRPr lang="de-DE"/>
          </a:p>
        </c:txPr>
        <c:crossAx val="126584704"/>
        <c:crosses val="min"/>
        <c:crossBetween val="between"/>
        <c:majorUnit val="10"/>
      </c:valAx>
    </c:plotArea>
    <c:dispBlanksAs val="gap"/>
    <c:showDLblsOverMax val="1"/>
  </c:chart>
  <c:externalData r:id="rId1"/>
</c:chartSpace>
</file>

<file path=ppt/charts/chart11.xml><?xml version="1.0" encoding="utf-8"?>
<c:chartSpace xmlns:c="http://schemas.openxmlformats.org/drawingml/2006/chart" xmlns:a="http://schemas.openxmlformats.org/drawingml/2006/main" xmlns:r="http://schemas.openxmlformats.org/officeDocument/2006/relationships">
  <c:lang val="de-AT"/>
  <c:chart>
    <c:autoTitleDeleted val="1"/>
    <c:plotArea>
      <c:layout>
        <c:manualLayout>
          <c:layoutTarget val="inner"/>
          <c:xMode val="edge"/>
          <c:yMode val="edge"/>
          <c:x val="5.4176745762290431E-2"/>
          <c:y val="2.8293712120745679E-2"/>
          <c:w val="0.91086956521739126"/>
          <c:h val="0.71828988720386822"/>
        </c:manualLayout>
      </c:layout>
      <c:barChart>
        <c:barDir val="col"/>
        <c:grouping val="clustered"/>
        <c:ser>
          <c:idx val="1"/>
          <c:order val="0"/>
          <c:tx>
            <c:strRef>
              <c:f>Sheet1!$B$1</c:f>
              <c:strCache>
                <c:ptCount val="1"/>
                <c:pt idx="0">
                  <c:v>Umsatz</c:v>
                </c:pt>
              </c:strCache>
            </c:strRef>
          </c:tx>
          <c:spPr>
            <a:solidFill>
              <a:srgbClr val="C0C0C0"/>
            </a:solidFill>
            <a:ln w="51020">
              <a:noFill/>
            </a:ln>
          </c:spPr>
          <c:dPt>
            <c:idx val="0"/>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1-4167-4F2C-8FFB-13B039EC9D07}"/>
              </c:ext>
            </c:extLst>
          </c:dPt>
          <c:dPt>
            <c:idx val="3"/>
            <c:spPr>
              <a:solidFill>
                <a:srgbClr val="7F7F7F"/>
              </a:solidFill>
              <a:ln w="51020">
                <a:noFill/>
              </a:ln>
            </c:spPr>
            <c:extLst xmlns:c16r2="http://schemas.microsoft.com/office/drawing/2015/06/chart">
              <c:ext xmlns:c16="http://schemas.microsoft.com/office/drawing/2014/chart" uri="{C3380CC4-5D6E-409C-BE32-E72D297353CC}">
                <c16:uniqueId val="{0000000A-DB27-4DE1-AA3B-D0863DCC20EE}"/>
              </c:ext>
            </c:extLst>
          </c:dPt>
          <c:dPt>
            <c:idx val="4"/>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3-4167-4F2C-8FFB-13B039EC9D07}"/>
              </c:ext>
            </c:extLst>
          </c:dPt>
          <c:dPt>
            <c:idx val="7"/>
            <c:spPr>
              <a:solidFill>
                <a:srgbClr val="7F7F7F"/>
              </a:solidFill>
              <a:ln w="51020">
                <a:noFill/>
              </a:ln>
            </c:spPr>
            <c:extLst xmlns:c16r2="http://schemas.microsoft.com/office/drawing/2015/06/chart">
              <c:ext xmlns:c16="http://schemas.microsoft.com/office/drawing/2014/chart" uri="{C3380CC4-5D6E-409C-BE32-E72D297353CC}">
                <c16:uniqueId val="{00000009-DB27-4DE1-AA3B-D0863DCC20EE}"/>
              </c:ext>
            </c:extLst>
          </c:dPt>
          <c:dPt>
            <c:idx val="8"/>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5-4167-4F2C-8FFB-13B039EC9D07}"/>
              </c:ext>
            </c:extLst>
          </c:dPt>
          <c:dPt>
            <c:idx val="11"/>
            <c:spPr>
              <a:solidFill>
                <a:srgbClr val="7F7F7F"/>
              </a:solidFill>
              <a:ln w="51020">
                <a:noFill/>
              </a:ln>
            </c:spPr>
            <c:extLst xmlns:c16r2="http://schemas.microsoft.com/office/drawing/2015/06/chart">
              <c:ext xmlns:c16="http://schemas.microsoft.com/office/drawing/2014/chart" uri="{C3380CC4-5D6E-409C-BE32-E72D297353CC}">
                <c16:uniqueId val="{00000008-DB27-4DE1-AA3B-D0863DCC20EE}"/>
              </c:ext>
            </c:extLst>
          </c:dPt>
          <c:dPt>
            <c:idx val="12"/>
            <c:spPr>
              <a:solidFill>
                <a:schemeClr val="bg1">
                  <a:lumMod val="50000"/>
                </a:schemeClr>
              </a:solidFill>
              <a:ln w="51020">
                <a:noFill/>
              </a:ln>
            </c:spPr>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7-4167-4F2C-8FFB-13B039EC9D07}"/>
              </c:ext>
            </c:extLst>
          </c:dPt>
          <c:dLbls>
            <c:dLbl>
              <c:idx val="0"/>
              <c:tx>
                <c:rich>
                  <a:bodyPr/>
                  <a:lstStyle/>
                  <a:p>
                    <a:r>
                      <a:rPr lang="en-US" smtClean="0"/>
                      <a:t>172.0</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4167-4F2C-8FFB-13B039EC9D07}"/>
                </c:ext>
              </c:extLst>
            </c:dLbl>
            <c:dLbl>
              <c:idx val="1"/>
              <c:tx>
                <c:rich>
                  <a:bodyPr/>
                  <a:lstStyle/>
                  <a:p>
                    <a:r>
                      <a:rPr lang="en-US" smtClean="0"/>
                      <a:t>211.3</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B-1506-42CF-B1CD-12377FAB2956}"/>
                </c:ext>
              </c:extLst>
            </c:dLbl>
            <c:dLbl>
              <c:idx val="2"/>
              <c:tx>
                <c:rich>
                  <a:bodyPr/>
                  <a:lstStyle/>
                  <a:p>
                    <a:r>
                      <a:rPr lang="en-US" smtClean="0"/>
                      <a:t>219.5</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C-1506-42CF-B1CD-12377FAB2956}"/>
                </c:ext>
              </c:extLst>
            </c:dLbl>
            <c:dLbl>
              <c:idx val="3"/>
              <c:tx>
                <c:rich>
                  <a:bodyPr/>
                  <a:lstStyle/>
                  <a:p>
                    <a:r>
                      <a:rPr lang="en-US" smtClean="0"/>
                      <a:t>268.0</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A-DB27-4DE1-AA3B-D0863DCC20EE}"/>
                </c:ext>
              </c:extLst>
            </c:dLbl>
            <c:dLbl>
              <c:idx val="4"/>
              <c:tx>
                <c:rich>
                  <a:bodyPr/>
                  <a:lstStyle/>
                  <a:p>
                    <a:r>
                      <a:rPr lang="en-US" smtClean="0"/>
                      <a:t>181.9</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4167-4F2C-8FFB-13B039EC9D07}"/>
                </c:ext>
              </c:extLst>
            </c:dLbl>
            <c:dLbl>
              <c:idx val="5"/>
              <c:tx>
                <c:rich>
                  <a:bodyPr/>
                  <a:lstStyle/>
                  <a:p>
                    <a:r>
                      <a:rPr lang="en-US" smtClean="0"/>
                      <a:t>211.7</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D-1506-42CF-B1CD-12377FAB2956}"/>
                </c:ext>
              </c:extLst>
            </c:dLbl>
            <c:dLbl>
              <c:idx val="6"/>
              <c:tx>
                <c:rich>
                  <a:bodyPr/>
                  <a:lstStyle/>
                  <a:p>
                    <a:r>
                      <a:rPr lang="en-US" smtClean="0"/>
                      <a:t>210.9</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E-1506-42CF-B1CD-12377FAB2956}"/>
                </c:ext>
              </c:extLst>
            </c:dLbl>
            <c:dLbl>
              <c:idx val="7"/>
              <c:tx>
                <c:rich>
                  <a:bodyPr/>
                  <a:lstStyle/>
                  <a:p>
                    <a:r>
                      <a:rPr lang="en-US" smtClean="0"/>
                      <a:t>243.1</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DB27-4DE1-AA3B-D0863DCC20EE}"/>
                </c:ext>
              </c:extLst>
            </c:dLbl>
            <c:dLbl>
              <c:idx val="8"/>
              <c:layout>
                <c:manualLayout>
                  <c:x val="0"/>
                  <c:y val="5.1371269060459926E-2"/>
                </c:manualLayout>
              </c:layout>
              <c:tx>
                <c:rich>
                  <a:bodyPr/>
                  <a:lstStyle/>
                  <a:p>
                    <a:r>
                      <a:rPr lang="en-US" dirty="0" smtClean="0"/>
                      <a:t>162.4</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4167-4F2C-8FFB-13B039EC9D07}"/>
                </c:ext>
              </c:extLst>
            </c:dLbl>
            <c:dLbl>
              <c:idx val="9"/>
              <c:layout>
                <c:manualLayout>
                  <c:x val="-1.0564594578797107E-16"/>
                  <c:y val="5.3939832513482881E-2"/>
                </c:manualLayout>
              </c:layout>
              <c:tx>
                <c:rich>
                  <a:bodyPr/>
                  <a:lstStyle/>
                  <a:p>
                    <a:r>
                      <a:rPr lang="en-US" dirty="0" smtClean="0"/>
                      <a:t>190.3</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D-DB27-4DE1-AA3B-D0863DCC20EE}"/>
                </c:ext>
              </c:extLst>
            </c:dLbl>
            <c:dLbl>
              <c:idx val="10"/>
              <c:layout>
                <c:manualLayout>
                  <c:x val="0"/>
                  <c:y val="5.1371269060459926E-2"/>
                </c:manualLayout>
              </c:layout>
              <c:tx>
                <c:rich>
                  <a:bodyPr/>
                  <a:lstStyle/>
                  <a:p>
                    <a:r>
                      <a:rPr lang="en-US" dirty="0" smtClean="0"/>
                      <a:t>199.3</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E-DB27-4DE1-AA3B-D0863DCC20EE}"/>
                </c:ext>
              </c:extLst>
            </c:dLbl>
            <c:dLbl>
              <c:idx val="11"/>
              <c:layout>
                <c:manualLayout>
                  <c:x val="-1.0564594578797107E-16"/>
                  <c:y val="5.137126906045981E-3"/>
                </c:manualLayout>
              </c:layout>
              <c:tx>
                <c:rich>
                  <a:bodyPr/>
                  <a:lstStyle/>
                  <a:p>
                    <a:r>
                      <a:rPr lang="en-US" dirty="0" smtClean="0"/>
                      <a:t>357.4</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DB27-4DE1-AA3B-D0863DCC20EE}"/>
                </c:ext>
              </c:extLst>
            </c:dLbl>
            <c:spPr>
              <a:noFill/>
              <a:ln>
                <a:noFill/>
              </a:ln>
              <a:effectLst/>
            </c:spPr>
            <c:txPr>
              <a:bodyPr/>
              <a:lstStyle/>
              <a:p>
                <a:pPr>
                  <a:defRPr lang="de-DE" sz="1200" b="1"/>
                </a:pPr>
                <a:endParaRPr lang="de-DE"/>
              </a:p>
            </c:txPr>
            <c:showVal val="1"/>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5="http://schemas.microsoft.com/office/drawing/2012/chart" uri="{CE6537A1-D6FC-4f65-9D91-7224C49458BB}">
                <c15:layout/>
                <c15:showLeaderLines val="0"/>
              </c:ext>
            </c:extLst>
          </c:dLbls>
          <c:cat>
            <c:strRef>
              <c:f>Sheet1!$A$21:$A$32</c:f>
              <c:strCache>
                <c:ptCount val="12"/>
                <c:pt idx="0">
                  <c:v>Q1/16</c:v>
                </c:pt>
                <c:pt idx="1">
                  <c:v>Q2/16</c:v>
                </c:pt>
                <c:pt idx="2">
                  <c:v>Q3/16</c:v>
                </c:pt>
                <c:pt idx="3">
                  <c:v>Q4/16</c:v>
                </c:pt>
                <c:pt idx="4">
                  <c:v>Q1/17</c:v>
                </c:pt>
                <c:pt idx="5">
                  <c:v>Q2/17</c:v>
                </c:pt>
                <c:pt idx="6">
                  <c:v>Q3/17</c:v>
                </c:pt>
                <c:pt idx="7">
                  <c:v>Q4/17</c:v>
                </c:pt>
                <c:pt idx="8">
                  <c:v>Q1/18</c:v>
                </c:pt>
                <c:pt idx="9">
                  <c:v>Q2/18</c:v>
                </c:pt>
                <c:pt idx="10">
                  <c:v>Q3/18</c:v>
                </c:pt>
                <c:pt idx="11">
                  <c:v>Q4/18</c:v>
                </c:pt>
              </c:strCache>
            </c:strRef>
          </c:cat>
          <c:val>
            <c:numRef>
              <c:f>Sheet1!$B$21:$B$32</c:f>
              <c:numCache>
                <c:formatCode>0.0</c:formatCode>
                <c:ptCount val="12"/>
                <c:pt idx="0">
                  <c:v>172</c:v>
                </c:pt>
                <c:pt idx="1">
                  <c:v>211.3</c:v>
                </c:pt>
                <c:pt idx="2">
                  <c:v>219.5</c:v>
                </c:pt>
                <c:pt idx="3">
                  <c:v>268</c:v>
                </c:pt>
                <c:pt idx="4">
                  <c:v>181.9</c:v>
                </c:pt>
                <c:pt idx="5">
                  <c:v>211.7</c:v>
                </c:pt>
                <c:pt idx="6">
                  <c:v>210.9</c:v>
                </c:pt>
                <c:pt idx="7">
                  <c:v>243.1</c:v>
                </c:pt>
                <c:pt idx="8">
                  <c:v>162.4</c:v>
                </c:pt>
                <c:pt idx="9">
                  <c:v>190.3</c:v>
                </c:pt>
                <c:pt idx="10">
                  <c:v>199.3</c:v>
                </c:pt>
                <c:pt idx="11">
                  <c:v>357.4</c:v>
                </c:pt>
              </c:numCache>
            </c:numRef>
          </c:val>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B-4167-4F2C-8FFB-13B039EC9D07}"/>
            </c:ext>
          </c:extLst>
        </c:ser>
        <c:dLbls>
          <c:showVal val="1"/>
        </c:dLbls>
        <c:axId val="144708736"/>
        <c:axId val="144710272"/>
      </c:barChart>
      <c:lineChart>
        <c:grouping val="standard"/>
        <c:ser>
          <c:idx val="0"/>
          <c:order val="1"/>
          <c:tx>
            <c:strRef>
              <c:f>Sheet1!$C$1</c:f>
              <c:strCache>
                <c:ptCount val="1"/>
                <c:pt idx="0">
                  <c:v>EBIT</c:v>
                </c:pt>
              </c:strCache>
            </c:strRef>
          </c:tx>
          <c:spPr>
            <a:ln w="25510">
              <a:solidFill>
                <a:srgbClr val="C00000"/>
              </a:solidFill>
              <a:prstDash val="solid"/>
            </a:ln>
          </c:spPr>
          <c:marker>
            <c:symbol val="square"/>
            <c:size val="6"/>
            <c:spPr>
              <a:solidFill>
                <a:srgbClr val="C00000"/>
              </a:solidFill>
              <a:ln>
                <a:solidFill>
                  <a:srgbClr val="C00000"/>
                </a:solidFill>
              </a:ln>
            </c:spPr>
          </c:marker>
          <c:dLbls>
            <c:dLbl>
              <c:idx val="0"/>
              <c:tx>
                <c:rich>
                  <a:bodyPr/>
                  <a:lstStyle/>
                  <a:p>
                    <a:r>
                      <a:rPr lang="en-US" smtClean="0"/>
                      <a:t>3.4</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F-1506-42CF-B1CD-12377FAB2956}"/>
                </c:ext>
              </c:extLst>
            </c:dLbl>
            <c:dLbl>
              <c:idx val="1"/>
              <c:tx>
                <c:rich>
                  <a:bodyPr/>
                  <a:lstStyle/>
                  <a:p>
                    <a:r>
                      <a:rPr lang="en-US" smtClean="0"/>
                      <a:t>15.5</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0-1506-42CF-B1CD-12377FAB2956}"/>
                </c:ext>
              </c:extLst>
            </c:dLbl>
            <c:dLbl>
              <c:idx val="2"/>
              <c:tx>
                <c:rich>
                  <a:bodyPr/>
                  <a:lstStyle/>
                  <a:p>
                    <a:r>
                      <a:rPr lang="en-US" smtClean="0"/>
                      <a:t>8.5</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1-1506-42CF-B1CD-12377FAB2956}"/>
                </c:ext>
              </c:extLst>
            </c:dLbl>
            <c:dLbl>
              <c:idx val="3"/>
              <c:tx>
                <c:rich>
                  <a:bodyPr/>
                  <a:lstStyle/>
                  <a:p>
                    <a:r>
                      <a:rPr lang="en-US" smtClean="0"/>
                      <a:t>19.6</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2-1506-42CF-B1CD-12377FAB2956}"/>
                </c:ext>
              </c:extLst>
            </c:dLbl>
            <c:dLbl>
              <c:idx val="5"/>
              <c:tx>
                <c:rich>
                  <a:bodyPr/>
                  <a:lstStyle/>
                  <a:p>
                    <a:r>
                      <a:rPr lang="en-US" smtClean="0"/>
                      <a:t>5.8</a:t>
                    </a:r>
                    <a:endParaRPr lang="en-US" dirty="0"/>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3-1506-42CF-B1CD-12377FAB2956}"/>
                </c:ext>
              </c:extLst>
            </c:dLbl>
            <c:dLbl>
              <c:idx val="6"/>
              <c:tx>
                <c:rich>
                  <a:bodyPr/>
                  <a:lstStyle/>
                  <a:p>
                    <a:r>
                      <a:rPr lang="en-US" smtClean="0"/>
                      <a:t>12.1</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4-1506-42CF-B1CD-12377FAB2956}"/>
                </c:ext>
              </c:extLst>
            </c:dLbl>
            <c:dLbl>
              <c:idx val="7"/>
              <c:tx>
                <c:rich>
                  <a:bodyPr/>
                  <a:lstStyle/>
                  <a:p>
                    <a:r>
                      <a:rPr lang="en-US" smtClean="0"/>
                      <a:t>6.3</a:t>
                    </a:r>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5-1506-42CF-B1CD-12377FAB2956}"/>
                </c:ext>
              </c:extLst>
            </c:dLbl>
            <c:dLbl>
              <c:idx val="8"/>
              <c:layout>
                <c:manualLayout>
                  <c:x val="-2.4984382633919985E-2"/>
                  <c:y val="-2.4651737178115616E-2"/>
                </c:manualLayout>
              </c:layout>
              <c:tx>
                <c:rich>
                  <a:bodyPr/>
                  <a:lstStyle/>
                  <a:p>
                    <a:r>
                      <a:rPr lang="en-US" dirty="0" smtClean="0"/>
                      <a:t>1.1</a:t>
                    </a:r>
                    <a:endParaRPr lang="en-US" dirty="0"/>
                  </a:p>
                </c:rich>
              </c:tx>
              <c:dLblPos val="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FBEC-494E-880F-94229EBDCD7F}"/>
                </c:ext>
              </c:extLst>
            </c:dLbl>
            <c:dLbl>
              <c:idx val="9"/>
              <c:tx>
                <c:rich>
                  <a:bodyPr/>
                  <a:lstStyle/>
                  <a:p>
                    <a:r>
                      <a:rPr lang="en-US" smtClean="0"/>
                      <a:t>8.9</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6-1506-42CF-B1CD-12377FAB2956}"/>
                </c:ext>
              </c:extLst>
            </c:dLbl>
            <c:dLbl>
              <c:idx val="10"/>
              <c:tx>
                <c:rich>
                  <a:bodyPr/>
                  <a:lstStyle/>
                  <a:p>
                    <a:r>
                      <a:rPr lang="en-US" smtClean="0"/>
                      <a:t>7.0</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7-1506-42CF-B1CD-12377FAB2956}"/>
                </c:ext>
              </c:extLst>
            </c:dLbl>
            <c:dLbl>
              <c:idx val="11"/>
              <c:layout>
                <c:manualLayout>
                  <c:x val="-2.9792500873744524E-2"/>
                  <c:y val="2.67195318823444E-2"/>
                </c:manualLayout>
              </c:layout>
              <c:tx>
                <c:rich>
                  <a:bodyPr/>
                  <a:lstStyle/>
                  <a:p>
                    <a:r>
                      <a:rPr lang="en-US" dirty="0" smtClean="0"/>
                      <a:t>31.8</a:t>
                    </a:r>
                    <a:endParaRPr lang="en-US" dirty="0"/>
                  </a:p>
                </c:rich>
              </c:tx>
              <c:dLblPos val="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F-DB27-4DE1-AA3B-D0863DCC20EE}"/>
                </c:ext>
              </c:extLst>
            </c:dLbl>
            <c:spPr>
              <a:noFill/>
              <a:ln>
                <a:noFill/>
              </a:ln>
              <a:effectLst/>
            </c:spPr>
            <c:txPr>
              <a:bodyPr/>
              <a:lstStyle/>
              <a:p>
                <a:pPr>
                  <a:defRPr lang="de-DE" sz="1200" b="1"/>
                </a:pPr>
                <a:endParaRPr lang="de-DE"/>
              </a:p>
            </c:txPr>
            <c:dLblPos val="b"/>
            <c:showVal val="1"/>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5="http://schemas.microsoft.com/office/drawing/2012/chart" uri="{CE6537A1-D6FC-4f65-9D91-7224C49458BB}">
                <c15:layout/>
                <c15:showLeaderLines val="0"/>
              </c:ext>
            </c:extLst>
          </c:dLbls>
          <c:cat>
            <c:strRef>
              <c:f>Sheet1!$A$21:$A$32</c:f>
              <c:strCache>
                <c:ptCount val="12"/>
                <c:pt idx="0">
                  <c:v>Q1/16</c:v>
                </c:pt>
                <c:pt idx="1">
                  <c:v>Q2/16</c:v>
                </c:pt>
                <c:pt idx="2">
                  <c:v>Q3/16</c:v>
                </c:pt>
                <c:pt idx="3">
                  <c:v>Q4/16</c:v>
                </c:pt>
                <c:pt idx="4">
                  <c:v>Q1/17</c:v>
                </c:pt>
                <c:pt idx="5">
                  <c:v>Q2/17</c:v>
                </c:pt>
                <c:pt idx="6">
                  <c:v>Q3/17</c:v>
                </c:pt>
                <c:pt idx="7">
                  <c:v>Q4/17</c:v>
                </c:pt>
                <c:pt idx="8">
                  <c:v>Q1/18</c:v>
                </c:pt>
                <c:pt idx="9">
                  <c:v>Q2/18</c:v>
                </c:pt>
                <c:pt idx="10">
                  <c:v>Q3/18</c:v>
                </c:pt>
                <c:pt idx="11">
                  <c:v>Q4/18</c:v>
                </c:pt>
              </c:strCache>
            </c:strRef>
          </c:cat>
          <c:val>
            <c:numRef>
              <c:f>Sheet1!$C$21:$C$32</c:f>
              <c:numCache>
                <c:formatCode>0.0</c:formatCode>
                <c:ptCount val="12"/>
                <c:pt idx="0">
                  <c:v>3.4</c:v>
                </c:pt>
                <c:pt idx="1">
                  <c:v>15.5</c:v>
                </c:pt>
                <c:pt idx="2">
                  <c:v>8.5</c:v>
                </c:pt>
                <c:pt idx="3">
                  <c:v>19.600000000000001</c:v>
                </c:pt>
                <c:pt idx="4">
                  <c:v>-3.1</c:v>
                </c:pt>
                <c:pt idx="5">
                  <c:v>5.8</c:v>
                </c:pt>
                <c:pt idx="6">
                  <c:v>12.1</c:v>
                </c:pt>
                <c:pt idx="7">
                  <c:v>6.3</c:v>
                </c:pt>
                <c:pt idx="8">
                  <c:v>1.1000000000000001</c:v>
                </c:pt>
                <c:pt idx="9">
                  <c:v>8.9</c:v>
                </c:pt>
                <c:pt idx="10">
                  <c:v>7</c:v>
                </c:pt>
                <c:pt idx="11">
                  <c:v>31.8</c:v>
                </c:pt>
              </c:numCache>
            </c:numRef>
          </c:val>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C-4167-4F2C-8FFB-13B039EC9D07}"/>
            </c:ext>
          </c:extLst>
        </c:ser>
        <c:dLbls>
          <c:showVal val="1"/>
        </c:dLbls>
        <c:marker val="1"/>
        <c:axId val="144757120"/>
        <c:axId val="144758656"/>
      </c:lineChart>
      <c:catAx>
        <c:axId val="144708736"/>
        <c:scaling>
          <c:orientation val="minMax"/>
        </c:scaling>
        <c:axPos val="b"/>
        <c:numFmt formatCode="General" sourceLinked="1"/>
        <c:majorTickMark val="cross"/>
        <c:tickLblPos val="nextTo"/>
        <c:spPr>
          <a:ln w="25510">
            <a:solidFill>
              <a:srgbClr val="808080"/>
            </a:solidFill>
            <a:prstDash val="solid"/>
          </a:ln>
        </c:spPr>
        <c:txPr>
          <a:bodyPr rot="-5400000" vert="horz"/>
          <a:lstStyle/>
          <a:p>
            <a:pPr>
              <a:defRPr lang="de-DE" sz="1406" b="0" i="0" u="none" strike="noStrike" baseline="0">
                <a:solidFill>
                  <a:schemeClr val="tx1"/>
                </a:solidFill>
                <a:latin typeface="Arial"/>
                <a:ea typeface="Arial"/>
                <a:cs typeface="Arial"/>
              </a:defRPr>
            </a:pPr>
            <a:endParaRPr lang="de-DE"/>
          </a:p>
        </c:txPr>
        <c:crossAx val="144710272"/>
        <c:crosses val="autoZero"/>
        <c:lblAlgn val="ctr"/>
        <c:lblOffset val="100"/>
        <c:tickLblSkip val="1"/>
        <c:tickMarkSkip val="1"/>
      </c:catAx>
      <c:valAx>
        <c:axId val="144710272"/>
        <c:scaling>
          <c:orientation val="minMax"/>
          <c:max val="400"/>
          <c:min val="0"/>
        </c:scaling>
        <c:axPos val="l"/>
        <c:numFmt formatCode="0" sourceLinked="0"/>
        <c:majorTickMark val="cross"/>
        <c:tickLblPos val="nextTo"/>
        <c:spPr>
          <a:ln w="25510">
            <a:solidFill>
              <a:srgbClr val="808080"/>
            </a:solidFill>
            <a:prstDash val="solid"/>
          </a:ln>
        </c:spPr>
        <c:txPr>
          <a:bodyPr rot="0" vert="horz"/>
          <a:lstStyle/>
          <a:p>
            <a:pPr>
              <a:defRPr lang="de-DE" sz="1406" b="0" i="0" u="none" strike="noStrike" baseline="0">
                <a:solidFill>
                  <a:schemeClr val="tx1"/>
                </a:solidFill>
                <a:latin typeface="Arial"/>
                <a:ea typeface="Arial"/>
                <a:cs typeface="Arial"/>
              </a:defRPr>
            </a:pPr>
            <a:endParaRPr lang="de-DE"/>
          </a:p>
        </c:txPr>
        <c:crossAx val="144708736"/>
        <c:crosses val="autoZero"/>
        <c:crossBetween val="between"/>
        <c:majorUnit val="50"/>
      </c:valAx>
      <c:catAx>
        <c:axId val="144757120"/>
        <c:scaling>
          <c:orientation val="minMax"/>
        </c:scaling>
        <c:delete val="1"/>
        <c:axPos val="b"/>
        <c:numFmt formatCode="General" sourceLinked="1"/>
        <c:tickLblPos val="none"/>
        <c:crossAx val="144758656"/>
        <c:crosses val="autoZero"/>
        <c:lblAlgn val="ctr"/>
        <c:lblOffset val="100"/>
      </c:catAx>
      <c:valAx>
        <c:axId val="144758656"/>
        <c:scaling>
          <c:orientation val="minMax"/>
          <c:max val="40"/>
          <c:min val="0"/>
        </c:scaling>
        <c:axPos val="r"/>
        <c:numFmt formatCode="0" sourceLinked="0"/>
        <c:majorTickMark val="cross"/>
        <c:tickLblPos val="nextTo"/>
        <c:spPr>
          <a:ln w="25510">
            <a:solidFill>
              <a:srgbClr val="808080"/>
            </a:solidFill>
            <a:prstDash val="solid"/>
          </a:ln>
        </c:spPr>
        <c:txPr>
          <a:bodyPr rot="0" vert="horz"/>
          <a:lstStyle/>
          <a:p>
            <a:pPr>
              <a:defRPr lang="de-DE" sz="1406" b="0" i="0" u="none" strike="noStrike" baseline="0">
                <a:solidFill>
                  <a:schemeClr val="tx1"/>
                </a:solidFill>
                <a:latin typeface="Arial"/>
                <a:ea typeface="Arial"/>
                <a:cs typeface="Arial"/>
              </a:defRPr>
            </a:pPr>
            <a:endParaRPr lang="de-DE"/>
          </a:p>
        </c:txPr>
        <c:crossAx val="144757120"/>
        <c:crosses val="max"/>
        <c:crossBetween val="between"/>
        <c:majorUnit val="5"/>
      </c:valAx>
      <c:spPr>
        <a:noFill/>
        <a:ln w="51020">
          <a:noFill/>
        </a:ln>
      </c:spPr>
    </c:plotArea>
    <c:legend>
      <c:legendPos val="r"/>
      <c:layout>
        <c:manualLayout>
          <c:xMode val="edge"/>
          <c:yMode val="edge"/>
          <c:x val="0.29565217391304444"/>
          <c:y val="0.91517857142857284"/>
          <c:w val="0.36739130434782674"/>
          <c:h val="8.928571428571408E-2"/>
        </c:manualLayout>
      </c:layout>
      <c:spPr>
        <a:solidFill>
          <a:schemeClr val="bg1"/>
        </a:solidFill>
        <a:ln w="51020">
          <a:noFill/>
        </a:ln>
      </c:spPr>
      <c:txPr>
        <a:bodyPr/>
        <a:lstStyle/>
        <a:p>
          <a:pPr>
            <a:defRPr lang="de-DE" sz="1476" b="0" i="0" u="none" strike="noStrike" baseline="0">
              <a:solidFill>
                <a:schemeClr val="tx1"/>
              </a:solidFill>
              <a:latin typeface="Arial"/>
              <a:ea typeface="Arial"/>
              <a:cs typeface="Arial"/>
            </a:defRPr>
          </a:pPr>
          <a:endParaRPr lang="de-DE"/>
        </a:p>
      </c:txPr>
    </c:legend>
    <c:plotVisOnly val="1"/>
    <c:dispBlanksAs val="gap"/>
  </c:chart>
  <c:spPr>
    <a:noFill/>
    <a:ln>
      <a:noFill/>
    </a:ln>
  </c:spPr>
  <c:txPr>
    <a:bodyPr/>
    <a:lstStyle/>
    <a:p>
      <a:pPr>
        <a:defRPr sz="1607" b="0" i="0" u="none" strike="noStrike" baseline="0">
          <a:solidFill>
            <a:schemeClr val="tx1"/>
          </a:solidFill>
          <a:latin typeface="Arial"/>
          <a:ea typeface="Arial"/>
          <a:cs typeface="Arial"/>
        </a:defRPr>
      </a:pPr>
      <a:endParaRPr lang="de-DE"/>
    </a:p>
  </c:txPr>
  <c:externalData r:id="rId1"/>
  <c:userShapes r:id="rId2"/>
</c:chartSpace>
</file>

<file path=ppt/charts/chart12.xml><?xml version="1.0" encoding="utf-8"?>
<c:chartSpace xmlns:c="http://schemas.openxmlformats.org/drawingml/2006/chart" xmlns:a="http://schemas.openxmlformats.org/drawingml/2006/main" xmlns:r="http://schemas.openxmlformats.org/officeDocument/2006/relationships">
  <c:lang val="de-AT"/>
  <c:style val="1"/>
  <c:chart>
    <c:plotArea>
      <c:layout>
        <c:manualLayout>
          <c:layoutTarget val="inner"/>
          <c:xMode val="edge"/>
          <c:yMode val="edge"/>
          <c:x val="5.7474529527179628E-3"/>
          <c:y val="0.13817640276076898"/>
          <c:w val="0.9885146948315392"/>
          <c:h val="0.60743367981840968"/>
        </c:manualLayout>
      </c:layout>
      <c:barChart>
        <c:barDir val="col"/>
        <c:grouping val="clustered"/>
        <c:ser>
          <c:idx val="0"/>
          <c:order val="0"/>
          <c:tx>
            <c:strRef>
              <c:f>Tabelle1!$B$1</c:f>
              <c:strCache>
                <c:ptCount val="1"/>
                <c:pt idx="0">
                  <c:v>Investments</c:v>
                </c:pt>
              </c:strCache>
            </c:strRef>
          </c:tx>
          <c:spPr>
            <a:solidFill>
              <a:schemeClr val="accent3">
                <a:lumMod val="75000"/>
              </a:schemeClr>
            </a:solidFill>
            <a:ln>
              <a:noFill/>
            </a:ln>
          </c:spPr>
          <c:dPt>
            <c:idx val="3"/>
            <c:spPr>
              <a:solidFill>
                <a:schemeClr val="accent3">
                  <a:lumMod val="75000"/>
                </a:schemeClr>
              </a:solidFill>
            </c:spPr>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1-8889-4839-B17D-6402486B9D9E}"/>
              </c:ext>
            </c:extLst>
          </c:dPt>
          <c:dPt>
            <c:idx val="4"/>
            <c:spPr>
              <a:solidFill>
                <a:schemeClr val="accent3">
                  <a:lumMod val="75000"/>
                </a:schemeClr>
              </a:solidFill>
              <a:ln>
                <a:noFill/>
              </a:ln>
            </c:spPr>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3-8889-4839-B17D-6402486B9D9E}"/>
              </c:ext>
            </c:extLst>
          </c:dPt>
          <c:dLbls>
            <c:dLbl>
              <c:idx val="0"/>
              <c:tx>
                <c:rich>
                  <a:bodyPr/>
                  <a:lstStyle/>
                  <a:p>
                    <a:r>
                      <a:rPr lang="en-US" smtClean="0"/>
                      <a:t>51.2</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9C6F-4222-BBF9-33DDEDDB603C}"/>
                </c:ext>
              </c:extLst>
            </c:dLbl>
            <c:dLbl>
              <c:idx val="1"/>
              <c:tx>
                <c:rich>
                  <a:bodyPr/>
                  <a:lstStyle/>
                  <a:p>
                    <a:r>
                      <a:rPr lang="en-US" smtClean="0"/>
                      <a:t>22.1</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9C6F-4222-BBF9-33DDEDDB603C}"/>
                </c:ext>
              </c:extLst>
            </c:dLbl>
            <c:dLbl>
              <c:idx val="2"/>
              <c:tx>
                <c:rich>
                  <a:bodyPr/>
                  <a:lstStyle/>
                  <a:p>
                    <a:r>
                      <a:rPr lang="en-US" smtClean="0"/>
                      <a:t>24.3</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9C6F-4222-BBF9-33DDEDDB603C}"/>
                </c:ext>
              </c:extLst>
            </c:dLbl>
            <c:dLbl>
              <c:idx val="3"/>
              <c:tx>
                <c:rich>
                  <a:bodyPr/>
                  <a:lstStyle/>
                  <a:p>
                    <a:r>
                      <a:rPr lang="en-US" smtClean="0"/>
                      <a:t>21.5</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8889-4839-B17D-6402486B9D9E}"/>
                </c:ext>
              </c:extLst>
            </c:dLbl>
            <c:dLbl>
              <c:idx val="4"/>
              <c:tx>
                <c:rich>
                  <a:bodyPr/>
                  <a:lstStyle/>
                  <a:p>
                    <a:pPr>
                      <a:defRPr lang="de-DE" sz="1100" b="0"/>
                    </a:pPr>
                    <a:r>
                      <a:rPr lang="en-US" dirty="0" smtClean="0"/>
                      <a:t>18.7</a:t>
                    </a:r>
                    <a:endParaRPr lang="en-US" dirty="0"/>
                  </a:p>
                </c:rich>
              </c:tx>
              <c:spP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8889-4839-B17D-6402486B9D9E}"/>
                </c:ext>
              </c:extLst>
            </c:dLbl>
            <c:spPr>
              <a:noFill/>
              <a:ln>
                <a:noFill/>
              </a:ln>
              <a:effectLst/>
            </c:spPr>
            <c:txPr>
              <a:bodyPr/>
              <a:lstStyle/>
              <a:p>
                <a:pPr>
                  <a:defRPr lang="de-DE" sz="1100" b="0"/>
                </a:pPr>
                <a:endParaRPr lang="de-DE"/>
              </a:p>
            </c:txPr>
            <c:showVal val="1"/>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5="http://schemas.microsoft.com/office/drawing/2012/chart" uri="{CE6537A1-D6FC-4f65-9D91-7224C49458BB}">
                <c15:showLeaderLines val="0"/>
              </c:ext>
            </c:extLst>
          </c:dLbls>
          <c:cat>
            <c:numRef>
              <c:f>Tabelle1!$A$10:$A$14</c:f>
              <c:numCache>
                <c:formatCode>General</c:formatCode>
                <c:ptCount val="5"/>
                <c:pt idx="0">
                  <c:v>2014</c:v>
                </c:pt>
                <c:pt idx="1">
                  <c:v>2015</c:v>
                </c:pt>
                <c:pt idx="2">
                  <c:v>2016</c:v>
                </c:pt>
                <c:pt idx="3">
                  <c:v>2017</c:v>
                </c:pt>
                <c:pt idx="4">
                  <c:v>2018</c:v>
                </c:pt>
              </c:numCache>
            </c:numRef>
          </c:cat>
          <c:val>
            <c:numRef>
              <c:f>Tabelle1!$B$10:$B$14</c:f>
              <c:numCache>
                <c:formatCode>0.0</c:formatCode>
                <c:ptCount val="5"/>
                <c:pt idx="0">
                  <c:v>51.2</c:v>
                </c:pt>
                <c:pt idx="1">
                  <c:v>22.1</c:v>
                </c:pt>
                <c:pt idx="2">
                  <c:v>24.3</c:v>
                </c:pt>
                <c:pt idx="3">
                  <c:v>21.5</c:v>
                </c:pt>
                <c:pt idx="4" formatCode="General">
                  <c:v>18.7</c:v>
                </c:pt>
              </c:numCache>
            </c:numRef>
          </c:val>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4-8889-4839-B17D-6402486B9D9E}"/>
            </c:ext>
          </c:extLst>
        </c:ser>
        <c:ser>
          <c:idx val="1"/>
          <c:order val="1"/>
          <c:tx>
            <c:strRef>
              <c:f>Tabelle1!$C$1</c:f>
              <c:strCache>
                <c:ptCount val="1"/>
                <c:pt idx="0">
                  <c:v>Depreciation and amortization</c:v>
                </c:pt>
              </c:strCache>
            </c:strRef>
          </c:tx>
          <c:spPr>
            <a:solidFill>
              <a:schemeClr val="accent2"/>
            </a:solidFill>
            <a:ln>
              <a:noFill/>
            </a:ln>
          </c:spPr>
          <c:dLbls>
            <c:dLbl>
              <c:idx val="0"/>
              <c:tx>
                <c:rich>
                  <a:bodyPr/>
                  <a:lstStyle/>
                  <a:p>
                    <a:r>
                      <a:rPr lang="en-US" smtClean="0"/>
                      <a:t>12.6</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9C6F-4222-BBF9-33DDEDDB603C}"/>
                </c:ext>
              </c:extLst>
            </c:dLbl>
            <c:dLbl>
              <c:idx val="1"/>
              <c:tx>
                <c:rich>
                  <a:bodyPr/>
                  <a:lstStyle/>
                  <a:p>
                    <a:r>
                      <a:rPr lang="en-US" smtClean="0"/>
                      <a:t>13.9</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9C6F-4222-BBF9-33DDEDDB603C}"/>
                </c:ext>
              </c:extLst>
            </c:dLbl>
            <c:dLbl>
              <c:idx val="2"/>
              <c:tx>
                <c:rich>
                  <a:bodyPr/>
                  <a:lstStyle/>
                  <a:p>
                    <a:r>
                      <a:rPr lang="en-US" smtClean="0"/>
                      <a:t>14.8</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9C6F-4222-BBF9-33DDEDDB603C}"/>
                </c:ext>
              </c:extLst>
            </c:dLbl>
            <c:dLbl>
              <c:idx val="3"/>
              <c:tx>
                <c:rich>
                  <a:bodyPr/>
                  <a:lstStyle/>
                  <a:p>
                    <a:r>
                      <a:rPr lang="en-US" smtClean="0"/>
                      <a:t>16.5</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A-9C6F-4222-BBF9-33DDEDDB603C}"/>
                </c:ext>
              </c:extLst>
            </c:dLbl>
            <c:dLbl>
              <c:idx val="4"/>
              <c:tx>
                <c:rich>
                  <a:bodyPr/>
                  <a:lstStyle/>
                  <a:p>
                    <a:r>
                      <a:rPr lang="en-US" smtClean="0"/>
                      <a:t>16.7</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B-9C6F-4222-BBF9-33DDEDDB603C}"/>
                </c:ext>
              </c:extLst>
            </c:dLbl>
            <c:spPr>
              <a:noFill/>
              <a:ln>
                <a:noFill/>
              </a:ln>
              <a:effectLst/>
            </c:spPr>
            <c:txPr>
              <a:bodyPr/>
              <a:lstStyle/>
              <a:p>
                <a:pPr>
                  <a:defRPr lang="de-DE" sz="1100" b="0"/>
                </a:pPr>
                <a:endParaRPr lang="de-DE"/>
              </a:p>
            </c:txPr>
            <c:showVal val="1"/>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5="http://schemas.microsoft.com/office/drawing/2012/chart" uri="{CE6537A1-D6FC-4f65-9D91-7224C49458BB}">
                <c15:showLeaderLines val="0"/>
              </c:ext>
            </c:extLst>
          </c:dLbls>
          <c:cat>
            <c:numRef>
              <c:f>Tabelle1!$A$10:$A$14</c:f>
              <c:numCache>
                <c:formatCode>General</c:formatCode>
                <c:ptCount val="5"/>
                <c:pt idx="0">
                  <c:v>2014</c:v>
                </c:pt>
                <c:pt idx="1">
                  <c:v>2015</c:v>
                </c:pt>
                <c:pt idx="2">
                  <c:v>2016</c:v>
                </c:pt>
                <c:pt idx="3">
                  <c:v>2017</c:v>
                </c:pt>
                <c:pt idx="4">
                  <c:v>2018</c:v>
                </c:pt>
              </c:numCache>
            </c:numRef>
          </c:cat>
          <c:val>
            <c:numRef>
              <c:f>Tabelle1!$C$10:$C$14</c:f>
              <c:numCache>
                <c:formatCode>0.0</c:formatCode>
                <c:ptCount val="5"/>
                <c:pt idx="0">
                  <c:v>12.6</c:v>
                </c:pt>
                <c:pt idx="1">
                  <c:v>13.9</c:v>
                </c:pt>
                <c:pt idx="2">
                  <c:v>14.8</c:v>
                </c:pt>
                <c:pt idx="3">
                  <c:v>16.5</c:v>
                </c:pt>
                <c:pt idx="4" formatCode="General">
                  <c:v>16.7</c:v>
                </c:pt>
              </c:numCache>
            </c:numRef>
          </c:val>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5-8889-4839-B17D-6402486B9D9E}"/>
            </c:ext>
          </c:extLst>
        </c:ser>
        <c:dLbls/>
        <c:gapWidth val="60"/>
        <c:axId val="144947072"/>
        <c:axId val="144948608"/>
      </c:barChart>
      <c:catAx>
        <c:axId val="144947072"/>
        <c:scaling>
          <c:orientation val="minMax"/>
        </c:scaling>
        <c:axPos val="b"/>
        <c:numFmt formatCode="General" sourceLinked="1"/>
        <c:majorTickMark val="none"/>
        <c:tickLblPos val="nextTo"/>
        <c:txPr>
          <a:bodyPr/>
          <a:lstStyle/>
          <a:p>
            <a:pPr>
              <a:defRPr lang="de-DE" sz="1100" b="0"/>
            </a:pPr>
            <a:endParaRPr lang="de-DE"/>
          </a:p>
        </c:txPr>
        <c:crossAx val="144948608"/>
        <c:crosses val="autoZero"/>
        <c:auto val="1"/>
        <c:lblAlgn val="ctr"/>
        <c:lblOffset val="100"/>
      </c:catAx>
      <c:valAx>
        <c:axId val="144948608"/>
        <c:scaling>
          <c:orientation val="minMax"/>
        </c:scaling>
        <c:delete val="1"/>
        <c:axPos val="l"/>
        <c:numFmt formatCode="0.0" sourceLinked="1"/>
        <c:tickLblPos val="none"/>
        <c:crossAx val="144947072"/>
        <c:crosses val="autoZero"/>
        <c:crossBetween val="between"/>
      </c:valAx>
    </c:plotArea>
    <c:legend>
      <c:legendPos val="b"/>
      <c:legendEntry>
        <c:idx val="0"/>
        <c:txPr>
          <a:bodyPr/>
          <a:lstStyle/>
          <a:p>
            <a:pPr>
              <a:defRPr sz="1100" b="0"/>
            </a:pPr>
            <a:endParaRPr lang="de-DE"/>
          </a:p>
        </c:txPr>
      </c:legendEntry>
      <c:layout>
        <c:manualLayout>
          <c:xMode val="edge"/>
          <c:yMode val="edge"/>
          <c:x val="1.2748587183949632E-2"/>
          <c:y val="0.85423190883219158"/>
          <c:w val="0.9"/>
          <c:h val="6.0718681156235479E-2"/>
        </c:manualLayout>
      </c:layout>
      <c:txPr>
        <a:bodyPr/>
        <a:lstStyle/>
        <a:p>
          <a:pPr>
            <a:defRPr lang="de-DE" sz="1100" b="0"/>
          </a:pPr>
          <a:endParaRPr lang="de-DE"/>
        </a:p>
      </c:txPr>
    </c:legend>
    <c:plotVisOnly val="1"/>
    <c:dispBlanksAs val="gap"/>
  </c:chart>
  <c:txPr>
    <a:bodyPr/>
    <a:lstStyle/>
    <a:p>
      <a:pPr>
        <a:defRPr sz="1800"/>
      </a:pPr>
      <a:endParaRPr lang="de-DE"/>
    </a:p>
  </c:txPr>
  <c:externalData r:id="rId1"/>
  <c:userShapes r:id="rId2"/>
</c:chartSpace>
</file>

<file path=ppt/charts/chart13.xml><?xml version="1.0" encoding="utf-8"?>
<c:chartSpace xmlns:c="http://schemas.openxmlformats.org/drawingml/2006/chart" xmlns:a="http://schemas.openxmlformats.org/drawingml/2006/main" xmlns:r="http://schemas.openxmlformats.org/officeDocument/2006/relationships">
  <c:lang val="de-AT"/>
  <c:chart>
    <c:autoTitleDeleted val="1"/>
    <c:plotArea>
      <c:layout>
        <c:manualLayout>
          <c:layoutTarget val="inner"/>
          <c:xMode val="edge"/>
          <c:yMode val="edge"/>
          <c:x val="0.11904433051266772"/>
          <c:y val="0.21017113684393271"/>
          <c:w val="0.84168521077544689"/>
          <c:h val="0.3886675235014011"/>
        </c:manualLayout>
      </c:layout>
      <c:barChart>
        <c:barDir val="col"/>
        <c:grouping val="clustered"/>
        <c:varyColors val="1"/>
        <c:ser>
          <c:idx val="1"/>
          <c:order val="0"/>
          <c:tx>
            <c:strRef>
              <c:f>Sheet1!$A$2</c:f>
              <c:strCache>
                <c:ptCount val="1"/>
                <c:pt idx="0">
                  <c:v>R&amp;D expenses</c:v>
                </c:pt>
              </c:strCache>
            </c:strRef>
          </c:tx>
          <c:spPr>
            <a:solidFill>
              <a:schemeClr val="accent3">
                <a:lumMod val="75000"/>
              </a:schemeClr>
            </a:solidFill>
            <a:ln w="25746">
              <a:noFill/>
            </a:ln>
          </c:spPr>
          <c:dLbls>
            <c:dLbl>
              <c:idx val="0"/>
              <c:tx>
                <c:rich>
                  <a:bodyPr/>
                  <a:lstStyle/>
                  <a:p>
                    <a:r>
                      <a:rPr lang="en-US" smtClean="0"/>
                      <a:t>15.9</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3DDB-4D32-A6F1-F47B4D6D8094}"/>
                </c:ext>
              </c:extLst>
            </c:dLbl>
            <c:dLbl>
              <c:idx val="1"/>
              <c:tx>
                <c:rich>
                  <a:bodyPr/>
                  <a:lstStyle/>
                  <a:p>
                    <a:r>
                      <a:rPr lang="en-US" smtClean="0"/>
                      <a:t>19.4</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3DDB-4D32-A6F1-F47B4D6D8094}"/>
                </c:ext>
              </c:extLst>
            </c:dLbl>
            <c:dLbl>
              <c:idx val="2"/>
              <c:tx>
                <c:rich>
                  <a:bodyPr/>
                  <a:lstStyle/>
                  <a:p>
                    <a:r>
                      <a:rPr lang="en-US" smtClean="0"/>
                      <a:t>18.6</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3DDB-4D32-A6F1-F47B4D6D8094}"/>
                </c:ext>
              </c:extLst>
            </c:dLbl>
            <c:dLbl>
              <c:idx val="3"/>
              <c:tx>
                <c:rich>
                  <a:bodyPr/>
                  <a:lstStyle/>
                  <a:p>
                    <a:r>
                      <a:rPr lang="en-US" smtClean="0"/>
                      <a:t>14.5</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3DDB-4D32-A6F1-F47B4D6D8094}"/>
                </c:ext>
              </c:extLst>
            </c:dLbl>
            <c:dLbl>
              <c:idx val="4"/>
              <c:tx>
                <c:rich>
                  <a:bodyPr/>
                  <a:lstStyle/>
                  <a:p>
                    <a:r>
                      <a:rPr lang="en-US" smtClean="0"/>
                      <a:t>15.2</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3DDB-4D32-A6F1-F47B4D6D8094}"/>
                </c:ext>
              </c:extLst>
            </c:dLbl>
            <c:spPr>
              <a:noFill/>
              <a:ln>
                <a:noFill/>
              </a:ln>
              <a:effectLst/>
            </c:spPr>
            <c:txPr>
              <a:bodyPr/>
              <a:lstStyle/>
              <a:p>
                <a:pPr>
                  <a:defRPr lang="de-DE" sz="1100" b="0"/>
                </a:pPr>
                <a:endParaRPr lang="de-DE"/>
              </a:p>
            </c:txPr>
            <c:showVal val="1"/>
            <c:extLst xmlns:c16r2="http://schemas.microsoft.com/office/drawing/2015/06/chart">
              <c:ext xmlns:c15="http://schemas.microsoft.com/office/drawing/2012/chart" uri="{CE6537A1-D6FC-4f65-9D91-7224C49458BB}">
                <c15:showLeaderLines val="0"/>
              </c:ext>
            </c:extLst>
          </c:dLbls>
          <c:cat>
            <c:numRef>
              <c:f>Sheet1!$I$1:$M$1</c:f>
              <c:numCache>
                <c:formatCode>General</c:formatCode>
                <c:ptCount val="5"/>
                <c:pt idx="0">
                  <c:v>2014</c:v>
                </c:pt>
                <c:pt idx="1">
                  <c:v>2015</c:v>
                </c:pt>
                <c:pt idx="2">
                  <c:v>2016</c:v>
                </c:pt>
                <c:pt idx="3">
                  <c:v>2017</c:v>
                </c:pt>
                <c:pt idx="4">
                  <c:v>2018</c:v>
                </c:pt>
              </c:numCache>
            </c:numRef>
          </c:cat>
          <c:val>
            <c:numRef>
              <c:f>Sheet1!$I$2:$M$2</c:f>
              <c:numCache>
                <c:formatCode>0.0</c:formatCode>
                <c:ptCount val="5"/>
                <c:pt idx="0">
                  <c:v>15.9</c:v>
                </c:pt>
                <c:pt idx="1">
                  <c:v>19.399999999999999</c:v>
                </c:pt>
                <c:pt idx="2">
                  <c:v>18.600000000000001</c:v>
                </c:pt>
                <c:pt idx="3">
                  <c:v>14.5</c:v>
                </c:pt>
                <c:pt idx="4">
                  <c:v>15.2</c:v>
                </c:pt>
              </c:numCache>
            </c:numRef>
          </c:val>
          <c:extLst xmlns:c16r2="http://schemas.microsoft.com/office/drawing/2015/06/chart">
            <c:ext xmlns:c16="http://schemas.microsoft.com/office/drawing/2014/chart" uri="{C3380CC4-5D6E-409C-BE32-E72D297353CC}">
              <c16:uniqueId val="{00000005-02E2-4B22-B3F4-7327FB75227B}"/>
            </c:ext>
          </c:extLst>
        </c:ser>
        <c:dLbls/>
        <c:gapWidth val="60"/>
        <c:axId val="145013760"/>
        <c:axId val="145031936"/>
      </c:barChart>
      <c:lineChart>
        <c:grouping val="standard"/>
        <c:ser>
          <c:idx val="0"/>
          <c:order val="1"/>
          <c:tx>
            <c:strRef>
              <c:f>Sheet1!$A$3</c:f>
              <c:strCache>
                <c:ptCount val="1"/>
                <c:pt idx="0">
                  <c:v>R&amp;D ratio</c:v>
                </c:pt>
              </c:strCache>
            </c:strRef>
          </c:tx>
          <c:spPr>
            <a:ln w="38619">
              <a:solidFill>
                <a:schemeClr val="accent2"/>
              </a:solidFill>
              <a:prstDash val="solid"/>
            </a:ln>
          </c:spPr>
          <c:marker>
            <c:symbol val="square"/>
            <c:size val="6"/>
            <c:spPr>
              <a:solidFill>
                <a:schemeClr val="accent2"/>
              </a:solidFill>
              <a:ln>
                <a:solidFill>
                  <a:srgbClr val="FF0000"/>
                </a:solidFill>
                <a:prstDash val="solid"/>
              </a:ln>
            </c:spPr>
          </c:marker>
          <c:dLbls>
            <c:dLbl>
              <c:idx val="0"/>
              <c:tx>
                <c:rich>
                  <a:bodyPr/>
                  <a:lstStyle/>
                  <a:p>
                    <a:r>
                      <a:rPr lang="en-US" dirty="0"/>
                      <a:t>2.6%</a:t>
                    </a:r>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02E2-4B22-B3F4-7327FB75227B}"/>
                </c:ext>
              </c:extLst>
            </c:dLbl>
            <c:dLbl>
              <c:idx val="1"/>
              <c:tx>
                <c:rich>
                  <a:bodyPr/>
                  <a:lstStyle/>
                  <a:p>
                    <a:r>
                      <a:rPr lang="en-US" smtClean="0"/>
                      <a:t>3.4%</a:t>
                    </a:r>
                    <a:endParaRPr lang="en-US"/>
                  </a:p>
                </c:rich>
              </c:tx>
              <c:dLblPos val="t"/>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3DDB-4D32-A6F1-F47B4D6D8094}"/>
                </c:ext>
              </c:extLst>
            </c:dLbl>
            <c:dLbl>
              <c:idx val="2"/>
              <c:tx>
                <c:rich>
                  <a:bodyPr/>
                  <a:lstStyle/>
                  <a:p>
                    <a:r>
                      <a:rPr lang="en-US" smtClean="0"/>
                      <a:t>3.5%</a:t>
                    </a:r>
                    <a:endParaRPr lang="en-US"/>
                  </a:p>
                </c:rich>
              </c:tx>
              <c:dLblPos val="t"/>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3DDB-4D32-A6F1-F47B4D6D8094}"/>
                </c:ext>
              </c:extLst>
            </c:dLbl>
            <c:dLbl>
              <c:idx val="3"/>
              <c:tx>
                <c:rich>
                  <a:bodyPr/>
                  <a:lstStyle/>
                  <a:p>
                    <a:r>
                      <a:rPr lang="en-US" dirty="0" smtClean="0"/>
                      <a:t>2.7%</a:t>
                    </a:r>
                    <a:endParaRPr lang="en-US" dirty="0"/>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B8C8-4BAA-9EEB-10623B918DBC}"/>
                </c:ext>
              </c:extLst>
            </c:dLbl>
            <c:dLbl>
              <c:idx val="4"/>
              <c:tx>
                <c:rich>
                  <a:bodyPr/>
                  <a:lstStyle/>
                  <a:p>
                    <a:r>
                      <a:rPr lang="en-US" dirty="0" smtClean="0"/>
                      <a:t>2.7%</a:t>
                    </a:r>
                    <a:endParaRPr lang="en-US" dirty="0"/>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A-02E2-4B22-B3F4-7327FB75227B}"/>
                </c:ext>
              </c:extLst>
            </c:dLbl>
            <c:spPr>
              <a:noFill/>
              <a:ln>
                <a:noFill/>
              </a:ln>
              <a:effectLst/>
            </c:spPr>
            <c:txPr>
              <a:bodyPr/>
              <a:lstStyle/>
              <a:p>
                <a:pPr>
                  <a:defRPr lang="de-DE" sz="1100" b="0"/>
                </a:pPr>
                <a:endParaRPr lang="de-DE"/>
              </a:p>
            </c:txPr>
            <c:dLblPos val="t"/>
            <c:showVal val="1"/>
            <c:extLst xmlns:c16r2="http://schemas.microsoft.com/office/drawing/2015/06/chart">
              <c:ext xmlns:c15="http://schemas.microsoft.com/office/drawing/2012/chart" uri="{CE6537A1-D6FC-4f65-9D91-7224C49458BB}">
                <c15:showLeaderLines val="0"/>
              </c:ext>
            </c:extLst>
          </c:dLbls>
          <c:cat>
            <c:numRef>
              <c:f>Sheet1!$I$1:$M$1</c:f>
              <c:numCache>
                <c:formatCode>General</c:formatCode>
                <c:ptCount val="5"/>
                <c:pt idx="0">
                  <c:v>2014</c:v>
                </c:pt>
                <c:pt idx="1">
                  <c:v>2015</c:v>
                </c:pt>
                <c:pt idx="2">
                  <c:v>2016</c:v>
                </c:pt>
                <c:pt idx="3">
                  <c:v>2017</c:v>
                </c:pt>
                <c:pt idx="4">
                  <c:v>2018</c:v>
                </c:pt>
              </c:numCache>
            </c:numRef>
          </c:cat>
          <c:val>
            <c:numRef>
              <c:f>Sheet1!$I$3:$M$3</c:f>
              <c:numCache>
                <c:formatCode>0.0%</c:formatCode>
                <c:ptCount val="5"/>
                <c:pt idx="0">
                  <c:v>2.5999999999999999E-2</c:v>
                </c:pt>
                <c:pt idx="1">
                  <c:v>3.4000000000000002E-2</c:v>
                </c:pt>
                <c:pt idx="2">
                  <c:v>3.500000000000001E-2</c:v>
                </c:pt>
                <c:pt idx="3">
                  <c:v>2.700000000000001E-2</c:v>
                </c:pt>
                <c:pt idx="4">
                  <c:v>2.700000000000001E-2</c:v>
                </c:pt>
              </c:numCache>
            </c:numRef>
          </c:val>
          <c:extLst xmlns:c16r2="http://schemas.microsoft.com/office/drawing/2015/06/chart">
            <c:ext xmlns:c16="http://schemas.microsoft.com/office/drawing/2014/chart" uri="{C3380CC4-5D6E-409C-BE32-E72D297353CC}">
              <c16:uniqueId val="{0000000B-02E2-4B22-B3F4-7327FB75227B}"/>
            </c:ext>
          </c:extLst>
        </c:ser>
        <c:dLbls/>
        <c:marker val="1"/>
        <c:axId val="145033472"/>
        <c:axId val="145055744"/>
      </c:lineChart>
      <c:catAx>
        <c:axId val="145013760"/>
        <c:scaling>
          <c:orientation val="minMax"/>
        </c:scaling>
        <c:axPos val="b"/>
        <c:numFmt formatCode="@" sourceLinked="0"/>
        <c:majorTickMark val="none"/>
        <c:tickLblPos val="nextTo"/>
        <c:spPr>
          <a:ln/>
        </c:spPr>
        <c:txPr>
          <a:bodyPr rot="0" vert="horz"/>
          <a:lstStyle/>
          <a:p>
            <a:pPr>
              <a:defRPr lang="de-DE" sz="1100"/>
            </a:pPr>
            <a:endParaRPr lang="de-DE"/>
          </a:p>
        </c:txPr>
        <c:crossAx val="145031936"/>
        <c:crosses val="autoZero"/>
        <c:auto val="1"/>
        <c:lblAlgn val="ctr"/>
        <c:lblOffset val="100"/>
        <c:tickLblSkip val="1"/>
        <c:tickMarkSkip val="1"/>
      </c:catAx>
      <c:valAx>
        <c:axId val="145031936"/>
        <c:scaling>
          <c:orientation val="minMax"/>
          <c:max val="20"/>
          <c:min val="0"/>
        </c:scaling>
        <c:axPos val="l"/>
        <c:numFmt formatCode="0.0" sourceLinked="1"/>
        <c:majorTickMark val="in"/>
        <c:tickLblPos val="none"/>
        <c:spPr>
          <a:ln w="3218">
            <a:noFill/>
            <a:prstDash val="solid"/>
          </a:ln>
        </c:spPr>
        <c:txPr>
          <a:bodyPr rot="0" vert="horz"/>
          <a:lstStyle/>
          <a:p>
            <a:pPr>
              <a:defRPr lang="de-DE" sz="1200"/>
            </a:pPr>
            <a:endParaRPr lang="de-DE"/>
          </a:p>
        </c:txPr>
        <c:crossAx val="145013760"/>
        <c:crosses val="autoZero"/>
        <c:crossBetween val="between"/>
        <c:majorUnit val="5"/>
        <c:minorUnit val="4"/>
      </c:valAx>
      <c:catAx>
        <c:axId val="145033472"/>
        <c:scaling>
          <c:orientation val="minMax"/>
        </c:scaling>
        <c:delete val="1"/>
        <c:axPos val="b"/>
        <c:numFmt formatCode="General" sourceLinked="1"/>
        <c:tickLblPos val="none"/>
        <c:crossAx val="145055744"/>
        <c:crossesAt val="0"/>
        <c:lblAlgn val="ctr"/>
        <c:lblOffset val="100"/>
      </c:catAx>
      <c:valAx>
        <c:axId val="145055744"/>
        <c:scaling>
          <c:orientation val="minMax"/>
          <c:max val="4.0000000000000022E-2"/>
          <c:min val="2.0000000000000011E-2"/>
        </c:scaling>
        <c:axPos val="r"/>
        <c:numFmt formatCode="0.0%" sourceLinked="0"/>
        <c:majorTickMark val="in"/>
        <c:tickLblPos val="none"/>
        <c:spPr>
          <a:ln w="3218">
            <a:noFill/>
            <a:prstDash val="solid"/>
          </a:ln>
        </c:spPr>
        <c:txPr>
          <a:bodyPr rot="0" vert="horz"/>
          <a:lstStyle/>
          <a:p>
            <a:pPr>
              <a:defRPr lang="de-DE" sz="1200"/>
            </a:pPr>
            <a:endParaRPr lang="de-DE"/>
          </a:p>
        </c:txPr>
        <c:crossAx val="145033472"/>
        <c:crosses val="max"/>
        <c:crossBetween val="between"/>
        <c:majorUnit val="5.0000000000000088E-3"/>
      </c:valAx>
      <c:spPr>
        <a:noFill/>
        <a:ln w="25746">
          <a:noFill/>
        </a:ln>
      </c:spPr>
    </c:plotArea>
    <c:legend>
      <c:legendPos val="b"/>
      <c:layout>
        <c:manualLayout>
          <c:xMode val="edge"/>
          <c:yMode val="edge"/>
          <c:x val="0.21558339425330653"/>
          <c:y val="0.68055979869308103"/>
          <c:w val="0.61137553813919743"/>
          <c:h val="4.5445923387156327E-2"/>
        </c:manualLayout>
      </c:layout>
      <c:txPr>
        <a:bodyPr/>
        <a:lstStyle/>
        <a:p>
          <a:pPr>
            <a:defRPr sz="1100"/>
          </a:pPr>
          <a:endParaRPr lang="de-DE"/>
        </a:p>
      </c:txPr>
    </c:legend>
    <c:plotVisOnly val="1"/>
    <c:dispBlanksAs val="gap"/>
  </c:chart>
  <c:spPr>
    <a:noFill/>
    <a:ln>
      <a:noFill/>
    </a:ln>
  </c:spPr>
  <c:txPr>
    <a:bodyPr/>
    <a:lstStyle/>
    <a:p>
      <a:pPr>
        <a:defRPr sz="1600" b="0" i="0" u="none" strike="noStrike" baseline="0">
          <a:solidFill>
            <a:schemeClr val="tx1"/>
          </a:solidFill>
          <a:latin typeface="Arial"/>
          <a:ea typeface="Arial"/>
          <a:cs typeface="Arial"/>
        </a:defRPr>
      </a:pPr>
      <a:endParaRPr lang="de-DE"/>
    </a:p>
  </c:txPr>
  <c:externalData r:id="rId1"/>
</c:chartSpace>
</file>

<file path=ppt/charts/chart14.xml><?xml version="1.0" encoding="utf-8"?>
<c:chartSpace xmlns:c="http://schemas.openxmlformats.org/drawingml/2006/chart" xmlns:a="http://schemas.openxmlformats.org/drawingml/2006/main" xmlns:r="http://schemas.openxmlformats.org/officeDocument/2006/relationships">
  <c:lang val="de-AT"/>
  <c:chart>
    <c:autoTitleDeleted val="1"/>
    <c:plotArea>
      <c:layout>
        <c:manualLayout>
          <c:layoutTarget val="inner"/>
          <c:xMode val="edge"/>
          <c:yMode val="edge"/>
          <c:x val="0.1362838957097518"/>
          <c:y val="0.12683885164250711"/>
          <c:w val="0.39173875784761425"/>
          <c:h val="0.74612924663189506"/>
        </c:manualLayout>
      </c:layout>
      <c:barChart>
        <c:barDir val="col"/>
        <c:grouping val="stacked"/>
        <c:ser>
          <c:idx val="1"/>
          <c:order val="0"/>
          <c:tx>
            <c:strRef>
              <c:f>Tabelle1!$A$3</c:f>
              <c:strCache>
                <c:ptCount val="1"/>
                <c:pt idx="0">
                  <c:v>Inventories</c:v>
                </c:pt>
              </c:strCache>
            </c:strRef>
          </c:tx>
          <c:spPr>
            <a:solidFill>
              <a:srgbClr val="CE000C"/>
            </a:solidFill>
            <a:ln>
              <a:noFill/>
            </a:ln>
            <a:effectLst/>
          </c:spPr>
          <c:dPt>
            <c:idx val="3"/>
            <c:spPr>
              <a:solidFill>
                <a:srgbClr val="CE000C">
                  <a:alpha val="30000"/>
                </a:srgbClr>
              </a:solidFill>
              <a:ln w="12700">
                <a:solidFill>
                  <a:schemeClr val="accent3">
                    <a:lumMod val="95000"/>
                  </a:schemeClr>
                </a:solidFill>
                <a:prstDash val="dash"/>
              </a:ln>
              <a:effectLst/>
            </c:spPr>
            <c:extLst xmlns:c16r2="http://schemas.microsoft.com/office/drawing/2015/06/chart">
              <c:ext xmlns:c16="http://schemas.microsoft.com/office/drawing/2014/chart" uri="{C3380CC4-5D6E-409C-BE32-E72D297353CC}">
                <c16:uniqueId val="{00000001-8A0F-4C06-91D4-630D4E742E5F}"/>
              </c:ext>
            </c:extLst>
          </c:dPt>
          <c:dLbls>
            <c:dLbl>
              <c:idx val="0"/>
              <c:tx>
                <c:rich>
                  <a:bodyPr/>
                  <a:lstStyle/>
                  <a:p>
                    <a:r>
                      <a:rPr lang="en-US" smtClean="0"/>
                      <a:t>199.1</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A-9EF3-43C6-901C-3279EC1C069A}"/>
                </c:ext>
              </c:extLst>
            </c:dLbl>
            <c:dLbl>
              <c:idx val="1"/>
              <c:tx>
                <c:rich>
                  <a:bodyPr/>
                  <a:lstStyle/>
                  <a:p>
                    <a:r>
                      <a:rPr lang="en-US" smtClean="0"/>
                      <a:t>191.2</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B-9EF3-43C6-901C-3279EC1C069A}"/>
                </c:ext>
              </c:extLst>
            </c:dLbl>
            <c:dLbl>
              <c:idx val="2"/>
              <c:tx>
                <c:rich>
                  <a:bodyPr/>
                  <a:lstStyle/>
                  <a:p>
                    <a:r>
                      <a:rPr lang="en-US" smtClean="0"/>
                      <a:t>368.1</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0-9EF3-43C6-901C-3279EC1C069A}"/>
                </c:ext>
              </c:extLst>
            </c:dLbl>
            <c:dLbl>
              <c:idx val="3"/>
              <c:tx>
                <c:rich>
                  <a:bodyPr/>
                  <a:lstStyle/>
                  <a:p>
                    <a:r>
                      <a:rPr lang="en-US" smtClean="0"/>
                      <a:t>233.8</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8A0F-4C06-91D4-630D4E742E5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de-DE"/>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Tabelle1!$B$1:$E$1</c:f>
              <c:strCache>
                <c:ptCount val="4"/>
                <c:pt idx="0">
                  <c:v>2016</c:v>
                </c:pt>
                <c:pt idx="1">
                  <c:v>2017</c:v>
                </c:pt>
                <c:pt idx="2">
                  <c:v>2018</c:v>
                </c:pt>
                <c:pt idx="3">
                  <c:v>2018
w/o IFRS 15</c:v>
                </c:pt>
              </c:strCache>
            </c:strRef>
          </c:cat>
          <c:val>
            <c:numRef>
              <c:f>Tabelle1!$B$3:$E$3</c:f>
              <c:numCache>
                <c:formatCode>General</c:formatCode>
                <c:ptCount val="4"/>
                <c:pt idx="0">
                  <c:v>199.1</c:v>
                </c:pt>
                <c:pt idx="1">
                  <c:v>191.2</c:v>
                </c:pt>
                <c:pt idx="2" formatCode="0.0">
                  <c:v>368.1</c:v>
                </c:pt>
                <c:pt idx="3" formatCode="0.0">
                  <c:v>233.82580000000002</c:v>
                </c:pt>
              </c:numCache>
            </c:numRef>
          </c:val>
          <c:extLst xmlns:c16r2="http://schemas.microsoft.com/office/drawing/2015/06/chart">
            <c:ext xmlns:c16="http://schemas.microsoft.com/office/drawing/2014/chart" uri="{C3380CC4-5D6E-409C-BE32-E72D297353CC}">
              <c16:uniqueId val="{00000005-8A0F-4C06-91D4-630D4E742E5F}"/>
            </c:ext>
          </c:extLst>
        </c:ser>
        <c:ser>
          <c:idx val="2"/>
          <c:order val="1"/>
          <c:tx>
            <c:strRef>
              <c:f>Tabelle1!$A$4</c:f>
              <c:strCache>
                <c:ptCount val="1"/>
                <c:pt idx="0">
                  <c:v>Construction contracts</c:v>
                </c:pt>
              </c:strCache>
            </c:strRef>
          </c:tx>
          <c:spPr>
            <a:solidFill>
              <a:schemeClr val="accent4"/>
            </a:solidFill>
            <a:ln>
              <a:noFill/>
            </a:ln>
            <a:effectLst/>
          </c:spPr>
          <c:dPt>
            <c:idx val="3"/>
            <c:spPr>
              <a:solidFill>
                <a:schemeClr val="accent4">
                  <a:alpha val="57000"/>
                </a:schemeClr>
              </a:solidFill>
              <a:ln w="12700">
                <a:solidFill>
                  <a:schemeClr val="accent3">
                    <a:lumMod val="95000"/>
                  </a:schemeClr>
                </a:solidFill>
                <a:prstDash val="dash"/>
              </a:ln>
              <a:effectLst/>
            </c:spPr>
            <c:extLst xmlns:c16r2="http://schemas.microsoft.com/office/drawing/2015/06/chart">
              <c:ext xmlns:c16="http://schemas.microsoft.com/office/drawing/2014/chart" uri="{C3380CC4-5D6E-409C-BE32-E72D297353CC}">
                <c16:uniqueId val="{00000007-8A0F-4C06-91D4-630D4E742E5F}"/>
              </c:ext>
            </c:extLst>
          </c:dPt>
          <c:dLbls>
            <c:dLbl>
              <c:idx val="0"/>
              <c:tx>
                <c:rich>
                  <a:bodyPr/>
                  <a:lstStyle/>
                  <a:p>
                    <a:r>
                      <a:rPr lang="en-US" smtClean="0"/>
                      <a:t>67.7</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8A0F-4C06-91D4-630D4E742E5F}"/>
                </c:ext>
              </c:extLst>
            </c:dLbl>
            <c:dLbl>
              <c:idx val="1"/>
              <c:tx>
                <c:rich>
                  <a:bodyPr/>
                  <a:lstStyle/>
                  <a:p>
                    <a:r>
                      <a:rPr lang="en-US" smtClean="0"/>
                      <a:t>75.6</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8A0F-4C06-91D4-630D4E742E5F}"/>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8A0F-4C06-91D4-630D4E742E5F}"/>
                </c:ext>
              </c:extLst>
            </c:dLbl>
            <c:dLbl>
              <c:idx val="3"/>
              <c:tx>
                <c:rich>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r>
                      <a:rPr lang="en-US" dirty="0" smtClean="0"/>
                      <a:t>92.4</a:t>
                    </a:r>
                    <a:endParaRPr lang="en-US" dirty="0"/>
                  </a:p>
                </c:rich>
              </c:tx>
              <c:numFmt formatCode="#,##0.0" sourceLinked="0"/>
              <c:spPr>
                <a:noFill/>
                <a:ln>
                  <a:noFill/>
                </a:ln>
                <a:effectLst/>
              </c:spPr>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8A0F-4C06-91D4-630D4E742E5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de-DE"/>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Tabelle1!$B$1:$E$1</c:f>
              <c:strCache>
                <c:ptCount val="4"/>
                <c:pt idx="0">
                  <c:v>2016</c:v>
                </c:pt>
                <c:pt idx="1">
                  <c:v>2017</c:v>
                </c:pt>
                <c:pt idx="2">
                  <c:v>2018</c:v>
                </c:pt>
                <c:pt idx="3">
                  <c:v>2018
w/o IFRS 15</c:v>
                </c:pt>
              </c:strCache>
            </c:strRef>
          </c:cat>
          <c:val>
            <c:numRef>
              <c:f>Tabelle1!$B$4:$E$4</c:f>
              <c:numCache>
                <c:formatCode>General</c:formatCode>
                <c:ptCount val="4"/>
                <c:pt idx="0">
                  <c:v>67.7</c:v>
                </c:pt>
                <c:pt idx="1">
                  <c:v>75.599999999999994</c:v>
                </c:pt>
                <c:pt idx="2">
                  <c:v>0</c:v>
                </c:pt>
                <c:pt idx="3" formatCode="0.0">
                  <c:v>92.358099999999979</c:v>
                </c:pt>
              </c:numCache>
            </c:numRef>
          </c:val>
          <c:extLst xmlns:c16r2="http://schemas.microsoft.com/office/drawing/2015/06/chart">
            <c:ext xmlns:c16="http://schemas.microsoft.com/office/drawing/2014/chart" uri="{C3380CC4-5D6E-409C-BE32-E72D297353CC}">
              <c16:uniqueId val="{0000000B-8A0F-4C06-91D4-630D4E742E5F}"/>
            </c:ext>
          </c:extLst>
        </c:ser>
        <c:ser>
          <c:idx val="3"/>
          <c:order val="2"/>
          <c:tx>
            <c:strRef>
              <c:f>Tabelle1!$A$5</c:f>
              <c:strCache>
                <c:ptCount val="1"/>
                <c:pt idx="0">
                  <c:v>Receivables and other assets</c:v>
                </c:pt>
              </c:strCache>
            </c:strRef>
          </c:tx>
          <c:spPr>
            <a:solidFill>
              <a:srgbClr val="C5C6C8"/>
            </a:solidFill>
            <a:ln>
              <a:noFill/>
            </a:ln>
            <a:effectLst/>
          </c:spPr>
          <c:dPt>
            <c:idx val="3"/>
            <c:spPr>
              <a:solidFill>
                <a:srgbClr val="C5C6C8">
                  <a:alpha val="40000"/>
                </a:srgbClr>
              </a:solidFill>
              <a:ln w="12700">
                <a:solidFill>
                  <a:schemeClr val="accent3">
                    <a:lumMod val="95000"/>
                  </a:schemeClr>
                </a:solidFill>
                <a:prstDash val="dash"/>
              </a:ln>
              <a:effectLst/>
            </c:spPr>
            <c:extLst xmlns:c16r2="http://schemas.microsoft.com/office/drawing/2015/06/chart">
              <c:ext xmlns:c16="http://schemas.microsoft.com/office/drawing/2014/chart" uri="{C3380CC4-5D6E-409C-BE32-E72D297353CC}">
                <c16:uniqueId val="{0000000D-8A0F-4C06-91D4-630D4E742E5F}"/>
              </c:ext>
            </c:extLst>
          </c:dPt>
          <c:dLbls>
            <c:dLbl>
              <c:idx val="0"/>
              <c:tx>
                <c:rich>
                  <a:bodyPr/>
                  <a:lstStyle/>
                  <a:p>
                    <a:r>
                      <a:rPr lang="en-US" smtClean="0"/>
                      <a:t>197.9</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9EF3-43C6-901C-3279EC1C069A}"/>
                </c:ext>
              </c:extLst>
            </c:dLbl>
            <c:dLbl>
              <c:idx val="1"/>
              <c:tx>
                <c:rich>
                  <a:bodyPr/>
                  <a:lstStyle/>
                  <a:p>
                    <a:r>
                      <a:rPr lang="en-US" smtClean="0"/>
                      <a:t>176.7</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C-9EF3-43C6-901C-3279EC1C069A}"/>
                </c:ext>
              </c:extLst>
            </c:dLbl>
            <c:dLbl>
              <c:idx val="2"/>
              <c:tx>
                <c:rich>
                  <a:bodyPr/>
                  <a:lstStyle/>
                  <a:p>
                    <a:r>
                      <a:rPr lang="en-US" smtClean="0"/>
                      <a:t>234.4</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F-9EF3-43C6-901C-3279EC1C069A}"/>
                </c:ext>
              </c:extLst>
            </c:dLbl>
            <c:dLbl>
              <c:idx val="3"/>
              <c:tx>
                <c:rich>
                  <a:bodyPr/>
                  <a:lstStyle/>
                  <a:p>
                    <a:r>
                      <a:rPr lang="en-US" dirty="0" smtClean="0"/>
                      <a:t>228.9</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D-8A0F-4C06-91D4-630D4E742E5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de-DE"/>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Tabelle1!$B$1:$E$1</c:f>
              <c:strCache>
                <c:ptCount val="4"/>
                <c:pt idx="0">
                  <c:v>2016</c:v>
                </c:pt>
                <c:pt idx="1">
                  <c:v>2017</c:v>
                </c:pt>
                <c:pt idx="2">
                  <c:v>2018</c:v>
                </c:pt>
                <c:pt idx="3">
                  <c:v>2018
w/o IFRS 15</c:v>
                </c:pt>
              </c:strCache>
            </c:strRef>
          </c:cat>
          <c:val>
            <c:numRef>
              <c:f>Tabelle1!$B$5:$E$5</c:f>
              <c:numCache>
                <c:formatCode>General</c:formatCode>
                <c:ptCount val="4"/>
                <c:pt idx="0">
                  <c:v>197.9</c:v>
                </c:pt>
                <c:pt idx="1">
                  <c:v>176.7</c:v>
                </c:pt>
                <c:pt idx="2" formatCode="0.0">
                  <c:v>234.4</c:v>
                </c:pt>
                <c:pt idx="3" formatCode="0.0">
                  <c:v>229.02670000000001</c:v>
                </c:pt>
              </c:numCache>
            </c:numRef>
          </c:val>
          <c:extLst xmlns:c16r2="http://schemas.microsoft.com/office/drawing/2015/06/chart">
            <c:ext xmlns:c16="http://schemas.microsoft.com/office/drawing/2014/chart" uri="{C3380CC4-5D6E-409C-BE32-E72D297353CC}">
              <c16:uniqueId val="{00000011-8A0F-4C06-91D4-630D4E742E5F}"/>
            </c:ext>
          </c:extLst>
        </c:ser>
        <c:ser>
          <c:idx val="0"/>
          <c:order val="3"/>
          <c:tx>
            <c:strRef>
              <c:f>Tabelle1!$A$2</c:f>
              <c:strCache>
                <c:ptCount val="1"/>
                <c:pt idx="0">
                  <c:v>Assets</c:v>
                </c:pt>
              </c:strCache>
            </c:strRef>
          </c:tx>
          <c:spPr>
            <a:solidFill>
              <a:srgbClr val="7C0007"/>
            </a:solidFill>
            <a:ln>
              <a:noFill/>
            </a:ln>
            <a:effectLst/>
          </c:spPr>
          <c:dPt>
            <c:idx val="3"/>
            <c:spPr>
              <a:solidFill>
                <a:srgbClr val="7C0007">
                  <a:alpha val="67000"/>
                </a:srgbClr>
              </a:solidFill>
              <a:ln w="12700">
                <a:solidFill>
                  <a:srgbClr val="A75459"/>
                </a:solidFill>
                <a:prstDash val="dash"/>
              </a:ln>
              <a:effectLst/>
            </c:spPr>
            <c:extLst xmlns:c16r2="http://schemas.microsoft.com/office/drawing/2015/06/chart">
              <c:ext xmlns:c16="http://schemas.microsoft.com/office/drawing/2014/chart" uri="{C3380CC4-5D6E-409C-BE32-E72D297353CC}">
                <c16:uniqueId val="{00000013-8A0F-4C06-91D4-630D4E742E5F}"/>
              </c:ext>
            </c:extLst>
          </c:dPt>
          <c:dLbls>
            <c:dLbl>
              <c:idx val="0"/>
              <c:tx>
                <c:rich>
                  <a:bodyPr/>
                  <a:lstStyle/>
                  <a:p>
                    <a:r>
                      <a:rPr lang="en-US" smtClean="0"/>
                      <a:t>185.9</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9EF3-43C6-901C-3279EC1C069A}"/>
                </c:ext>
              </c:extLst>
            </c:dLbl>
            <c:dLbl>
              <c:idx val="1"/>
              <c:tx>
                <c:rich>
                  <a:bodyPr/>
                  <a:lstStyle/>
                  <a:p>
                    <a:r>
                      <a:rPr lang="en-US" smtClean="0"/>
                      <a:t>181.9</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D-9EF3-43C6-901C-3279EC1C069A}"/>
                </c:ext>
              </c:extLst>
            </c:dLbl>
            <c:dLbl>
              <c:idx val="2"/>
              <c:tx>
                <c:rich>
                  <a:bodyPr/>
                  <a:lstStyle/>
                  <a:p>
                    <a:r>
                      <a:rPr lang="en-US" smtClean="0"/>
                      <a:t>179.8</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E-9EF3-43C6-901C-3279EC1C069A}"/>
                </c:ext>
              </c:extLst>
            </c:dLbl>
            <c:dLbl>
              <c:idx val="3"/>
              <c:tx>
                <c:rich>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r>
                      <a:rPr lang="en-US" dirty="0" smtClean="0"/>
                      <a:t>179.8</a:t>
                    </a:r>
                    <a:endParaRPr lang="en-US" dirty="0"/>
                  </a:p>
                </c:rich>
              </c:tx>
              <c:numFmt formatCode="#,##0.0" sourceLinked="0"/>
              <c:spPr>
                <a:noFill/>
                <a:ln>
                  <a:noFill/>
                </a:ln>
                <a:effectLst/>
              </c:spPr>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3-8A0F-4C06-91D4-630D4E742E5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de-DE"/>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Tabelle1!$B$1:$E$1</c:f>
              <c:strCache>
                <c:ptCount val="4"/>
                <c:pt idx="0">
                  <c:v>2016</c:v>
                </c:pt>
                <c:pt idx="1">
                  <c:v>2017</c:v>
                </c:pt>
                <c:pt idx="2">
                  <c:v>2018</c:v>
                </c:pt>
                <c:pt idx="3">
                  <c:v>2018
w/o IFRS 15</c:v>
                </c:pt>
              </c:strCache>
            </c:strRef>
          </c:cat>
          <c:val>
            <c:numRef>
              <c:f>Tabelle1!$B$2:$E$2</c:f>
              <c:numCache>
                <c:formatCode>General</c:formatCode>
                <c:ptCount val="4"/>
                <c:pt idx="0">
                  <c:v>185.9</c:v>
                </c:pt>
                <c:pt idx="1">
                  <c:v>181.9</c:v>
                </c:pt>
                <c:pt idx="2" formatCode="0.0">
                  <c:v>179.8</c:v>
                </c:pt>
                <c:pt idx="3" formatCode="0.0">
                  <c:v>179.73069999999998</c:v>
                </c:pt>
              </c:numCache>
            </c:numRef>
          </c:val>
          <c:extLst xmlns:c16r2="http://schemas.microsoft.com/office/drawing/2015/06/chart">
            <c:ext xmlns:c16="http://schemas.microsoft.com/office/drawing/2014/chart" uri="{C3380CC4-5D6E-409C-BE32-E72D297353CC}">
              <c16:uniqueId val="{00000017-8A0F-4C06-91D4-630D4E742E5F}"/>
            </c:ext>
          </c:extLst>
        </c:ser>
        <c:dLbls/>
        <c:gapWidth val="108"/>
        <c:overlap val="100"/>
        <c:axId val="145716736"/>
        <c:axId val="145718272"/>
      </c:barChart>
      <c:scatterChart>
        <c:scatterStyle val="lineMarker"/>
        <c:ser>
          <c:idx val="4"/>
          <c:order val="4"/>
          <c:tx>
            <c:v>Summe</c:v>
          </c:tx>
          <c:spPr>
            <a:ln w="25400" cap="rnd">
              <a:noFill/>
              <a:round/>
            </a:ln>
            <a:effectLst/>
          </c:spPr>
          <c:marker>
            <c:symbol val="circle"/>
            <c:size val="5"/>
            <c:spPr>
              <a:noFill/>
              <a:ln w="9525">
                <a:noFill/>
              </a:ln>
              <a:effectLst/>
            </c:spPr>
          </c:marker>
          <c:dLbls>
            <c:dLbl>
              <c:idx val="0"/>
              <c:layout>
                <c:manualLayout>
                  <c:x val="-3.5423365988526433E-2"/>
                  <c:y val="-0.15100281169743243"/>
                </c:manualLayout>
              </c:layout>
              <c:tx>
                <c:rich>
                  <a:bodyPr/>
                  <a:lstStyle/>
                  <a:p>
                    <a:r>
                      <a:rPr lang="en-US" dirty="0" smtClean="0"/>
                      <a:t>650.6</a:t>
                    </a:r>
                    <a:endParaRPr lang="en-US" dirty="0"/>
                  </a:p>
                </c:rich>
              </c:tx>
              <c:dLblPos val="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8-8A0F-4C06-91D4-630D4E742E5F}"/>
                </c:ext>
              </c:extLst>
            </c:dLbl>
            <c:dLbl>
              <c:idx val="1"/>
              <c:layout>
                <c:manualLayout>
                  <c:x val="-3.1080940307261388E-2"/>
                  <c:y val="-0.17355015986044489"/>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tx1"/>
                        </a:solidFill>
                        <a:latin typeface="+mn-lt"/>
                        <a:ea typeface="+mn-ea"/>
                        <a:cs typeface="+mn-cs"/>
                      </a:defRPr>
                    </a:pPr>
                    <a:r>
                      <a:rPr lang="en-US" dirty="0" smtClean="0"/>
                      <a:t>625.4</a:t>
                    </a:r>
                    <a:endParaRPr lang="en-US" dirty="0"/>
                  </a:p>
                </c:rich>
              </c:tx>
              <c:numFmt formatCode="#,##0.0" sourceLinked="0"/>
              <c:spPr>
                <a:noFill/>
                <a:ln>
                  <a:noFill/>
                </a:ln>
                <a:effectLst/>
              </c:spPr>
              <c:dLblPos val="r"/>
              <c:showVal val="1"/>
              <c:separator>. </c:separator>
              <c:extLst xmlns:c16r2="http://schemas.microsoft.com/office/drawing/2015/06/chart">
                <c:ext xmlns:c15="http://schemas.microsoft.com/office/drawing/2012/chart" uri="{CE6537A1-D6FC-4f65-9D91-7224C49458BB}">
                  <c15:spPr xmlns:c15="http://schemas.microsoft.com/office/drawing/2012/chart">
                    <a:prstGeom prst="rect">
                      <a:avLst/>
                    </a:prstGeom>
                  </c15:spPr>
                  <c15:layout>
                    <c:manualLayout>
                      <c:w val="4.4900681544280549E-2"/>
                      <c:h val="4.0263121719665194E-2"/>
                    </c:manualLayout>
                  </c15:layout>
                </c:ext>
                <c:ext xmlns:c16="http://schemas.microsoft.com/office/drawing/2014/chart" uri="{C3380CC4-5D6E-409C-BE32-E72D297353CC}">
                  <c16:uniqueId val="{00000019-8A0F-4C06-91D4-630D4E742E5F}"/>
                </c:ext>
              </c:extLst>
            </c:dLbl>
            <c:dLbl>
              <c:idx val="2"/>
              <c:layout>
                <c:manualLayout>
                  <c:x val="-3.3975890761438136E-2"/>
                  <c:y val="-4.7929220095089452E-2"/>
                </c:manualLayout>
              </c:layout>
              <c:tx>
                <c:rich>
                  <a:bodyPr/>
                  <a:lstStyle/>
                  <a:p>
                    <a:r>
                      <a:rPr lang="en-US" dirty="0" smtClean="0"/>
                      <a:t>782.3</a:t>
                    </a:r>
                    <a:endParaRPr lang="en-US" dirty="0"/>
                  </a:p>
                </c:rich>
              </c:tx>
              <c:dLblPos val="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A-8A0F-4C06-91D4-630D4E742E5F}"/>
                </c:ext>
              </c:extLst>
            </c:dLbl>
            <c:dLbl>
              <c:idx val="3"/>
              <c:layout>
                <c:manualLayout>
                  <c:x val="-3.3975890761438102E-2"/>
                  <c:y val="-8.3360767208394818E-2"/>
                </c:manualLayout>
              </c:layout>
              <c:tx>
                <c:rich>
                  <a:bodyPr/>
                  <a:lstStyle/>
                  <a:p>
                    <a:r>
                      <a:rPr lang="en-US" dirty="0" smtClean="0"/>
                      <a:t>734.9</a:t>
                    </a:r>
                    <a:endParaRPr lang="en-US" dirty="0"/>
                  </a:p>
                </c:rich>
              </c:tx>
              <c:dLblPos val="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B-8A0F-4C06-91D4-630D4E742E5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de-DE"/>
              </a:p>
            </c:txPr>
            <c:dLblPos val="t"/>
            <c:showVal val="1"/>
            <c:extLst xmlns:c16r2="http://schemas.microsoft.com/office/drawing/2015/06/chart">
              <c:ext xmlns:c15="http://schemas.microsoft.com/office/drawing/2012/chart" uri="{CE6537A1-D6FC-4f65-9D91-7224C49458BB}">
                <c15:spPr xmlns:c15="http://schemas.microsoft.com/office/drawing/2012/chart">
                  <a:prstGeom prst="rect">
                    <a:avLst/>
                  </a:prstGeom>
                </c15:spPr>
                <c15:showLeaderLines val="0"/>
              </c:ext>
            </c:extLst>
          </c:dLbls>
          <c:yVal>
            <c:numRef>
              <c:f>Tabelle1!$B$6:$E$6</c:f>
              <c:numCache>
                <c:formatCode>General</c:formatCode>
                <c:ptCount val="4"/>
                <c:pt idx="0">
                  <c:v>650.6</c:v>
                </c:pt>
                <c:pt idx="1">
                  <c:v>625.40000000000009</c:v>
                </c:pt>
                <c:pt idx="2" formatCode="#,#00">
                  <c:v>782.30000000000007</c:v>
                </c:pt>
                <c:pt idx="3" formatCode="#,#00">
                  <c:v>734.94129999999984</c:v>
                </c:pt>
              </c:numCache>
            </c:numRef>
          </c:yVal>
          <c:extLst xmlns:c16r2="http://schemas.microsoft.com/office/drawing/2015/06/chart">
            <c:ext xmlns:c16="http://schemas.microsoft.com/office/drawing/2014/chart" uri="{C3380CC4-5D6E-409C-BE32-E72D297353CC}">
              <c16:uniqueId val="{0000001C-8A0F-4C06-91D4-630D4E742E5F}"/>
            </c:ext>
          </c:extLst>
        </c:ser>
        <c:dLbls/>
        <c:axId val="145716736"/>
        <c:axId val="145718272"/>
      </c:scatterChart>
      <c:catAx>
        <c:axId val="145716736"/>
        <c:scaling>
          <c:orientation val="maxMin"/>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de-DE"/>
          </a:p>
        </c:txPr>
        <c:crossAx val="145718272"/>
        <c:crosses val="autoZero"/>
        <c:auto val="1"/>
        <c:lblAlgn val="ctr"/>
        <c:lblOffset val="100"/>
      </c:catAx>
      <c:valAx>
        <c:axId val="145718272"/>
        <c:scaling>
          <c:orientation val="minMax"/>
        </c:scaling>
        <c:delete val="1"/>
        <c:axPos val="r"/>
        <c:numFmt formatCode="General" sourceLinked="1"/>
        <c:majorTickMark val="none"/>
        <c:tickLblPos val="none"/>
        <c:crossAx val="145716736"/>
        <c:crosses val="autoZero"/>
        <c:crossBetween val="between"/>
      </c:valAx>
      <c:spPr>
        <a:noFill/>
        <a:ln>
          <a:noFill/>
        </a:ln>
        <a:effectLst/>
      </c:spPr>
    </c:plotArea>
    <c:legend>
      <c:legendPos val="l"/>
      <c:legendEntry>
        <c:idx val="4"/>
        <c:delete val="1"/>
      </c:legendEntry>
      <c:layout>
        <c:manualLayout>
          <c:xMode val="edge"/>
          <c:yMode val="edge"/>
          <c:x val="0"/>
          <c:y val="0.22769116136697742"/>
          <c:w val="0.14685754649626057"/>
          <c:h val="0.70133296436609971"/>
        </c:manualLayout>
      </c:layout>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legend>
    <c:plotVisOnly val="1"/>
    <c:dispBlanksAs val="gap"/>
  </c:chart>
  <c:spPr>
    <a:noFill/>
    <a:ln>
      <a:noFill/>
    </a:ln>
    <a:effectLst/>
  </c:spPr>
  <c:txPr>
    <a:bodyPr/>
    <a:lstStyle/>
    <a:p>
      <a:pPr>
        <a:defRPr/>
      </a:pPr>
      <a:endParaRPr lang="de-DE"/>
    </a:p>
  </c:txPr>
  <c:externalData r:id="rId1"/>
</c:chartSpace>
</file>

<file path=ppt/charts/chart15.xml><?xml version="1.0" encoding="utf-8"?>
<c:chartSpace xmlns:c="http://schemas.openxmlformats.org/drawingml/2006/chart" xmlns:a="http://schemas.openxmlformats.org/drawingml/2006/main" xmlns:r="http://schemas.openxmlformats.org/officeDocument/2006/relationships">
  <c:lang val="de-AT"/>
  <c:chart>
    <c:autoTitleDeleted val="1"/>
    <c:plotArea>
      <c:layout>
        <c:manualLayout>
          <c:layoutTarget val="inner"/>
          <c:xMode val="edge"/>
          <c:yMode val="edge"/>
          <c:x val="5.6988125831949074E-4"/>
          <c:y val="0.12683885164250711"/>
          <c:w val="0.75327589370261494"/>
          <c:h val="0.74612924663189506"/>
        </c:manualLayout>
      </c:layout>
      <c:barChart>
        <c:barDir val="col"/>
        <c:grouping val="stacked"/>
        <c:ser>
          <c:idx val="1"/>
          <c:order val="0"/>
          <c:tx>
            <c:strRef>
              <c:f>Tabelle1!$A$3</c:f>
              <c:strCache>
                <c:ptCount val="1"/>
                <c:pt idx="0">
                  <c:v>Interest-bearing liabilities</c:v>
                </c:pt>
              </c:strCache>
            </c:strRef>
          </c:tx>
          <c:spPr>
            <a:solidFill>
              <a:srgbClr val="CE000C"/>
            </a:solidFill>
            <a:ln>
              <a:noFill/>
            </a:ln>
            <a:effectLst/>
          </c:spPr>
          <c:dPt>
            <c:idx val="3"/>
            <c:spPr>
              <a:solidFill>
                <a:srgbClr val="CE000C">
                  <a:alpha val="30000"/>
                </a:srgbClr>
              </a:solidFill>
              <a:ln w="12700">
                <a:solidFill>
                  <a:schemeClr val="accent3">
                    <a:lumMod val="95000"/>
                  </a:schemeClr>
                </a:solidFill>
                <a:prstDash val="dash"/>
              </a:ln>
              <a:effectLst/>
            </c:spPr>
            <c:extLst xmlns:c16r2="http://schemas.microsoft.com/office/drawing/2015/06/chart">
              <c:ext xmlns:c16="http://schemas.microsoft.com/office/drawing/2014/chart" uri="{C3380CC4-5D6E-409C-BE32-E72D297353CC}">
                <c16:uniqueId val="{00000001-1321-4667-A2DE-3D2F44F7D5CB}"/>
              </c:ext>
            </c:extLst>
          </c:dPt>
          <c:dLbls>
            <c:dLbl>
              <c:idx val="0"/>
              <c:tx>
                <c:rich>
                  <a:bodyPr/>
                  <a:lstStyle/>
                  <a:p>
                    <a:r>
                      <a:rPr lang="en-US" smtClean="0"/>
                      <a:t>202.1</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A-9C3B-4648-A356-A31D28AE682A}"/>
                </c:ext>
              </c:extLst>
            </c:dLbl>
            <c:dLbl>
              <c:idx val="1"/>
              <c:tx>
                <c:rich>
                  <a:bodyPr/>
                  <a:lstStyle/>
                  <a:p>
                    <a:r>
                      <a:rPr lang="en-US" smtClean="0"/>
                      <a:t>204.9</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9C3B-4648-A356-A31D28AE682A}"/>
                </c:ext>
              </c:extLst>
            </c:dLbl>
            <c:dLbl>
              <c:idx val="2"/>
              <c:tx>
                <c:rich>
                  <a:bodyPr/>
                  <a:lstStyle/>
                  <a:p>
                    <a:r>
                      <a:rPr lang="en-US" smtClean="0"/>
                      <a:t>257.6</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9C3B-4648-A356-A31D28AE682A}"/>
                </c:ext>
              </c:extLst>
            </c:dLbl>
            <c:dLbl>
              <c:idx val="3"/>
              <c:tx>
                <c:rich>
                  <a:bodyPr/>
                  <a:lstStyle/>
                  <a:p>
                    <a:r>
                      <a:rPr lang="en-US" smtClean="0"/>
                      <a:t>257.6</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1321-4667-A2DE-3D2F44F7D5C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de-DE"/>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Tabelle1!$B$1:$E$1</c:f>
              <c:strCache>
                <c:ptCount val="4"/>
                <c:pt idx="0">
                  <c:v>2016</c:v>
                </c:pt>
                <c:pt idx="1">
                  <c:v>2017</c:v>
                </c:pt>
                <c:pt idx="2">
                  <c:v>2018</c:v>
                </c:pt>
                <c:pt idx="3">
                  <c:v>2018
w/o IFRS 15</c:v>
                </c:pt>
              </c:strCache>
            </c:strRef>
          </c:cat>
          <c:val>
            <c:numRef>
              <c:f>Tabelle1!$B$3:$E$3</c:f>
              <c:numCache>
                <c:formatCode>0.0</c:formatCode>
                <c:ptCount val="4"/>
                <c:pt idx="0">
                  <c:v>202.11299999999997</c:v>
                </c:pt>
                <c:pt idx="1">
                  <c:v>204.9248</c:v>
                </c:pt>
                <c:pt idx="2">
                  <c:v>257.60000000000002</c:v>
                </c:pt>
                <c:pt idx="3">
                  <c:v>257.60000000000002</c:v>
                </c:pt>
              </c:numCache>
            </c:numRef>
          </c:val>
          <c:extLst xmlns:c16r2="http://schemas.microsoft.com/office/drawing/2015/06/chart">
            <c:ext xmlns:c16="http://schemas.microsoft.com/office/drawing/2014/chart" uri="{C3380CC4-5D6E-409C-BE32-E72D297353CC}">
              <c16:uniqueId val="{00000005-1321-4667-A2DE-3D2F44F7D5CB}"/>
            </c:ext>
          </c:extLst>
        </c:ser>
        <c:ser>
          <c:idx val="0"/>
          <c:order val="1"/>
          <c:tx>
            <c:strRef>
              <c:f>Tabelle1!$A$2</c:f>
              <c:strCache>
                <c:ptCount val="1"/>
                <c:pt idx="0">
                  <c:v>Equity</c:v>
                </c:pt>
              </c:strCache>
            </c:strRef>
          </c:tx>
          <c:spPr>
            <a:solidFill>
              <a:schemeClr val="tx1"/>
            </a:solidFill>
            <a:ln>
              <a:noFill/>
            </a:ln>
            <a:effectLst/>
          </c:spPr>
          <c:dPt>
            <c:idx val="3"/>
            <c:spPr>
              <a:solidFill>
                <a:schemeClr val="tx1">
                  <a:alpha val="57000"/>
                </a:schemeClr>
              </a:solidFill>
              <a:ln w="12700">
                <a:solidFill>
                  <a:schemeClr val="accent3">
                    <a:lumMod val="95000"/>
                  </a:schemeClr>
                </a:solidFill>
                <a:prstDash val="dash"/>
              </a:ln>
              <a:effectLst/>
            </c:spPr>
            <c:extLst xmlns:c16r2="http://schemas.microsoft.com/office/drawing/2015/06/chart">
              <c:ext xmlns:c16="http://schemas.microsoft.com/office/drawing/2014/chart" uri="{C3380CC4-5D6E-409C-BE32-E72D297353CC}">
                <c16:uniqueId val="{00000007-1321-4667-A2DE-3D2F44F7D5CB}"/>
              </c:ext>
            </c:extLst>
          </c:dPt>
          <c:dLbls>
            <c:dLbl>
              <c:idx val="0"/>
              <c:tx>
                <c:rich>
                  <a:bodyPr/>
                  <a:lstStyle/>
                  <a:p>
                    <a:r>
                      <a:rPr lang="en-US" smtClean="0"/>
                      <a:t>242.0</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B-9C3B-4648-A356-A31D28AE682A}"/>
                </c:ext>
              </c:extLst>
            </c:dLbl>
            <c:dLbl>
              <c:idx val="1"/>
              <c:tx>
                <c:rich>
                  <a:bodyPr/>
                  <a:lstStyle/>
                  <a:p>
                    <a:r>
                      <a:rPr lang="en-US" smtClean="0"/>
                      <a:t>239.2</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0-9C3B-4648-A356-A31D28AE682A}"/>
                </c:ext>
              </c:extLst>
            </c:dLbl>
            <c:dLbl>
              <c:idx val="2"/>
              <c:tx>
                <c:rich>
                  <a:bodyPr/>
                  <a:lstStyle/>
                  <a:p>
                    <a:r>
                      <a:rPr lang="en-US" smtClean="0"/>
                      <a:t>237.1</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1-9C3B-4648-A356-A31D28AE682A}"/>
                </c:ext>
              </c:extLst>
            </c:dLbl>
            <c:dLbl>
              <c:idx val="3"/>
              <c:tx>
                <c:rich>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r>
                      <a:rPr lang="en-US" dirty="0" smtClean="0"/>
                      <a:t>255.3</a:t>
                    </a:r>
                    <a:endParaRPr lang="en-US" dirty="0"/>
                  </a:p>
                </c:rich>
              </c:tx>
              <c:numFmt formatCode="#,##0.0" sourceLinked="0"/>
              <c:spPr>
                <a:noFill/>
                <a:ln>
                  <a:noFill/>
                </a:ln>
                <a:effectLst/>
              </c:spPr>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1321-4667-A2DE-3D2F44F7D5C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de-DE"/>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Tabelle1!$B$1:$E$1</c:f>
              <c:strCache>
                <c:ptCount val="4"/>
                <c:pt idx="0">
                  <c:v>2016</c:v>
                </c:pt>
                <c:pt idx="1">
                  <c:v>2017</c:v>
                </c:pt>
                <c:pt idx="2">
                  <c:v>2018</c:v>
                </c:pt>
                <c:pt idx="3">
                  <c:v>2018
w/o IFRS 15</c:v>
                </c:pt>
              </c:strCache>
            </c:strRef>
          </c:cat>
          <c:val>
            <c:numRef>
              <c:f>Tabelle1!$B$2:$E$2</c:f>
              <c:numCache>
                <c:formatCode>0.0</c:formatCode>
                <c:ptCount val="4"/>
                <c:pt idx="0">
                  <c:v>241.9915</c:v>
                </c:pt>
                <c:pt idx="1">
                  <c:v>239.20589999999999</c:v>
                </c:pt>
                <c:pt idx="2">
                  <c:v>237.1</c:v>
                </c:pt>
                <c:pt idx="3" formatCode="General">
                  <c:v>255.29309999999998</c:v>
                </c:pt>
              </c:numCache>
            </c:numRef>
          </c:val>
          <c:extLst xmlns:c16r2="http://schemas.microsoft.com/office/drawing/2015/06/chart">
            <c:ext xmlns:c16="http://schemas.microsoft.com/office/drawing/2014/chart" uri="{C3380CC4-5D6E-409C-BE32-E72D297353CC}">
              <c16:uniqueId val="{0000000B-1321-4667-A2DE-3D2F44F7D5CB}"/>
            </c:ext>
          </c:extLst>
        </c:ser>
        <c:ser>
          <c:idx val="3"/>
          <c:order val="2"/>
          <c:tx>
            <c:strRef>
              <c:f>Tabelle1!$A$5</c:f>
              <c:strCache>
                <c:ptCount val="1"/>
                <c:pt idx="0">
                  <c:v>Liabilities and other debts</c:v>
                </c:pt>
              </c:strCache>
            </c:strRef>
          </c:tx>
          <c:spPr>
            <a:solidFill>
              <a:srgbClr val="C5C6C8"/>
            </a:solidFill>
            <a:ln>
              <a:noFill/>
            </a:ln>
            <a:effectLst/>
          </c:spPr>
          <c:dPt>
            <c:idx val="3"/>
            <c:spPr>
              <a:solidFill>
                <a:srgbClr val="C5C6C8">
                  <a:alpha val="40000"/>
                </a:srgbClr>
              </a:solidFill>
              <a:ln w="12700">
                <a:solidFill>
                  <a:schemeClr val="accent3">
                    <a:lumMod val="95000"/>
                  </a:schemeClr>
                </a:solidFill>
                <a:prstDash val="dash"/>
              </a:ln>
              <a:effectLst/>
            </c:spPr>
            <c:extLst xmlns:c16r2="http://schemas.microsoft.com/office/drawing/2015/06/chart">
              <c:ext xmlns:c16="http://schemas.microsoft.com/office/drawing/2014/chart" uri="{C3380CC4-5D6E-409C-BE32-E72D297353CC}">
                <c16:uniqueId val="{0000000D-1321-4667-A2DE-3D2F44F7D5CB}"/>
              </c:ext>
            </c:extLst>
          </c:dPt>
          <c:dLbls>
            <c:dLbl>
              <c:idx val="0"/>
              <c:tx>
                <c:rich>
                  <a:bodyPr/>
                  <a:lstStyle/>
                  <a:p>
                    <a:r>
                      <a:rPr lang="en-US" smtClean="0"/>
                      <a:t>147.1</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C-9C3B-4648-A356-A31D28AE682A}"/>
                </c:ext>
              </c:extLst>
            </c:dLbl>
            <c:dLbl>
              <c:idx val="1"/>
              <c:tx>
                <c:rich>
                  <a:bodyPr/>
                  <a:lstStyle/>
                  <a:p>
                    <a:r>
                      <a:rPr lang="en-US" smtClean="0"/>
                      <a:t>127.6</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F-9C3B-4648-A356-A31D28AE682A}"/>
                </c:ext>
              </c:extLst>
            </c:dLbl>
            <c:dLbl>
              <c:idx val="2"/>
              <c:tx>
                <c:rich>
                  <a:bodyPr/>
                  <a:lstStyle/>
                  <a:p>
                    <a:r>
                      <a:rPr lang="en-US" smtClean="0"/>
                      <a:t>226.3</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2-9C3B-4648-A356-A31D28AE682A}"/>
                </c:ext>
              </c:extLst>
            </c:dLbl>
            <c:dLbl>
              <c:idx val="3"/>
              <c:tx>
                <c:rich>
                  <a:bodyPr/>
                  <a:lstStyle/>
                  <a:p>
                    <a:r>
                      <a:rPr lang="en-US" smtClean="0"/>
                      <a:t>160.7</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D-1321-4667-A2DE-3D2F44F7D5C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de-DE"/>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Tabelle1!$B$1:$E$1</c:f>
              <c:strCache>
                <c:ptCount val="4"/>
                <c:pt idx="0">
                  <c:v>2016</c:v>
                </c:pt>
                <c:pt idx="1">
                  <c:v>2017</c:v>
                </c:pt>
                <c:pt idx="2">
                  <c:v>2018</c:v>
                </c:pt>
                <c:pt idx="3">
                  <c:v>2018
w/o IFRS 15</c:v>
                </c:pt>
              </c:strCache>
            </c:strRef>
          </c:cat>
          <c:val>
            <c:numRef>
              <c:f>Tabelle1!$B$5:$E$5</c:f>
              <c:numCache>
                <c:formatCode>0.0</c:formatCode>
                <c:ptCount val="4"/>
                <c:pt idx="0">
                  <c:v>147.1</c:v>
                </c:pt>
                <c:pt idx="1">
                  <c:v>127.6</c:v>
                </c:pt>
                <c:pt idx="2">
                  <c:v>226.3</c:v>
                </c:pt>
                <c:pt idx="3">
                  <c:v>160.69999999999999</c:v>
                </c:pt>
              </c:numCache>
            </c:numRef>
          </c:val>
          <c:extLst xmlns:c16r2="http://schemas.microsoft.com/office/drawing/2015/06/chart">
            <c:ext xmlns:c16="http://schemas.microsoft.com/office/drawing/2014/chart" uri="{C3380CC4-5D6E-409C-BE32-E72D297353CC}">
              <c16:uniqueId val="{00000011-1321-4667-A2DE-3D2F44F7D5CB}"/>
            </c:ext>
          </c:extLst>
        </c:ser>
        <c:ser>
          <c:idx val="2"/>
          <c:order val="3"/>
          <c:tx>
            <c:strRef>
              <c:f>Tabelle1!$A$4</c:f>
              <c:strCache>
                <c:ptCount val="1"/>
                <c:pt idx="0">
                  <c:v>Provisions</c:v>
                </c:pt>
              </c:strCache>
            </c:strRef>
          </c:tx>
          <c:spPr>
            <a:solidFill>
              <a:srgbClr val="7C0007"/>
            </a:solidFill>
            <a:ln>
              <a:noFill/>
            </a:ln>
            <a:effectLst/>
          </c:spPr>
          <c:dPt>
            <c:idx val="3"/>
            <c:spPr>
              <a:solidFill>
                <a:srgbClr val="7C0007">
                  <a:alpha val="67000"/>
                </a:srgbClr>
              </a:solidFill>
              <a:ln w="12700">
                <a:solidFill>
                  <a:srgbClr val="A75459"/>
                </a:solidFill>
                <a:prstDash val="dash"/>
              </a:ln>
              <a:effectLst/>
            </c:spPr>
            <c:extLst xmlns:c16r2="http://schemas.microsoft.com/office/drawing/2015/06/chart">
              <c:ext xmlns:c16="http://schemas.microsoft.com/office/drawing/2014/chart" uri="{C3380CC4-5D6E-409C-BE32-E72D297353CC}">
                <c16:uniqueId val="{00000013-1321-4667-A2DE-3D2F44F7D5CB}"/>
              </c:ext>
            </c:extLst>
          </c:dPt>
          <c:dLbls>
            <c:dLbl>
              <c:idx val="0"/>
              <c:tx>
                <c:rich>
                  <a:bodyPr/>
                  <a:lstStyle/>
                  <a:p>
                    <a:r>
                      <a:rPr lang="en-US" smtClean="0"/>
                      <a:t>59.4</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D-9C3B-4648-A356-A31D28AE682A}"/>
                </c:ext>
              </c:extLst>
            </c:dLbl>
            <c:dLbl>
              <c:idx val="1"/>
              <c:tx>
                <c:rich>
                  <a:bodyPr/>
                  <a:lstStyle/>
                  <a:p>
                    <a:r>
                      <a:rPr lang="en-US" smtClean="0"/>
                      <a:t>53.7</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E-9C3B-4648-A356-A31D28AE682A}"/>
                </c:ext>
              </c:extLst>
            </c:dLbl>
            <c:dLbl>
              <c:idx val="2"/>
              <c:tx>
                <c:rich>
                  <a:bodyPr/>
                  <a:lstStyle/>
                  <a:p>
                    <a:r>
                      <a:rPr lang="en-US" smtClean="0"/>
                      <a:t>61.3</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3-9C3B-4648-A356-A31D28AE682A}"/>
                </c:ext>
              </c:extLst>
            </c:dLbl>
            <c:dLbl>
              <c:idx val="3"/>
              <c:tx>
                <c:rich>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r>
                      <a:rPr lang="en-US" dirty="0" smtClean="0"/>
                      <a:t>61.3</a:t>
                    </a:r>
                    <a:endParaRPr lang="en-US" dirty="0"/>
                  </a:p>
                </c:rich>
              </c:tx>
              <c:numFmt formatCode="#,##0.0" sourceLinked="0"/>
              <c:spPr>
                <a:noFill/>
                <a:ln>
                  <a:noFill/>
                </a:ln>
                <a:effectLst/>
              </c:spPr>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3-1321-4667-A2DE-3D2F44F7D5C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de-DE"/>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Tabelle1!$B$1:$E$1</c:f>
              <c:strCache>
                <c:ptCount val="4"/>
                <c:pt idx="0">
                  <c:v>2016</c:v>
                </c:pt>
                <c:pt idx="1">
                  <c:v>2017</c:v>
                </c:pt>
                <c:pt idx="2">
                  <c:v>2018</c:v>
                </c:pt>
                <c:pt idx="3">
                  <c:v>2018
w/o IFRS 15</c:v>
                </c:pt>
              </c:strCache>
            </c:strRef>
          </c:cat>
          <c:val>
            <c:numRef>
              <c:f>Tabelle1!$B$4:$E$4</c:f>
              <c:numCache>
                <c:formatCode>0.0</c:formatCode>
                <c:ptCount val="4"/>
                <c:pt idx="0">
                  <c:v>59.4</c:v>
                </c:pt>
                <c:pt idx="1">
                  <c:v>53.7</c:v>
                </c:pt>
                <c:pt idx="2">
                  <c:v>61.3</c:v>
                </c:pt>
                <c:pt idx="3">
                  <c:v>61.3</c:v>
                </c:pt>
              </c:numCache>
            </c:numRef>
          </c:val>
          <c:extLst xmlns:c16r2="http://schemas.microsoft.com/office/drawing/2015/06/chart">
            <c:ext xmlns:c16="http://schemas.microsoft.com/office/drawing/2014/chart" uri="{C3380CC4-5D6E-409C-BE32-E72D297353CC}">
              <c16:uniqueId val="{00000017-1321-4667-A2DE-3D2F44F7D5CB}"/>
            </c:ext>
          </c:extLst>
        </c:ser>
        <c:dLbls/>
        <c:gapWidth val="102"/>
        <c:overlap val="100"/>
        <c:axId val="145856768"/>
        <c:axId val="145887232"/>
      </c:barChart>
      <c:scatterChart>
        <c:scatterStyle val="lineMarker"/>
        <c:ser>
          <c:idx val="4"/>
          <c:order val="4"/>
          <c:tx>
            <c:v>Summe</c:v>
          </c:tx>
          <c:spPr>
            <a:ln w="25400" cap="rnd">
              <a:noFill/>
              <a:round/>
            </a:ln>
            <a:effectLst/>
          </c:spPr>
          <c:marker>
            <c:symbol val="circle"/>
            <c:size val="5"/>
            <c:spPr>
              <a:noFill/>
              <a:ln w="9525">
                <a:noFill/>
              </a:ln>
              <a:effectLst/>
            </c:spPr>
          </c:marker>
          <c:dLbls>
            <c:dLbl>
              <c:idx val="0"/>
              <c:layout>
                <c:manualLayout>
                  <c:x val="-7.3414940789238783E-2"/>
                  <c:y val="-0.1510028116974324"/>
                </c:manualLayout>
              </c:layout>
              <c:tx>
                <c:rich>
                  <a:bodyPr/>
                  <a:lstStyle/>
                  <a:p>
                    <a:r>
                      <a:rPr lang="en-US" dirty="0" smtClean="0"/>
                      <a:t>650.6</a:t>
                    </a:r>
                    <a:endParaRPr lang="en-US" dirty="0"/>
                  </a:p>
                </c:rich>
              </c:tx>
              <c:dLblPos val="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8-1321-4667-A2DE-3D2F44F7D5CB}"/>
                </c:ext>
              </c:extLst>
            </c:dLbl>
            <c:dLbl>
              <c:idx val="1"/>
              <c:layout>
                <c:manualLayout>
                  <c:x val="-7.9670335759556413E-2"/>
                  <c:y val="-0.17355015986044492"/>
                </c:manualLayout>
              </c:layout>
              <c:tx>
                <c:rich>
                  <a:bodyPr/>
                  <a:lstStyle/>
                  <a:p>
                    <a:r>
                      <a:rPr lang="en-US" dirty="0" smtClean="0"/>
                      <a:t>625.4</a:t>
                    </a:r>
                    <a:endParaRPr lang="en-US" dirty="0"/>
                  </a:p>
                </c:rich>
              </c:tx>
              <c:dLblPos val="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9-1321-4667-A2DE-3D2F44F7D5CB}"/>
                </c:ext>
              </c:extLst>
            </c:dLbl>
            <c:dLbl>
              <c:idx val="2"/>
              <c:layout>
                <c:manualLayout>
                  <c:x val="-7.341494078923877E-2"/>
                  <c:y val="-4.4708170357516279E-2"/>
                </c:manualLayout>
              </c:layout>
              <c:tx>
                <c:rich>
                  <a:bodyPr/>
                  <a:lstStyle/>
                  <a:p>
                    <a:r>
                      <a:rPr lang="en-US" dirty="0" smtClean="0"/>
                      <a:t>782.3</a:t>
                    </a:r>
                    <a:endParaRPr lang="en-US" dirty="0"/>
                  </a:p>
                </c:rich>
              </c:tx>
              <c:dLblPos val="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A-1321-4667-A2DE-3D2F44F7D5CB}"/>
                </c:ext>
              </c:extLst>
            </c:dLbl>
            <c:dLbl>
              <c:idx val="3"/>
              <c:layout>
                <c:manualLayout>
                  <c:x val="-7.0287243304079913E-2"/>
                  <c:y val="-8.3360767208394818E-2"/>
                </c:manualLayout>
              </c:layout>
              <c:tx>
                <c:rich>
                  <a:bodyPr/>
                  <a:lstStyle/>
                  <a:p>
                    <a:r>
                      <a:rPr lang="en-US" dirty="0" smtClean="0"/>
                      <a:t>734.9</a:t>
                    </a:r>
                    <a:endParaRPr lang="en-US" dirty="0"/>
                  </a:p>
                </c:rich>
              </c:tx>
              <c:dLblPos val="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B-1321-4667-A2DE-3D2F44F7D5CB}"/>
                </c:ext>
              </c:extLst>
            </c:dLbl>
            <c:numFmt formatCode="#,##0.0" sourceLinked="0"/>
            <c:spPr>
              <a:noFill/>
              <a:ln>
                <a:noFill/>
              </a:ln>
              <a:effectLst/>
            </c:spPr>
            <c:txPr>
              <a:bodyPr rot="0" spcFirstLastPara="1" vertOverflow="ellipsis"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de-DE"/>
              </a:p>
            </c:txPr>
            <c:dLblPos val="t"/>
            <c:showVal val="1"/>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showLeaderLines val="0"/>
              </c:ext>
            </c:extLst>
          </c:dLbls>
          <c:yVal>
            <c:numRef>
              <c:f>Tabelle1!$B$6:$E$6</c:f>
              <c:numCache>
                <c:formatCode>0.0</c:formatCode>
                <c:ptCount val="4"/>
                <c:pt idx="0">
                  <c:v>650.60450000000003</c:v>
                </c:pt>
                <c:pt idx="1">
                  <c:v>625.4307</c:v>
                </c:pt>
                <c:pt idx="2">
                  <c:v>782.3</c:v>
                </c:pt>
                <c:pt idx="3">
                  <c:v>734.8931</c:v>
                </c:pt>
              </c:numCache>
            </c:numRef>
          </c:yVal>
          <c:extLst xmlns:c16r2="http://schemas.microsoft.com/office/drawing/2015/06/chart">
            <c:ext xmlns:c16="http://schemas.microsoft.com/office/drawing/2014/chart" uri="{C3380CC4-5D6E-409C-BE32-E72D297353CC}">
              <c16:uniqueId val="{0000001C-1321-4667-A2DE-3D2F44F7D5CB}"/>
            </c:ext>
          </c:extLst>
        </c:ser>
        <c:dLbls/>
        <c:axId val="145856768"/>
        <c:axId val="145887232"/>
      </c:scatterChart>
      <c:catAx>
        <c:axId val="14585676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de-DE"/>
          </a:p>
        </c:txPr>
        <c:crossAx val="145887232"/>
        <c:crosses val="autoZero"/>
        <c:auto val="1"/>
        <c:lblAlgn val="ctr"/>
        <c:lblOffset val="100"/>
      </c:catAx>
      <c:valAx>
        <c:axId val="145887232"/>
        <c:scaling>
          <c:orientation val="minMax"/>
        </c:scaling>
        <c:delete val="1"/>
        <c:axPos val="l"/>
        <c:numFmt formatCode="0.0" sourceLinked="1"/>
        <c:majorTickMark val="none"/>
        <c:tickLblPos val="none"/>
        <c:crossAx val="145856768"/>
        <c:crosses val="autoZero"/>
        <c:crossBetween val="between"/>
      </c:valAx>
      <c:spPr>
        <a:noFill/>
        <a:ln>
          <a:noFill/>
        </a:ln>
        <a:effectLst/>
      </c:spPr>
    </c:plotArea>
    <c:legend>
      <c:legendPos val="r"/>
      <c:legendEntry>
        <c:idx val="4"/>
        <c:delete val="1"/>
      </c:legendEntry>
      <c:layout>
        <c:manualLayout>
          <c:xMode val="edge"/>
          <c:yMode val="edge"/>
          <c:x val="0.746483620810097"/>
          <c:y val="0.21696155627605371"/>
          <c:w val="0.25351637918990316"/>
          <c:h val="0.67794053540516874"/>
        </c:manualLayout>
      </c:layout>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legend>
    <c:plotVisOnly val="1"/>
    <c:dispBlanksAs val="gap"/>
  </c:chart>
  <c:spPr>
    <a:noFill/>
    <a:ln>
      <a:noFill/>
      <a:prstDash val="dash"/>
    </a:ln>
    <a:effectLst/>
  </c:spPr>
  <c:txPr>
    <a:bodyPr/>
    <a:lstStyle/>
    <a:p>
      <a:pPr>
        <a:defRPr/>
      </a:pPr>
      <a:endParaRPr lang="de-DE"/>
    </a:p>
  </c:txPr>
  <c:externalData r:id="rId1"/>
</c:chartSpace>
</file>

<file path=ppt/charts/chart16.xml><?xml version="1.0" encoding="utf-8"?>
<c:chartSpace xmlns:c="http://schemas.openxmlformats.org/drawingml/2006/chart" xmlns:a="http://schemas.openxmlformats.org/drawingml/2006/main" xmlns:r="http://schemas.openxmlformats.org/officeDocument/2006/relationships">
  <c:lang val="de-AT"/>
  <c:style val="3"/>
  <c:chart>
    <c:plotArea>
      <c:layout>
        <c:manualLayout>
          <c:layoutTarget val="inner"/>
          <c:xMode val="edge"/>
          <c:yMode val="edge"/>
          <c:x val="0.10687346390576417"/>
          <c:y val="6.7213215739845622E-2"/>
          <c:w val="0.7636571181779942"/>
          <c:h val="0.70327276174457498"/>
        </c:manualLayout>
      </c:layout>
      <c:barChart>
        <c:barDir val="col"/>
        <c:grouping val="clustered"/>
        <c:ser>
          <c:idx val="0"/>
          <c:order val="0"/>
          <c:tx>
            <c:strRef>
              <c:f>Tabelle1!$A$2</c:f>
              <c:strCache>
                <c:ptCount val="1"/>
                <c:pt idx="0">
                  <c:v>Net Debt</c:v>
                </c:pt>
              </c:strCache>
            </c:strRef>
          </c:tx>
          <c:spPr>
            <a:solidFill>
              <a:schemeClr val="accent3">
                <a:lumMod val="75000"/>
              </a:schemeClr>
            </a:solidFill>
          </c:spPr>
          <c:dLbls>
            <c:dLbl>
              <c:idx val="0"/>
              <c:tx>
                <c:rich>
                  <a:bodyPr/>
                  <a:lstStyle/>
                  <a:p>
                    <a:r>
                      <a:rPr lang="en-US" smtClean="0"/>
                      <a:t>171.3</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EB8B-4831-B15D-BF96D8F856D2}"/>
                </c:ext>
              </c:extLst>
            </c:dLbl>
            <c:dLbl>
              <c:idx val="1"/>
              <c:tx>
                <c:rich>
                  <a:bodyPr/>
                  <a:lstStyle/>
                  <a:p>
                    <a:r>
                      <a:rPr lang="en-US" smtClean="0"/>
                      <a:t>184.1</a:t>
                    </a:r>
                    <a:endParaRPr lang="en-US" dirty="0"/>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EB8B-4831-B15D-BF96D8F856D2}"/>
                </c:ext>
              </c:extLst>
            </c:dLbl>
            <c:dLbl>
              <c:idx val="2"/>
              <c:tx>
                <c:rich>
                  <a:bodyPr/>
                  <a:lstStyle/>
                  <a:p>
                    <a:r>
                      <a:rPr lang="en-US" smtClean="0"/>
                      <a:t>231.5</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EB8B-4831-B15D-BF96D8F856D2}"/>
                </c:ext>
              </c:extLst>
            </c:dLbl>
            <c:spPr>
              <a:noFill/>
              <a:ln>
                <a:noFill/>
              </a:ln>
              <a:effectLst/>
            </c:spPr>
            <c:txPr>
              <a:bodyPr/>
              <a:lstStyle/>
              <a:p>
                <a:pPr>
                  <a:defRPr lang="de-DE" sz="1000"/>
                </a:pPr>
                <a:endParaRPr lang="de-DE"/>
              </a:p>
            </c:txPr>
            <c:dLblPos val="outEnd"/>
            <c:showVal val="1"/>
            <c:extLst xmlns:c16r2="http://schemas.microsoft.com/office/drawing/2015/06/chart">
              <c:ext xmlns:c15="http://schemas.microsoft.com/office/drawing/2012/chart" uri="{CE6537A1-D6FC-4f65-9D91-7224C49458BB}">
                <c15:showLeaderLines val="0"/>
              </c:ext>
            </c:extLst>
          </c:dLbls>
          <c:cat>
            <c:strRef>
              <c:f>Tabelle1!$C$1:$E$1</c:f>
              <c:strCache>
                <c:ptCount val="3"/>
                <c:pt idx="0">
                  <c:v>2016</c:v>
                </c:pt>
                <c:pt idx="1">
                  <c:v>2017</c:v>
                </c:pt>
                <c:pt idx="2">
                  <c:v>2018</c:v>
                </c:pt>
              </c:strCache>
            </c:strRef>
          </c:cat>
          <c:val>
            <c:numRef>
              <c:f>Tabelle1!$C$2:$E$2</c:f>
              <c:numCache>
                <c:formatCode>General</c:formatCode>
                <c:ptCount val="3"/>
                <c:pt idx="0">
                  <c:v>171.3</c:v>
                </c:pt>
                <c:pt idx="1">
                  <c:v>184.1</c:v>
                </c:pt>
                <c:pt idx="2">
                  <c:v>231.5</c:v>
                </c:pt>
              </c:numCache>
            </c:numRef>
          </c:val>
          <c:extLst xmlns:c16r2="http://schemas.microsoft.com/office/drawing/2015/06/chart">
            <c:ext xmlns:c16="http://schemas.microsoft.com/office/drawing/2014/chart" uri="{C3380CC4-5D6E-409C-BE32-E72D297353CC}">
              <c16:uniqueId val="{00000003-7E93-4A63-BF59-E86F0B587A8F}"/>
            </c:ext>
          </c:extLst>
        </c:ser>
        <c:ser>
          <c:idx val="1"/>
          <c:order val="1"/>
          <c:tx>
            <c:strRef>
              <c:f>Tabelle1!$A$3</c:f>
              <c:strCache>
                <c:ptCount val="1"/>
                <c:pt idx="0">
                  <c:v>Equity</c:v>
                </c:pt>
              </c:strCache>
            </c:strRef>
          </c:tx>
          <c:spPr>
            <a:solidFill>
              <a:srgbClr val="C00418"/>
            </a:solidFill>
          </c:spPr>
          <c:dLbls>
            <c:dLbl>
              <c:idx val="0"/>
              <c:tx>
                <c:rich>
                  <a:bodyPr/>
                  <a:lstStyle/>
                  <a:p>
                    <a:r>
                      <a:rPr lang="en-US" smtClean="0"/>
                      <a:t>242.0</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EB8B-4831-B15D-BF96D8F856D2}"/>
                </c:ext>
              </c:extLst>
            </c:dLbl>
            <c:dLbl>
              <c:idx val="1"/>
              <c:tx>
                <c:rich>
                  <a:bodyPr/>
                  <a:lstStyle/>
                  <a:p>
                    <a:r>
                      <a:rPr lang="en-US" smtClean="0"/>
                      <a:t>239.2</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EB8B-4831-B15D-BF96D8F856D2}"/>
                </c:ext>
              </c:extLst>
            </c:dLbl>
            <c:dLbl>
              <c:idx val="2"/>
              <c:layout>
                <c:manualLayout>
                  <c:x val="0"/>
                  <c:y val="-3.3966789439671685E-2"/>
                </c:manualLayout>
              </c:layout>
              <c:tx>
                <c:rich>
                  <a:bodyPr/>
                  <a:lstStyle/>
                  <a:p>
                    <a:r>
                      <a:rPr lang="en-US" dirty="0" smtClean="0"/>
                      <a:t>237.1</a:t>
                    </a:r>
                    <a:endParaRPr lang="en-US" dirty="0"/>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4E73-448D-A9D2-0AC7214D4C13}"/>
                </c:ext>
              </c:extLst>
            </c:dLbl>
            <c:numFmt formatCode="#,##0.0" sourceLinked="0"/>
            <c:spPr>
              <a:noFill/>
              <a:ln>
                <a:noFill/>
              </a:ln>
              <a:effectLst/>
            </c:spPr>
            <c:txPr>
              <a:bodyPr/>
              <a:lstStyle/>
              <a:p>
                <a:pPr>
                  <a:defRPr lang="de-DE" sz="1000"/>
                </a:pPr>
                <a:endParaRPr lang="de-DE"/>
              </a:p>
            </c:txPr>
            <c:dLblPos val="outEnd"/>
            <c:showVal val="1"/>
            <c:extLst xmlns:c16r2="http://schemas.microsoft.com/office/drawing/2015/06/chart">
              <c:ext xmlns:c15="http://schemas.microsoft.com/office/drawing/2012/chart" uri="{CE6537A1-D6FC-4f65-9D91-7224C49458BB}">
                <c15:showLeaderLines val="0"/>
              </c:ext>
            </c:extLst>
          </c:dLbls>
          <c:cat>
            <c:strRef>
              <c:f>Tabelle1!$C$1:$E$1</c:f>
              <c:strCache>
                <c:ptCount val="3"/>
                <c:pt idx="0">
                  <c:v>2016</c:v>
                </c:pt>
                <c:pt idx="1">
                  <c:v>2017</c:v>
                </c:pt>
                <c:pt idx="2">
                  <c:v>2018</c:v>
                </c:pt>
              </c:strCache>
            </c:strRef>
          </c:cat>
          <c:val>
            <c:numRef>
              <c:f>Tabelle1!$C$3:$E$3</c:f>
              <c:numCache>
                <c:formatCode>General</c:formatCode>
                <c:ptCount val="3"/>
                <c:pt idx="0">
                  <c:v>242</c:v>
                </c:pt>
                <c:pt idx="1">
                  <c:v>239.2</c:v>
                </c:pt>
                <c:pt idx="2">
                  <c:v>237.1</c:v>
                </c:pt>
              </c:numCache>
            </c:numRef>
          </c:val>
          <c:extLst xmlns:c16r2="http://schemas.microsoft.com/office/drawing/2015/06/chart">
            <c:ext xmlns:c16="http://schemas.microsoft.com/office/drawing/2014/chart" uri="{C3380CC4-5D6E-409C-BE32-E72D297353CC}">
              <c16:uniqueId val="{00000004-7E93-4A63-BF59-E86F0B587A8F}"/>
            </c:ext>
          </c:extLst>
        </c:ser>
        <c:dLbls>
          <c:showVal val="1"/>
        </c:dLbls>
        <c:axId val="146228736"/>
        <c:axId val="146230272"/>
      </c:barChart>
      <c:lineChart>
        <c:grouping val="standard"/>
        <c:ser>
          <c:idx val="2"/>
          <c:order val="2"/>
          <c:tx>
            <c:strRef>
              <c:f>Tabelle1!$A$4</c:f>
              <c:strCache>
                <c:ptCount val="1"/>
                <c:pt idx="0">
                  <c:v>Gearing Ratio</c:v>
                </c:pt>
              </c:strCache>
            </c:strRef>
          </c:tx>
          <c:spPr>
            <a:ln>
              <a:solidFill>
                <a:srgbClr val="F6A800"/>
              </a:solidFill>
            </a:ln>
          </c:spPr>
          <c:marker>
            <c:symbol val="square"/>
            <c:size val="6"/>
            <c:spPr>
              <a:solidFill>
                <a:srgbClr val="F6A800"/>
              </a:solidFill>
              <a:ln>
                <a:noFill/>
              </a:ln>
            </c:spPr>
          </c:marker>
          <c:dLbls>
            <c:dLbl>
              <c:idx val="0"/>
              <c:tx>
                <c:rich>
                  <a:bodyPr/>
                  <a:lstStyle/>
                  <a:p>
                    <a:r>
                      <a:rPr lang="en-US" smtClean="0"/>
                      <a:t>70.8%</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EB8B-4831-B15D-BF96D8F856D2}"/>
                </c:ext>
              </c:extLst>
            </c:dLbl>
            <c:dLbl>
              <c:idx val="1"/>
              <c:tx>
                <c:rich>
                  <a:bodyPr/>
                  <a:lstStyle/>
                  <a:p>
                    <a:r>
                      <a:rPr lang="en-US" smtClean="0"/>
                      <a:t>77.0%</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EB8B-4831-B15D-BF96D8F856D2}"/>
                </c:ext>
              </c:extLst>
            </c:dLbl>
            <c:dLbl>
              <c:idx val="2"/>
              <c:tx>
                <c:rich>
                  <a:bodyPr/>
                  <a:lstStyle/>
                  <a:p>
                    <a:r>
                      <a:rPr lang="en-US" smtClean="0"/>
                      <a:t>97.6%</a:t>
                    </a:r>
                    <a:endParaRPr lang="en-US"/>
                  </a:p>
                </c:rich>
              </c:tx>
              <c:dLblPos val="b"/>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EB8B-4831-B15D-BF96D8F856D2}"/>
                </c:ext>
              </c:extLst>
            </c:dLbl>
            <c:numFmt formatCode="0.0%" sourceLinked="0"/>
            <c:spPr>
              <a:noFill/>
              <a:ln>
                <a:noFill/>
              </a:ln>
              <a:effectLst/>
            </c:spPr>
            <c:txPr>
              <a:bodyPr/>
              <a:lstStyle/>
              <a:p>
                <a:pPr>
                  <a:defRPr lang="de-DE" sz="1000"/>
                </a:pPr>
                <a:endParaRPr lang="de-DE"/>
              </a:p>
            </c:txPr>
            <c:dLblPos val="b"/>
            <c:showVal val="1"/>
            <c:extLst xmlns:c16r2="http://schemas.microsoft.com/office/drawing/2015/06/chart">
              <c:ext xmlns:c15="http://schemas.microsoft.com/office/drawing/2012/chart" uri="{CE6537A1-D6FC-4f65-9D91-7224C49458BB}">
                <c15:showLeaderLines val="0"/>
              </c:ext>
            </c:extLst>
          </c:dLbls>
          <c:cat>
            <c:strRef>
              <c:f>Tabelle1!$C$1:$E$1</c:f>
              <c:strCache>
                <c:ptCount val="3"/>
                <c:pt idx="0">
                  <c:v>2016</c:v>
                </c:pt>
                <c:pt idx="1">
                  <c:v>2017</c:v>
                </c:pt>
                <c:pt idx="2">
                  <c:v>2018</c:v>
                </c:pt>
              </c:strCache>
            </c:strRef>
          </c:cat>
          <c:val>
            <c:numRef>
              <c:f>Tabelle1!$C$4:$E$4</c:f>
              <c:numCache>
                <c:formatCode>0.00%</c:formatCode>
                <c:ptCount val="3"/>
                <c:pt idx="0">
                  <c:v>0.70800000000000007</c:v>
                </c:pt>
                <c:pt idx="1">
                  <c:v>0.77000000000000013</c:v>
                </c:pt>
                <c:pt idx="2">
                  <c:v>0.97600000000000009</c:v>
                </c:pt>
              </c:numCache>
            </c:numRef>
          </c:val>
          <c:extLst xmlns:c16r2="http://schemas.microsoft.com/office/drawing/2015/06/chart">
            <c:ext xmlns:c16="http://schemas.microsoft.com/office/drawing/2014/chart" uri="{C3380CC4-5D6E-409C-BE32-E72D297353CC}">
              <c16:uniqueId val="{00000008-7E93-4A63-BF59-E86F0B587A8F}"/>
            </c:ext>
          </c:extLst>
        </c:ser>
        <c:dLbls/>
        <c:marker val="1"/>
        <c:axId val="146258176"/>
        <c:axId val="146256640"/>
      </c:lineChart>
      <c:catAx>
        <c:axId val="146228736"/>
        <c:scaling>
          <c:orientation val="minMax"/>
        </c:scaling>
        <c:axPos val="b"/>
        <c:numFmt formatCode="General" sourceLinked="0"/>
        <c:tickLblPos val="nextTo"/>
        <c:txPr>
          <a:bodyPr/>
          <a:lstStyle/>
          <a:p>
            <a:pPr>
              <a:defRPr lang="de-DE" sz="1000" b="0"/>
            </a:pPr>
            <a:endParaRPr lang="de-DE"/>
          </a:p>
        </c:txPr>
        <c:crossAx val="146230272"/>
        <c:crosses val="autoZero"/>
        <c:auto val="1"/>
        <c:lblAlgn val="ctr"/>
        <c:lblOffset val="100"/>
      </c:catAx>
      <c:valAx>
        <c:axId val="146230272"/>
        <c:scaling>
          <c:orientation val="minMax"/>
          <c:max val="300"/>
          <c:min val="0"/>
        </c:scaling>
        <c:axPos val="l"/>
        <c:numFmt formatCode="General" sourceLinked="1"/>
        <c:tickLblPos val="none"/>
        <c:spPr>
          <a:ln>
            <a:noFill/>
          </a:ln>
        </c:spPr>
        <c:txPr>
          <a:bodyPr/>
          <a:lstStyle/>
          <a:p>
            <a:pPr>
              <a:defRPr lang="de-DE" sz="1000" b="0"/>
            </a:pPr>
            <a:endParaRPr lang="de-DE"/>
          </a:p>
        </c:txPr>
        <c:crossAx val="146228736"/>
        <c:crosses val="autoZero"/>
        <c:crossBetween val="between"/>
        <c:majorUnit val="50"/>
      </c:valAx>
      <c:valAx>
        <c:axId val="146256640"/>
        <c:scaling>
          <c:orientation val="minMax"/>
          <c:max val="2"/>
        </c:scaling>
        <c:axPos val="r"/>
        <c:numFmt formatCode="0%" sourceLinked="0"/>
        <c:majorTickMark val="none"/>
        <c:tickLblPos val="none"/>
        <c:txPr>
          <a:bodyPr/>
          <a:lstStyle/>
          <a:p>
            <a:pPr>
              <a:defRPr lang="de-DE" sz="900" b="0"/>
            </a:pPr>
            <a:endParaRPr lang="de-DE"/>
          </a:p>
        </c:txPr>
        <c:crossAx val="146258176"/>
        <c:crosses val="max"/>
        <c:crossBetween val="between"/>
        <c:majorUnit val="0.2"/>
      </c:valAx>
      <c:catAx>
        <c:axId val="146258176"/>
        <c:scaling>
          <c:orientation val="minMax"/>
        </c:scaling>
        <c:delete val="1"/>
        <c:axPos val="b"/>
        <c:numFmt formatCode="General" sourceLinked="1"/>
        <c:tickLblPos val="none"/>
        <c:crossAx val="146256640"/>
        <c:crosses val="autoZero"/>
        <c:auto val="1"/>
        <c:lblAlgn val="ctr"/>
        <c:lblOffset val="100"/>
      </c:catAx>
    </c:plotArea>
    <c:legend>
      <c:legendPos val="t"/>
      <c:layout>
        <c:manualLayout>
          <c:xMode val="edge"/>
          <c:yMode val="edge"/>
          <c:x val="9.0538439258646422E-2"/>
          <c:y val="0.85423528486889022"/>
          <c:w val="0.30178155523625261"/>
          <c:h val="0.130463517323123"/>
        </c:manualLayout>
      </c:layout>
      <c:txPr>
        <a:bodyPr/>
        <a:lstStyle/>
        <a:p>
          <a:pPr>
            <a:defRPr lang="de-DE" sz="900"/>
          </a:pPr>
          <a:endParaRPr lang="de-DE"/>
        </a:p>
      </c:txPr>
    </c:legend>
    <c:plotVisOnly val="1"/>
    <c:dispBlanksAs val="gap"/>
  </c:chart>
  <c:txPr>
    <a:bodyPr/>
    <a:lstStyle/>
    <a:p>
      <a:pPr>
        <a:defRPr sz="1400" b="1"/>
      </a:pPr>
      <a:endParaRPr lang="de-DE"/>
    </a:p>
  </c:txPr>
  <c:externalData r:id="rId1"/>
</c:chartSpace>
</file>

<file path=ppt/charts/chart17.xml><?xml version="1.0" encoding="utf-8"?>
<c:chartSpace xmlns:c="http://schemas.openxmlformats.org/drawingml/2006/chart" xmlns:a="http://schemas.openxmlformats.org/drawingml/2006/main" xmlns:r="http://schemas.openxmlformats.org/officeDocument/2006/relationships">
  <c:lang val="de-AT"/>
  <c:style val="3"/>
  <c:chart>
    <c:plotArea>
      <c:layout>
        <c:manualLayout>
          <c:layoutTarget val="inner"/>
          <c:xMode val="edge"/>
          <c:yMode val="edge"/>
          <c:x val="4.1214791355904404E-2"/>
          <c:y val="2.746750825438073E-2"/>
          <c:w val="0.7436999613162123"/>
          <c:h val="0.73408582335734007"/>
        </c:manualLayout>
      </c:layout>
      <c:barChart>
        <c:barDir val="col"/>
        <c:grouping val="clustered"/>
        <c:ser>
          <c:idx val="0"/>
          <c:order val="0"/>
          <c:tx>
            <c:strRef>
              <c:f>Tabelle1!$A$2</c:f>
              <c:strCache>
                <c:ptCount val="1"/>
                <c:pt idx="0">
                  <c:v>Trade Working Capital</c:v>
                </c:pt>
              </c:strCache>
            </c:strRef>
          </c:tx>
          <c:spPr>
            <a:solidFill>
              <a:schemeClr val="accent3">
                <a:lumMod val="75000"/>
              </a:schemeClr>
            </a:solidFill>
          </c:spPr>
          <c:dLbls>
            <c:dLbl>
              <c:idx val="0"/>
              <c:tx>
                <c:rich>
                  <a:bodyPr/>
                  <a:lstStyle/>
                  <a:p>
                    <a:r>
                      <a:rPr lang="en-US" smtClean="0"/>
                      <a:t>340.7</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DC16-4DFD-BA05-71D861780D50}"/>
                </c:ext>
              </c:extLst>
            </c:dLbl>
            <c:dLbl>
              <c:idx val="1"/>
              <c:tx>
                <c:rich>
                  <a:bodyPr/>
                  <a:lstStyle/>
                  <a:p>
                    <a:r>
                      <a:rPr lang="en-US" smtClean="0"/>
                      <a:t>343.8</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DC16-4DFD-BA05-71D861780D50}"/>
                </c:ext>
              </c:extLst>
            </c:dLbl>
            <c:dLbl>
              <c:idx val="2"/>
              <c:tx>
                <c:rich>
                  <a:bodyPr/>
                  <a:lstStyle/>
                  <a:p>
                    <a:r>
                      <a:rPr lang="en-US" smtClean="0"/>
                      <a:t>397.4</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DC16-4DFD-BA05-71D861780D50}"/>
                </c:ext>
              </c:extLst>
            </c:dLbl>
            <c:spPr>
              <a:noFill/>
              <a:ln>
                <a:noFill/>
              </a:ln>
              <a:effectLst/>
            </c:spPr>
            <c:txPr>
              <a:bodyPr/>
              <a:lstStyle/>
              <a:p>
                <a:pPr>
                  <a:defRPr lang="de-DE" sz="1000"/>
                </a:pPr>
                <a:endParaRPr lang="de-DE"/>
              </a:p>
            </c:txPr>
            <c:dLblPos val="outEnd"/>
            <c:showVal val="1"/>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5="http://schemas.microsoft.com/office/drawing/2012/chart" uri="{CE6537A1-D6FC-4f65-9D91-7224C49458BB}">
                <c15:showLeaderLines val="0"/>
              </c:ext>
            </c:extLst>
          </c:dLbls>
          <c:cat>
            <c:strRef>
              <c:f>Tabelle1!$J$1:$L$1</c:f>
              <c:strCache>
                <c:ptCount val="3"/>
                <c:pt idx="0">
                  <c:v>2016</c:v>
                </c:pt>
                <c:pt idx="1">
                  <c:v>2017</c:v>
                </c:pt>
                <c:pt idx="2">
                  <c:v>2018</c:v>
                </c:pt>
              </c:strCache>
            </c:strRef>
          </c:cat>
          <c:val>
            <c:numRef>
              <c:f>Tabelle1!$J$2:$L$2</c:f>
              <c:numCache>
                <c:formatCode>General</c:formatCode>
                <c:ptCount val="3"/>
                <c:pt idx="0">
                  <c:v>340.7</c:v>
                </c:pt>
                <c:pt idx="1">
                  <c:v>343.8</c:v>
                </c:pt>
                <c:pt idx="2">
                  <c:v>397.4</c:v>
                </c:pt>
              </c:numCache>
            </c:numRef>
          </c:val>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2-8B2D-4A37-94A1-70E260F94199}"/>
            </c:ext>
          </c:extLst>
        </c:ser>
        <c:ser>
          <c:idx val="1"/>
          <c:order val="1"/>
          <c:tx>
            <c:strRef>
              <c:f>Tabelle1!$A$3</c:f>
              <c:strCache>
                <c:ptCount val="1"/>
                <c:pt idx="0">
                  <c:v>Annual Revenue</c:v>
                </c:pt>
              </c:strCache>
            </c:strRef>
          </c:tx>
          <c:spPr>
            <a:solidFill>
              <a:srgbClr val="C00000"/>
            </a:solidFill>
          </c:spPr>
          <c:dLbls>
            <c:dLbl>
              <c:idx val="0"/>
              <c:tx>
                <c:rich>
                  <a:bodyPr/>
                  <a:lstStyle/>
                  <a:p>
                    <a:r>
                      <a:rPr lang="en-US" smtClean="0"/>
                      <a:t>870.8</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DC16-4DFD-BA05-71D861780D50}"/>
                </c:ext>
              </c:extLst>
            </c:dLbl>
            <c:dLbl>
              <c:idx val="1"/>
              <c:tx>
                <c:rich>
                  <a:bodyPr/>
                  <a:lstStyle/>
                  <a:p>
                    <a:r>
                      <a:rPr lang="en-US" smtClean="0"/>
                      <a:t>847.6</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DC16-4DFD-BA05-71D861780D50}"/>
                </c:ext>
              </c:extLst>
            </c:dLbl>
            <c:dLbl>
              <c:idx val="2"/>
              <c:tx>
                <c:rich>
                  <a:bodyPr/>
                  <a:lstStyle/>
                  <a:p>
                    <a:r>
                      <a:rPr lang="en-US" smtClean="0"/>
                      <a:t>909.4</a:t>
                    </a:r>
                    <a:endParaRPr lang="en-US"/>
                  </a:p>
                </c:rich>
              </c:tx>
              <c:dLblPos val="outEnd"/>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DC16-4DFD-BA05-71D861780D50}"/>
                </c:ext>
              </c:extLst>
            </c:dLbl>
            <c:spPr>
              <a:noFill/>
              <a:ln>
                <a:noFill/>
              </a:ln>
              <a:effectLst/>
            </c:spPr>
            <c:txPr>
              <a:bodyPr/>
              <a:lstStyle/>
              <a:p>
                <a:pPr>
                  <a:defRPr lang="de-DE" sz="1000"/>
                </a:pPr>
                <a:endParaRPr lang="de-DE"/>
              </a:p>
            </c:txPr>
            <c:dLblPos val="outEnd"/>
            <c:showVal val="1"/>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5="http://schemas.microsoft.com/office/drawing/2012/chart" uri="{CE6537A1-D6FC-4f65-9D91-7224C49458BB}">
                <c15:showLeaderLines val="0"/>
              </c:ext>
            </c:extLst>
          </c:dLbls>
          <c:cat>
            <c:strRef>
              <c:f>Tabelle1!$J$1:$L$1</c:f>
              <c:strCache>
                <c:ptCount val="3"/>
                <c:pt idx="0">
                  <c:v>2016</c:v>
                </c:pt>
                <c:pt idx="1">
                  <c:v>2017</c:v>
                </c:pt>
                <c:pt idx="2">
                  <c:v>2018</c:v>
                </c:pt>
              </c:strCache>
            </c:strRef>
          </c:cat>
          <c:val>
            <c:numRef>
              <c:f>Tabelle1!$J$3:$L$3</c:f>
              <c:numCache>
                <c:formatCode>General</c:formatCode>
                <c:ptCount val="3"/>
                <c:pt idx="0">
                  <c:v>870.8</c:v>
                </c:pt>
                <c:pt idx="1">
                  <c:v>847.6</c:v>
                </c:pt>
                <c:pt idx="2">
                  <c:v>909.4</c:v>
                </c:pt>
              </c:numCache>
            </c:numRef>
          </c:val>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3-8B2D-4A37-94A1-70E260F94199}"/>
            </c:ext>
          </c:extLst>
        </c:ser>
        <c:dLbls>
          <c:showVal val="1"/>
        </c:dLbls>
        <c:axId val="146127104"/>
        <c:axId val="146350080"/>
      </c:barChart>
      <c:lineChart>
        <c:grouping val="standard"/>
        <c:ser>
          <c:idx val="2"/>
          <c:order val="2"/>
          <c:tx>
            <c:strRef>
              <c:f>Tabelle1!$A$4</c:f>
              <c:strCache>
                <c:ptCount val="1"/>
                <c:pt idx="0">
                  <c:v>Trade Working Capital / Annual Revenue</c:v>
                </c:pt>
              </c:strCache>
            </c:strRef>
          </c:tx>
          <c:spPr>
            <a:ln>
              <a:solidFill>
                <a:srgbClr val="F6A800"/>
              </a:solidFill>
            </a:ln>
          </c:spPr>
          <c:marker>
            <c:symbol val="square"/>
            <c:size val="6"/>
            <c:spPr>
              <a:solidFill>
                <a:srgbClr val="F6A800"/>
              </a:solidFill>
              <a:ln>
                <a:noFill/>
              </a:ln>
            </c:spPr>
          </c:marker>
          <c:dLbls>
            <c:dLbl>
              <c:idx val="0"/>
              <c:layout>
                <c:manualLayout>
                  <c:x val="-3.6988735645848612E-2"/>
                  <c:y val="4.874419277917006E-2"/>
                </c:manualLayout>
              </c:layout>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64AE-4F00-9843-55A5A6978CCC}"/>
                </c:ext>
              </c:extLst>
            </c:dLbl>
            <c:dLbl>
              <c:idx val="1"/>
              <c:layout>
                <c:manualLayout>
                  <c:x val="-3.5307429480128286E-2"/>
                  <c:y val="5.9189376946135339E-2"/>
                </c:manualLayout>
              </c:layout>
              <c:tx>
                <c:rich>
                  <a:bodyPr/>
                  <a:lstStyle/>
                  <a:p>
                    <a:r>
                      <a:rPr lang="en-US" dirty="0" smtClean="0"/>
                      <a:t>40.6%</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64AE-4F00-9843-55A5A6978CCC}"/>
                </c:ext>
              </c:extLst>
            </c:dLbl>
            <c:dLbl>
              <c:idx val="2"/>
              <c:layout>
                <c:manualLayout>
                  <c:x val="-3.1944817148687445E-2"/>
                  <c:y val="5.2225920834825308E-2"/>
                </c:manualLayout>
              </c:layout>
              <c:tx>
                <c:rich>
                  <a:bodyPr/>
                  <a:lstStyle/>
                  <a:p>
                    <a:r>
                      <a:rPr lang="en-US" dirty="0" smtClean="0"/>
                      <a:t>43.7%</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64AE-4F00-9843-55A5A6978CCC}"/>
                </c:ext>
              </c:extLst>
            </c:dLbl>
            <c:spPr>
              <a:noFill/>
              <a:ln>
                <a:noFill/>
              </a:ln>
              <a:effectLst/>
            </c:spPr>
            <c:txPr>
              <a:bodyPr/>
              <a:lstStyle/>
              <a:p>
                <a:pPr>
                  <a:defRPr lang="de-DE" sz="1000"/>
                </a:pPr>
                <a:endParaRPr lang="de-DE"/>
              </a:p>
            </c:txPr>
            <c:showVal val="1"/>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5="http://schemas.microsoft.com/office/drawing/2012/chart" uri="{CE6537A1-D6FC-4f65-9D91-7224C49458BB}">
                <c15:showLeaderLines val="0"/>
              </c:ext>
            </c:extLst>
          </c:dLbls>
          <c:cat>
            <c:strRef>
              <c:f>Tabelle1!$J$1:$L$1</c:f>
              <c:strCache>
                <c:ptCount val="3"/>
                <c:pt idx="0">
                  <c:v>2016</c:v>
                </c:pt>
                <c:pt idx="1">
                  <c:v>2017</c:v>
                </c:pt>
                <c:pt idx="2">
                  <c:v>2018</c:v>
                </c:pt>
              </c:strCache>
            </c:strRef>
          </c:cat>
          <c:val>
            <c:numRef>
              <c:f>Tabelle1!$J$4:$L$4</c:f>
              <c:numCache>
                <c:formatCode>0.0%</c:formatCode>
                <c:ptCount val="3"/>
                <c:pt idx="0">
                  <c:v>0.39124942581534228</c:v>
                </c:pt>
                <c:pt idx="1">
                  <c:v>0.40500000000000008</c:v>
                </c:pt>
                <c:pt idx="2">
                  <c:v>0.43700000000000006</c:v>
                </c:pt>
              </c:numCache>
            </c:numRef>
          </c:val>
          <c:extLst xmlns:c16r2="http://schemas.microsoft.com/office/drawing/2015/06/chart"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p="http://schemas.openxmlformats.org/presentationml/2006/main" xmlns:a14="http://schemas.microsoft.com/office/drawing/2010/main" xmlns:mc="http://schemas.openxmlformats.org/markup-compatibility/2006">
            <c:ext xmlns:c16="http://schemas.microsoft.com/office/drawing/2014/chart" uri="{C3380CC4-5D6E-409C-BE32-E72D297353CC}">
              <c16:uniqueId val="{00000009-8B2D-4A37-94A1-70E260F94199}"/>
            </c:ext>
          </c:extLst>
        </c:ser>
        <c:dLbls/>
        <c:marker val="1"/>
        <c:axId val="146353152"/>
        <c:axId val="146351616"/>
      </c:lineChart>
      <c:catAx>
        <c:axId val="146127104"/>
        <c:scaling>
          <c:orientation val="minMax"/>
        </c:scaling>
        <c:axPos val="b"/>
        <c:numFmt formatCode="General" sourceLinked="0"/>
        <c:tickLblPos val="nextTo"/>
        <c:txPr>
          <a:bodyPr/>
          <a:lstStyle/>
          <a:p>
            <a:pPr>
              <a:defRPr lang="de-DE" sz="1000" b="0"/>
            </a:pPr>
            <a:endParaRPr lang="de-DE"/>
          </a:p>
        </c:txPr>
        <c:crossAx val="146350080"/>
        <c:crosses val="autoZero"/>
        <c:auto val="1"/>
        <c:lblAlgn val="ctr"/>
        <c:lblOffset val="100"/>
      </c:catAx>
      <c:valAx>
        <c:axId val="146350080"/>
        <c:scaling>
          <c:orientation val="minMax"/>
          <c:max val="1000"/>
        </c:scaling>
        <c:axPos val="l"/>
        <c:numFmt formatCode="General" sourceLinked="1"/>
        <c:tickLblPos val="none"/>
        <c:spPr>
          <a:ln>
            <a:noFill/>
          </a:ln>
        </c:spPr>
        <c:txPr>
          <a:bodyPr/>
          <a:lstStyle/>
          <a:p>
            <a:pPr>
              <a:defRPr lang="de-DE" sz="1000" b="0"/>
            </a:pPr>
            <a:endParaRPr lang="de-DE"/>
          </a:p>
        </c:txPr>
        <c:crossAx val="146127104"/>
        <c:crosses val="autoZero"/>
        <c:crossBetween val="between"/>
        <c:majorUnit val="250"/>
      </c:valAx>
      <c:valAx>
        <c:axId val="146351616"/>
        <c:scaling>
          <c:orientation val="minMax"/>
          <c:max val="2.25"/>
        </c:scaling>
        <c:axPos val="r"/>
        <c:numFmt formatCode="0%" sourceLinked="0"/>
        <c:tickLblPos val="nextTo"/>
        <c:txPr>
          <a:bodyPr/>
          <a:lstStyle/>
          <a:p>
            <a:pPr>
              <a:defRPr lang="de-DE" sz="1200"/>
            </a:pPr>
            <a:endParaRPr lang="de-DE"/>
          </a:p>
        </c:txPr>
        <c:crossAx val="146353152"/>
        <c:crosses val="max"/>
        <c:crossBetween val="between"/>
        <c:majorUnit val="0.25"/>
      </c:valAx>
      <c:catAx>
        <c:axId val="146353152"/>
        <c:scaling>
          <c:orientation val="minMax"/>
        </c:scaling>
        <c:delete val="1"/>
        <c:axPos val="b"/>
        <c:numFmt formatCode="General" sourceLinked="1"/>
        <c:tickLblPos val="none"/>
        <c:crossAx val="146351616"/>
        <c:crosses val="autoZero"/>
        <c:auto val="1"/>
        <c:lblAlgn val="ctr"/>
        <c:lblOffset val="100"/>
      </c:catAx>
      <c:spPr>
        <a:noFill/>
        <a:ln>
          <a:noFill/>
        </a:ln>
      </c:spPr>
    </c:plotArea>
    <c:legend>
      <c:legendPos val="b"/>
      <c:layout>
        <c:manualLayout>
          <c:xMode val="edge"/>
          <c:yMode val="edge"/>
          <c:x val="7.6309817636891639E-2"/>
          <c:y val="0.84771204046002679"/>
          <c:w val="0.62261805241259094"/>
          <c:h val="0.14454750490711304"/>
        </c:manualLayout>
      </c:layout>
      <c:txPr>
        <a:bodyPr/>
        <a:lstStyle/>
        <a:p>
          <a:pPr>
            <a:defRPr lang="de-DE" sz="900"/>
          </a:pPr>
          <a:endParaRPr lang="de-DE"/>
        </a:p>
      </c:txPr>
    </c:legend>
    <c:plotVisOnly val="1"/>
    <c:dispBlanksAs val="gap"/>
  </c:chart>
  <c:txPr>
    <a:bodyPr/>
    <a:lstStyle/>
    <a:p>
      <a:pPr>
        <a:defRPr sz="1400" b="1"/>
      </a:pPr>
      <a:endParaRPr lang="de-DE"/>
    </a:p>
  </c:txPr>
  <c:externalData r:id="rId1"/>
  <c:userShapes r:id="rId2"/>
</c:chartSpace>
</file>

<file path=ppt/charts/chart18.xml><?xml version="1.0" encoding="utf-8"?>
<c:chartSpace xmlns:c="http://schemas.openxmlformats.org/drawingml/2006/chart" xmlns:a="http://schemas.openxmlformats.org/drawingml/2006/main" xmlns:r="http://schemas.openxmlformats.org/officeDocument/2006/relationships">
  <c:lang val="de-AT"/>
  <c:chart>
    <c:autoTitleDeleted val="1"/>
    <c:plotArea>
      <c:layout>
        <c:manualLayout>
          <c:layoutTarget val="inner"/>
          <c:xMode val="edge"/>
          <c:yMode val="edge"/>
          <c:x val="1.0061057406970796E-2"/>
          <c:y val="7.9723738541826586E-2"/>
          <c:w val="0.96880177887625107"/>
          <c:h val="0.72750572743199271"/>
        </c:manualLayout>
      </c:layout>
      <c:barChart>
        <c:barDir val="col"/>
        <c:grouping val="clustered"/>
        <c:ser>
          <c:idx val="0"/>
          <c:order val="0"/>
          <c:tx>
            <c:strRef>
              <c:f>Tabelle1!$B$1</c:f>
              <c:strCache>
                <c:ptCount val="1"/>
                <c:pt idx="0">
                  <c:v>Order intake</c:v>
                </c:pt>
              </c:strCache>
            </c:strRef>
          </c:tx>
          <c:spPr>
            <a:solidFill>
              <a:schemeClr val="accent2"/>
            </a:solidFill>
          </c:spPr>
          <c:dPt>
            <c:idx val="4"/>
            <c:extLst xmlns:c16r2="http://schemas.microsoft.com/office/drawing/2015/06/chart">
              <c:ext xmlns:c16="http://schemas.microsoft.com/office/drawing/2014/chart" uri="{C3380CC4-5D6E-409C-BE32-E72D297353CC}">
                <c16:uniqueId val="{00000001-3A66-4F75-B48B-516972E164EA}"/>
              </c:ext>
            </c:extLst>
          </c:dPt>
          <c:dLbls>
            <c:dLbl>
              <c:idx val="0"/>
              <c:tx>
                <c:rich>
                  <a:bodyPr/>
                  <a:lstStyle/>
                  <a:p>
                    <a:r>
                      <a:rPr lang="en-US" smtClean="0"/>
                      <a:t>845.9</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71EC-44E7-9024-70246118D4CC}"/>
                </c:ext>
              </c:extLst>
            </c:dLbl>
            <c:dLbl>
              <c:idx val="1"/>
              <c:tx>
                <c:rich>
                  <a:bodyPr/>
                  <a:lstStyle/>
                  <a:p>
                    <a:r>
                      <a:rPr lang="en-US" smtClean="0"/>
                      <a:t>905.9</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71EC-44E7-9024-70246118D4CC}"/>
                </c:ext>
              </c:extLst>
            </c:dLbl>
            <c:dLbl>
              <c:idx val="2"/>
              <c:tx>
                <c:rich>
                  <a:bodyPr/>
                  <a:lstStyle/>
                  <a:p>
                    <a:r>
                      <a:rPr lang="en-US" smtClean="0"/>
                      <a:t>816.8</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71EC-44E7-9024-70246118D4CC}"/>
                </c:ext>
              </c:extLst>
            </c:dLbl>
            <c:dLbl>
              <c:idx val="3"/>
              <c:tx>
                <c:rich>
                  <a:bodyPr/>
                  <a:lstStyle/>
                  <a:p>
                    <a:r>
                      <a:rPr lang="en-US" smtClean="0"/>
                      <a:t>970.0</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71EC-44E7-9024-70246118D4CC}"/>
                </c:ext>
              </c:extLst>
            </c:dLbl>
            <c:dLbl>
              <c:idx val="4"/>
              <c:tx>
                <c:rich>
                  <a:bodyPr/>
                  <a:lstStyle/>
                  <a:p>
                    <a:r>
                      <a:rPr lang="en-US" smtClean="0"/>
                      <a:t>1,107.7</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3A66-4F75-B48B-516972E164EA}"/>
                </c:ext>
              </c:extLst>
            </c:dLbl>
            <c:spPr>
              <a:noFill/>
              <a:ln>
                <a:noFill/>
              </a:ln>
              <a:effectLst/>
            </c:spPr>
            <c:txPr>
              <a:bodyPr wrap="square" lIns="38100" tIns="19050" rIns="38100" bIns="19050" anchor="ctr">
                <a:spAutoFit/>
              </a:bodyPr>
              <a:lstStyle/>
              <a:p>
                <a:pPr>
                  <a:defRPr sz="1200"/>
                </a:pPr>
                <a:endParaRPr lang="de-DE"/>
              </a:p>
            </c:txPr>
            <c:showVal val="1"/>
            <c:extLst xmlns:c16r2="http://schemas.microsoft.com/office/drawing/2015/06/chart">
              <c:ext xmlns:c15="http://schemas.microsoft.com/office/drawing/2012/chart" uri="{CE6537A1-D6FC-4f65-9D91-7224C49458BB}">
                <c15:showLeaderLines val="1"/>
              </c:ext>
            </c:extLst>
          </c:dLbls>
          <c:cat>
            <c:strRef>
              <c:f>Tabelle1!$A$3:$A$7</c:f>
              <c:strCache>
                <c:ptCount val="5"/>
                <c:pt idx="0">
                  <c:v>2014</c:v>
                </c:pt>
                <c:pt idx="1">
                  <c:v>2015</c:v>
                </c:pt>
                <c:pt idx="2">
                  <c:v>2016</c:v>
                </c:pt>
                <c:pt idx="3">
                  <c:v>2017</c:v>
                </c:pt>
                <c:pt idx="4">
                  <c:v>2018</c:v>
                </c:pt>
              </c:strCache>
            </c:strRef>
          </c:cat>
          <c:val>
            <c:numRef>
              <c:f>Tabelle1!$B$3:$B$7</c:f>
              <c:numCache>
                <c:formatCode>0.0</c:formatCode>
                <c:ptCount val="5"/>
                <c:pt idx="0">
                  <c:v>845.9</c:v>
                </c:pt>
                <c:pt idx="1">
                  <c:v>905.9</c:v>
                </c:pt>
                <c:pt idx="2">
                  <c:v>816.8</c:v>
                </c:pt>
                <c:pt idx="3">
                  <c:v>970</c:v>
                </c:pt>
                <c:pt idx="4" formatCode="#,##0.00">
                  <c:v>1107.7</c:v>
                </c:pt>
              </c:numCache>
            </c:numRef>
          </c:val>
          <c:extLst xmlns:c16r2="http://schemas.microsoft.com/office/drawing/2015/06/chart">
            <c:ext xmlns:c16="http://schemas.microsoft.com/office/drawing/2014/chart" uri="{C3380CC4-5D6E-409C-BE32-E72D297353CC}">
              <c16:uniqueId val="{00000006-3A66-4F75-B48B-516972E164EA}"/>
            </c:ext>
          </c:extLst>
        </c:ser>
        <c:ser>
          <c:idx val="1"/>
          <c:order val="1"/>
          <c:tx>
            <c:strRef>
              <c:f>Tabelle1!$C$1</c:f>
              <c:strCache>
                <c:ptCount val="1"/>
                <c:pt idx="0">
                  <c:v>Order backlog</c:v>
                </c:pt>
              </c:strCache>
            </c:strRef>
          </c:tx>
          <c:spPr>
            <a:solidFill>
              <a:schemeClr val="tx2">
                <a:lumMod val="50000"/>
              </a:schemeClr>
            </a:solidFill>
          </c:spPr>
          <c:dLbls>
            <c:dLbl>
              <c:idx val="0"/>
              <c:layout>
                <c:manualLayout>
                  <c:x val="1.806925259554951E-2"/>
                  <c:y val="4.4824258062466513E-17"/>
                </c:manualLayout>
              </c:layout>
              <c:tx>
                <c:rich>
                  <a:bodyPr/>
                  <a:lstStyle/>
                  <a:p>
                    <a:r>
                      <a:rPr lang="en-US" dirty="0" smtClean="0"/>
                      <a:t>693.0</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E014-46FD-9012-24BFC8168E95}"/>
                </c:ext>
              </c:extLst>
            </c:dLbl>
            <c:dLbl>
              <c:idx val="1"/>
              <c:layout>
                <c:manualLayout>
                  <c:x val="1.5487930796185339E-2"/>
                  <c:y val="0"/>
                </c:manualLayout>
              </c:layout>
              <c:tx>
                <c:rich>
                  <a:bodyPr/>
                  <a:lstStyle/>
                  <a:p>
                    <a:r>
                      <a:rPr lang="en-US" dirty="0" smtClean="0"/>
                      <a:t>797.5</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E014-46FD-9012-24BFC8168E95}"/>
                </c:ext>
              </c:extLst>
            </c:dLbl>
            <c:dLbl>
              <c:idx val="2"/>
              <c:layout>
                <c:manualLayout>
                  <c:x val="2.0650574394913683E-2"/>
                  <c:y val="-4.4824258062466513E-17"/>
                </c:manualLayout>
              </c:layout>
              <c:tx>
                <c:rich>
                  <a:bodyPr/>
                  <a:lstStyle/>
                  <a:p>
                    <a:r>
                      <a:rPr lang="en-US" dirty="0" smtClean="0"/>
                      <a:t>739.7</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E014-46FD-9012-24BFC8168E95}"/>
                </c:ext>
              </c:extLst>
            </c:dLbl>
            <c:dLbl>
              <c:idx val="3"/>
              <c:layout>
                <c:manualLayout>
                  <c:x val="2.065057439491378E-2"/>
                  <c:y val="0"/>
                </c:manualLayout>
              </c:layout>
              <c:tx>
                <c:rich>
                  <a:bodyPr/>
                  <a:lstStyle/>
                  <a:p>
                    <a:r>
                      <a:rPr lang="en-US" dirty="0" smtClean="0"/>
                      <a:t>882.6</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E014-46FD-9012-24BFC8168E95}"/>
                </c:ext>
              </c:extLst>
            </c:dLbl>
            <c:dLbl>
              <c:idx val="4"/>
              <c:layout>
                <c:manualLayout>
                  <c:x val="2.3039287121055817E-2"/>
                  <c:y val="2.4449877750611256E-3"/>
                </c:manualLayout>
              </c:layout>
              <c:tx>
                <c:rich>
                  <a:bodyPr/>
                  <a:lstStyle/>
                  <a:p>
                    <a:r>
                      <a:rPr lang="en-US" dirty="0" smtClean="0"/>
                      <a:t>1,052.3</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7B58-4D66-9CC0-5AA8BB50B572}"/>
                </c:ext>
              </c:extLst>
            </c:dLbl>
            <c:spPr>
              <a:noFill/>
              <a:ln>
                <a:noFill/>
              </a:ln>
              <a:effectLst/>
            </c:spPr>
            <c:txPr>
              <a:bodyPr wrap="square" lIns="38100" tIns="19050" rIns="38100" bIns="19050" anchor="ctr">
                <a:spAutoFit/>
              </a:bodyPr>
              <a:lstStyle/>
              <a:p>
                <a:pPr>
                  <a:defRPr sz="1200"/>
                </a:pPr>
                <a:endParaRPr lang="de-DE"/>
              </a:p>
            </c:txPr>
            <c:showVal val="1"/>
            <c:extLst xmlns:c16r2="http://schemas.microsoft.com/office/drawing/2015/06/chart">
              <c:ext xmlns:c15="http://schemas.microsoft.com/office/drawing/2012/chart" uri="{CE6537A1-D6FC-4f65-9D91-7224C49458BB}">
                <c15:showLeaderLines val="1"/>
              </c:ext>
            </c:extLst>
          </c:dLbls>
          <c:cat>
            <c:strRef>
              <c:f>Tabelle1!$A$3:$A$7</c:f>
              <c:strCache>
                <c:ptCount val="5"/>
                <c:pt idx="0">
                  <c:v>2014</c:v>
                </c:pt>
                <c:pt idx="1">
                  <c:v>2015</c:v>
                </c:pt>
                <c:pt idx="2">
                  <c:v>2016</c:v>
                </c:pt>
                <c:pt idx="3">
                  <c:v>2017</c:v>
                </c:pt>
                <c:pt idx="4">
                  <c:v>2018</c:v>
                </c:pt>
              </c:strCache>
            </c:strRef>
          </c:cat>
          <c:val>
            <c:numRef>
              <c:f>Tabelle1!$C$3:$C$7</c:f>
              <c:numCache>
                <c:formatCode>0.0</c:formatCode>
                <c:ptCount val="5"/>
                <c:pt idx="0">
                  <c:v>693</c:v>
                </c:pt>
                <c:pt idx="1">
                  <c:v>797.5</c:v>
                </c:pt>
                <c:pt idx="2">
                  <c:v>739.7</c:v>
                </c:pt>
                <c:pt idx="3">
                  <c:v>882.6</c:v>
                </c:pt>
                <c:pt idx="4" formatCode="#,##0.00">
                  <c:v>1052.3</c:v>
                </c:pt>
              </c:numCache>
            </c:numRef>
          </c:val>
          <c:extLst xmlns:c16r2="http://schemas.microsoft.com/office/drawing/2015/06/chart">
            <c:ext xmlns:c16="http://schemas.microsoft.com/office/drawing/2014/chart" uri="{C3380CC4-5D6E-409C-BE32-E72D297353CC}">
              <c16:uniqueId val="{00000002-E014-46FD-9012-24BFC8168E95}"/>
            </c:ext>
          </c:extLst>
        </c:ser>
        <c:dLbls>
          <c:showVal val="1"/>
        </c:dLbls>
        <c:gapWidth val="80"/>
        <c:axId val="146530688"/>
        <c:axId val="146532224"/>
      </c:barChart>
      <c:catAx>
        <c:axId val="146530688"/>
        <c:scaling>
          <c:orientation val="minMax"/>
        </c:scaling>
        <c:axPos val="b"/>
        <c:numFmt formatCode="General" sourceLinked="1"/>
        <c:majorTickMark val="none"/>
        <c:tickLblPos val="nextTo"/>
        <c:txPr>
          <a:bodyPr/>
          <a:lstStyle/>
          <a:p>
            <a:pPr>
              <a:defRPr lang="de-DE" sz="1200" b="0"/>
            </a:pPr>
            <a:endParaRPr lang="de-DE"/>
          </a:p>
        </c:txPr>
        <c:crossAx val="146532224"/>
        <c:crosses val="autoZero"/>
        <c:auto val="1"/>
        <c:lblAlgn val="ctr"/>
        <c:lblOffset val="100"/>
      </c:catAx>
      <c:valAx>
        <c:axId val="146532224"/>
        <c:scaling>
          <c:orientation val="minMax"/>
        </c:scaling>
        <c:delete val="1"/>
        <c:axPos val="l"/>
        <c:numFmt formatCode="0.0" sourceLinked="1"/>
        <c:tickLblPos val="none"/>
        <c:crossAx val="146530688"/>
        <c:crosses val="autoZero"/>
        <c:crossBetween val="between"/>
        <c:majorUnit val="200"/>
        <c:minorUnit val="40"/>
      </c:valAx>
    </c:plotArea>
    <c:legend>
      <c:legendPos val="b"/>
      <c:layout>
        <c:manualLayout>
          <c:xMode val="edge"/>
          <c:yMode val="edge"/>
          <c:x val="0.14310766754201251"/>
          <c:y val="0.88243593939510623"/>
          <c:w val="0.57439308449662196"/>
          <c:h val="7.8444284178657953E-2"/>
        </c:manualLayout>
      </c:layout>
      <c:txPr>
        <a:bodyPr/>
        <a:lstStyle/>
        <a:p>
          <a:pPr>
            <a:defRPr sz="1200"/>
          </a:pPr>
          <a:endParaRPr lang="de-DE"/>
        </a:p>
      </c:txPr>
    </c:legend>
    <c:plotVisOnly val="1"/>
    <c:dispBlanksAs val="gap"/>
  </c:chart>
  <c:txPr>
    <a:bodyPr/>
    <a:lstStyle/>
    <a:p>
      <a:pPr>
        <a:defRPr sz="1400"/>
      </a:pPr>
      <a:endParaRPr lang="de-DE"/>
    </a:p>
  </c:txPr>
  <c:externalData r:id="rId1"/>
</c:chartSpace>
</file>

<file path=ppt/charts/chart19.xml><?xml version="1.0" encoding="utf-8"?>
<c:chartSpace xmlns:c="http://schemas.openxmlformats.org/drawingml/2006/chart" xmlns:a="http://schemas.openxmlformats.org/drawingml/2006/main" xmlns:r="http://schemas.openxmlformats.org/officeDocument/2006/relationships">
  <c:lang val="de-AT"/>
  <c:roundedCorners val="1"/>
  <c:chart>
    <c:autoTitleDeleted val="1"/>
    <c:plotArea>
      <c:layout>
        <c:manualLayout>
          <c:layoutTarget val="inner"/>
          <c:xMode val="edge"/>
          <c:yMode val="edge"/>
          <c:x val="0.20832118414845471"/>
          <c:y val="0.17810678158651982"/>
          <c:w val="0.52414949779418241"/>
          <c:h val="0.62671540783169288"/>
        </c:manualLayout>
      </c:layout>
      <c:doughnutChart>
        <c:varyColors val="1"/>
        <c:ser>
          <c:idx val="0"/>
          <c:order val="0"/>
          <c:tx>
            <c:strRef>
              <c:f>Sheet1!$A$2</c:f>
              <c:strCache>
                <c:ptCount val="1"/>
                <c:pt idx="0">
                  <c:v>Kreis</c:v>
                </c:pt>
              </c:strCache>
            </c:strRef>
          </c:tx>
          <c:spPr>
            <a:solidFill>
              <a:srgbClr val="C0C0C0"/>
            </a:solidFill>
            <a:ln w="5775">
              <a:solidFill>
                <a:schemeClr val="tx2"/>
              </a:solidFill>
              <a:prstDash val="solid"/>
            </a:ln>
          </c:spPr>
          <c:dPt>
            <c:idx val="0"/>
            <c:spPr>
              <a:solidFill>
                <a:schemeClr val="accent2"/>
              </a:solidFill>
              <a:ln w="5775">
                <a:solidFill>
                  <a:schemeClr val="tx2"/>
                </a:solidFill>
                <a:prstDash val="solid"/>
              </a:ln>
            </c:spPr>
            <c:extLst xmlns:c16r2="http://schemas.microsoft.com/office/drawing/2015/06/chart">
              <c:ext xmlns:c16="http://schemas.microsoft.com/office/drawing/2014/chart" uri="{C3380CC4-5D6E-409C-BE32-E72D297353CC}">
                <c16:uniqueId val="{00000001-931B-4BBD-B9A2-4BDBD7F5F1E2}"/>
              </c:ext>
            </c:extLst>
          </c:dPt>
          <c:dPt>
            <c:idx val="1"/>
            <c:spPr>
              <a:solidFill>
                <a:srgbClr val="FFCC66"/>
              </a:solidFill>
              <a:ln w="5775">
                <a:solidFill>
                  <a:schemeClr val="tx2"/>
                </a:solidFill>
                <a:prstDash val="solid"/>
              </a:ln>
            </c:spPr>
            <c:extLst xmlns:c16r2="http://schemas.microsoft.com/office/drawing/2015/06/chart">
              <c:ext xmlns:c16="http://schemas.microsoft.com/office/drawing/2014/chart" uri="{C3380CC4-5D6E-409C-BE32-E72D297353CC}">
                <c16:uniqueId val="{00000003-931B-4BBD-B9A2-4BDBD7F5F1E2}"/>
              </c:ext>
            </c:extLst>
          </c:dPt>
          <c:dPt>
            <c:idx val="2"/>
            <c:spPr>
              <a:solidFill>
                <a:schemeClr val="accent1"/>
              </a:solidFill>
              <a:ln w="5775">
                <a:solidFill>
                  <a:schemeClr val="tx2"/>
                </a:solidFill>
                <a:prstDash val="solid"/>
              </a:ln>
            </c:spPr>
            <c:extLst xmlns:c16r2="http://schemas.microsoft.com/office/drawing/2015/06/chart">
              <c:ext xmlns:c16="http://schemas.microsoft.com/office/drawing/2014/chart" uri="{C3380CC4-5D6E-409C-BE32-E72D297353CC}">
                <c16:uniqueId val="{00000005-931B-4BBD-B9A2-4BDBD7F5F1E2}"/>
              </c:ext>
            </c:extLst>
          </c:dPt>
          <c:dPt>
            <c:idx val="3"/>
            <c:spPr>
              <a:solidFill>
                <a:srgbClr val="002060"/>
              </a:solidFill>
              <a:ln w="5775">
                <a:solidFill>
                  <a:schemeClr val="tx2"/>
                </a:solidFill>
                <a:prstDash val="solid"/>
              </a:ln>
            </c:spPr>
            <c:extLst xmlns:c16r2="http://schemas.microsoft.com/office/drawing/2015/06/chart">
              <c:ext xmlns:c16="http://schemas.microsoft.com/office/drawing/2014/chart" uri="{C3380CC4-5D6E-409C-BE32-E72D297353CC}">
                <c16:uniqueId val="{00000007-931B-4BBD-B9A2-4BDBD7F5F1E2}"/>
              </c:ext>
            </c:extLst>
          </c:dPt>
          <c:dPt>
            <c:idx val="4"/>
            <c:spPr>
              <a:solidFill>
                <a:srgbClr val="FF9933"/>
              </a:solidFill>
              <a:ln w="5775">
                <a:solidFill>
                  <a:schemeClr val="tx2"/>
                </a:solidFill>
                <a:prstDash val="solid"/>
              </a:ln>
            </c:spPr>
            <c:extLst xmlns:c16r2="http://schemas.microsoft.com/office/drawing/2015/06/chart">
              <c:ext xmlns:c16="http://schemas.microsoft.com/office/drawing/2014/chart" uri="{C3380CC4-5D6E-409C-BE32-E72D297353CC}">
                <c16:uniqueId val="{00000009-931B-4BBD-B9A2-4BDBD7F5F1E2}"/>
              </c:ext>
            </c:extLst>
          </c:dPt>
          <c:dPt>
            <c:idx val="5"/>
            <c:spPr>
              <a:solidFill>
                <a:schemeClr val="bg1"/>
              </a:solidFill>
              <a:ln w="5775">
                <a:solidFill>
                  <a:schemeClr val="tx2"/>
                </a:solidFill>
                <a:prstDash val="solid"/>
              </a:ln>
            </c:spPr>
            <c:extLst xmlns:c16r2="http://schemas.microsoft.com/office/drawing/2015/06/chart">
              <c:ext xmlns:c16="http://schemas.microsoft.com/office/drawing/2014/chart" uri="{C3380CC4-5D6E-409C-BE32-E72D297353CC}">
                <c16:uniqueId val="{0000000B-931B-4BBD-B9A2-4BDBD7F5F1E2}"/>
              </c:ext>
            </c:extLst>
          </c:dPt>
          <c:dLbls>
            <c:dLbl>
              <c:idx val="0"/>
              <c:layout>
                <c:manualLayout>
                  <c:x val="0.14902616875158531"/>
                  <c:y val="-4.6796733809067077E-2"/>
                </c:manualLayout>
              </c:layout>
              <c:tx>
                <c:rich>
                  <a:bodyPr/>
                  <a:lstStyle/>
                  <a:p>
                    <a:fld id="{E57D3E38-BCCE-4A1D-AFE0-3B3D05A73F83}" type="CATEGORYNAME">
                      <a:rPr lang="en-US"/>
                      <a:pPr/>
                      <a:t>[RUBRIKENNAME]</a:t>
                    </a:fld>
                    <a:r>
                      <a:rPr lang="en-US" baseline="0" dirty="0"/>
                      <a:t>
</a:t>
                    </a:r>
                    <a:fld id="{290D7B11-5FB6-4899-B857-6EFD35D2B2B9}" type="PERCENTAGE">
                      <a:rPr lang="en-US" baseline="0" smtClean="0"/>
                      <a:pPr/>
                      <a:t>[PROZENTSATZ]</a:t>
                    </a:fld>
                    <a:r>
                      <a:rPr lang="en-US" baseline="0" dirty="0" smtClean="0"/>
                      <a:t> (32%)</a:t>
                    </a:r>
                  </a:p>
                </c:rich>
              </c:tx>
              <c:showCatName val="1"/>
              <c:showPercent val="1"/>
              <c:showBubbleSize val="1"/>
              <c:separator>
</c:separator>
              <c:extLst xmlns:c16r2="http://schemas.microsoft.com/office/drawing/2015/06/chart">
                <c:ext xmlns:c15="http://schemas.microsoft.com/office/drawing/2012/chart" uri="{CE6537A1-D6FC-4f65-9D91-7224C49458BB}">
                  <c15:layout>
                    <c:manualLayout>
                      <c:w val="0.2539916887722567"/>
                      <c:h val="0.11018830937658021"/>
                    </c:manualLayout>
                  </c15:layout>
                  <c15:dlblFieldTable/>
                  <c15:showDataLabelsRange val="0"/>
                </c:ext>
                <c:ext xmlns:c16="http://schemas.microsoft.com/office/drawing/2014/chart" uri="{C3380CC4-5D6E-409C-BE32-E72D297353CC}">
                  <c16:uniqueId val="{00000001-931B-4BBD-B9A2-4BDBD7F5F1E2}"/>
                </c:ext>
              </c:extLst>
            </c:dLbl>
            <c:dLbl>
              <c:idx val="1"/>
              <c:layout>
                <c:manualLayout>
                  <c:x val="0.11139320925756037"/>
                  <c:y val="5.7595980072697922E-2"/>
                </c:manualLayout>
              </c:layout>
              <c:tx>
                <c:rich>
                  <a:bodyPr/>
                  <a:lstStyle/>
                  <a:p>
                    <a:fld id="{A6BFEF1E-92B3-4E49-81F6-F4261A8D5ADD}" type="CATEGORYNAME">
                      <a:rPr lang="en-US"/>
                      <a:pPr/>
                      <a:t>[RUBRIKENNAME]</a:t>
                    </a:fld>
                    <a:r>
                      <a:rPr lang="en-US" baseline="0" dirty="0"/>
                      <a:t>
</a:t>
                    </a:r>
                    <a:fld id="{A6DC4CB4-3829-422F-9258-A54A306B9D35}" type="PERCENTAGE">
                      <a:rPr lang="en-US" baseline="0" smtClean="0"/>
                      <a:pPr/>
                      <a:t>[PROZENTSATZ]</a:t>
                    </a:fld>
                    <a:r>
                      <a:rPr lang="en-US" baseline="0" dirty="0" smtClean="0"/>
                      <a:t> (10%)</a:t>
                    </a:r>
                  </a:p>
                </c:rich>
              </c:tx>
              <c:showCatName val="1"/>
              <c:showPercent val="1"/>
              <c:showBubbleSize val="1"/>
              <c:separator>
</c:separator>
              <c:extLst xmlns:c16r2="http://schemas.microsoft.com/office/drawing/2015/06/chart">
                <c:ext xmlns:c15="http://schemas.microsoft.com/office/drawing/2012/chart" uri="{CE6537A1-D6FC-4f65-9D91-7224C49458BB}">
                  <c15:layout/>
                  <c15:dlblFieldTable/>
                  <c15:showDataLabelsRange val="0"/>
                </c:ext>
                <c:ext xmlns:c16="http://schemas.microsoft.com/office/drawing/2014/chart" uri="{C3380CC4-5D6E-409C-BE32-E72D297353CC}">
                  <c16:uniqueId val="{00000003-931B-4BBD-B9A2-4BDBD7F5F1E2}"/>
                </c:ext>
              </c:extLst>
            </c:dLbl>
            <c:dLbl>
              <c:idx val="2"/>
              <c:layout>
                <c:manualLayout>
                  <c:x val="1.8063763663388112E-2"/>
                  <c:y val="0.1295909551635703"/>
                </c:manualLayout>
              </c:layout>
              <c:tx>
                <c:rich>
                  <a:bodyPr/>
                  <a:lstStyle/>
                  <a:p>
                    <a:fld id="{6059EDB1-CA25-4CD0-B234-651BB19DFC51}" type="CATEGORYNAME">
                      <a:rPr lang="en-US"/>
                      <a:pPr/>
                      <a:t>[RUBRIKENNAME]</a:t>
                    </a:fld>
                    <a:r>
                      <a:rPr lang="en-US" baseline="0" dirty="0"/>
                      <a:t>
</a:t>
                    </a:r>
                    <a:fld id="{86E14919-3F60-4D72-AB78-152BCFB4176B}" type="PERCENTAGE">
                      <a:rPr lang="en-US" baseline="0" smtClean="0"/>
                      <a:pPr/>
                      <a:t>[PROZENTSATZ]</a:t>
                    </a:fld>
                    <a:r>
                      <a:rPr lang="en-US" baseline="0" dirty="0" smtClean="0"/>
                      <a:t> (9%)</a:t>
                    </a:r>
                  </a:p>
                </c:rich>
              </c:tx>
              <c:showCatName val="1"/>
              <c:showPercent val="1"/>
              <c:showBubbleSize val="1"/>
              <c:separator>
</c:separator>
              <c:extLst xmlns:c16r2="http://schemas.microsoft.com/office/drawing/2015/06/chart">
                <c:ext xmlns:c15="http://schemas.microsoft.com/office/drawing/2012/chart" uri="{CE6537A1-D6FC-4f65-9D91-7224C49458BB}">
                  <c15:layout/>
                  <c15:dlblFieldTable/>
                  <c15:showDataLabelsRange val="0"/>
                </c:ext>
                <c:ext xmlns:c16="http://schemas.microsoft.com/office/drawing/2014/chart" uri="{C3380CC4-5D6E-409C-BE32-E72D297353CC}">
                  <c16:uniqueId val="{00000005-931B-4BBD-B9A2-4BDBD7F5F1E2}"/>
                </c:ext>
              </c:extLst>
            </c:dLbl>
            <c:dLbl>
              <c:idx val="3"/>
              <c:layout>
                <c:manualLayout>
                  <c:x val="-0.12644634564371718"/>
                  <c:y val="7.1994975090872271E-2"/>
                </c:manualLayout>
              </c:layout>
              <c:tx>
                <c:rich>
                  <a:bodyPr/>
                  <a:lstStyle/>
                  <a:p>
                    <a:fld id="{42F97D3B-B077-448E-A204-50458C58F0C2}" type="CATEGORYNAME">
                      <a:rPr lang="en-US"/>
                      <a:pPr/>
                      <a:t>[RUBRIKENNAME]</a:t>
                    </a:fld>
                    <a:r>
                      <a:rPr lang="en-US" baseline="0" dirty="0"/>
                      <a:t>
</a:t>
                    </a:r>
                    <a:fld id="{3A1F62E5-4D3F-4E86-94C3-FD85DFC676F5}" type="PERCENTAGE">
                      <a:rPr lang="en-US" baseline="0" smtClean="0"/>
                      <a:pPr/>
                      <a:t>[PROZENTSATZ]</a:t>
                    </a:fld>
                    <a:r>
                      <a:rPr lang="en-US" baseline="0" dirty="0" smtClean="0"/>
                      <a:t> (25%)</a:t>
                    </a:r>
                  </a:p>
                </c:rich>
              </c:tx>
              <c:showCatName val="1"/>
              <c:showPercent val="1"/>
              <c:showBubbleSize val="1"/>
              <c:separator>
</c:separator>
              <c:extLst xmlns:c16r2="http://schemas.microsoft.com/office/drawing/2015/06/chart">
                <c:ext xmlns:c15="http://schemas.microsoft.com/office/drawing/2012/chart" uri="{CE6537A1-D6FC-4f65-9D91-7224C49458BB}">
                  <c15:layout/>
                  <c15:dlblFieldTable/>
                  <c15:showDataLabelsRange val="0"/>
                </c:ext>
                <c:ext xmlns:c16="http://schemas.microsoft.com/office/drawing/2014/chart" uri="{C3380CC4-5D6E-409C-BE32-E72D297353CC}">
                  <c16:uniqueId val="{00000007-931B-4BBD-B9A2-4BDBD7F5F1E2}"/>
                </c:ext>
              </c:extLst>
            </c:dLbl>
            <c:dLbl>
              <c:idx val="4"/>
              <c:layout>
                <c:manualLayout>
                  <c:x val="-0.12644634564371721"/>
                  <c:y val="-8.6393970109046897E-2"/>
                </c:manualLayout>
              </c:layout>
              <c:tx>
                <c:rich>
                  <a:bodyPr/>
                  <a:lstStyle/>
                  <a:p>
                    <a:fld id="{CCBCC017-7A04-4BAF-AD34-59BEF245CA40}" type="CATEGORYNAME">
                      <a:rPr lang="en-US"/>
                      <a:pPr/>
                      <a:t>[RUBRIKENNAME]</a:t>
                    </a:fld>
                    <a:r>
                      <a:rPr lang="en-US" baseline="0" dirty="0"/>
                      <a:t>
</a:t>
                    </a:r>
                    <a:fld id="{21C0F2FF-6263-4B5C-92C8-B44C28D975A7}" type="PERCENTAGE">
                      <a:rPr lang="en-US" baseline="0" smtClean="0"/>
                      <a:pPr/>
                      <a:t>[PROZENTSATZ]</a:t>
                    </a:fld>
                    <a:r>
                      <a:rPr lang="en-US" baseline="0" dirty="0" smtClean="0"/>
                      <a:t> (21%)</a:t>
                    </a:r>
                  </a:p>
                </c:rich>
              </c:tx>
              <c:showCatName val="1"/>
              <c:showPercent val="1"/>
              <c:showBubbleSize val="1"/>
              <c:separator>
</c:separator>
              <c:extLst xmlns:c16r2="http://schemas.microsoft.com/office/drawing/2015/06/chart">
                <c:ext xmlns:c15="http://schemas.microsoft.com/office/drawing/2012/chart" uri="{CE6537A1-D6FC-4f65-9D91-7224C49458BB}">
                  <c15:layout/>
                  <c15:dlblFieldTable/>
                  <c15:showDataLabelsRange val="0"/>
                </c:ext>
                <c:ext xmlns:c16="http://schemas.microsoft.com/office/drawing/2014/chart" uri="{C3380CC4-5D6E-409C-BE32-E72D297353CC}">
                  <c16:uniqueId val="{00000009-931B-4BBD-B9A2-4BDBD7F5F1E2}"/>
                </c:ext>
              </c:extLst>
            </c:dLbl>
            <c:dLbl>
              <c:idx val="5"/>
              <c:layout>
                <c:manualLayout>
                  <c:x val="-2.709564549508231E-2"/>
                  <c:y val="-0.11159221139085221"/>
                </c:manualLayout>
              </c:layout>
              <c:tx>
                <c:rich>
                  <a:bodyPr/>
                  <a:lstStyle/>
                  <a:p>
                    <a:fld id="{614B9746-4B5D-460D-AF1C-74BE6C3AA90F}" type="CATEGORYNAME">
                      <a:rPr lang="en-US"/>
                      <a:pPr/>
                      <a:t>[RUBRIKENNAME]</a:t>
                    </a:fld>
                    <a:r>
                      <a:rPr lang="en-US" baseline="0" dirty="0"/>
                      <a:t>
</a:t>
                    </a:r>
                    <a:fld id="{CBB8AA03-61FF-4FCF-AB27-D6BA0EABD32D}" type="PERCENTAGE">
                      <a:rPr lang="en-US" baseline="0" smtClean="0"/>
                      <a:pPr/>
                      <a:t>[PROZENTSATZ]</a:t>
                    </a:fld>
                    <a:r>
                      <a:rPr lang="en-US" baseline="0" dirty="0" smtClean="0"/>
                      <a:t> (3%)</a:t>
                    </a:r>
                  </a:p>
                </c:rich>
              </c:tx>
              <c:showCatName val="1"/>
              <c:showPercent val="1"/>
              <c:showBubbleSize val="1"/>
              <c:separator>
</c:separator>
              <c:extLst xmlns:c16r2="http://schemas.microsoft.com/office/drawing/2015/06/chart">
                <c:ext xmlns:c15="http://schemas.microsoft.com/office/drawing/2012/chart" uri="{CE6537A1-D6FC-4f65-9D91-7224C49458BB}">
                  <c15:layout/>
                  <c15:dlblFieldTable/>
                  <c15:showDataLabelsRange val="0"/>
                </c:ext>
                <c:ext xmlns:c16="http://schemas.microsoft.com/office/drawing/2014/chart" uri="{C3380CC4-5D6E-409C-BE32-E72D297353CC}">
                  <c16:uniqueId val="{0000000B-931B-4BBD-B9A2-4BDBD7F5F1E2}"/>
                </c:ext>
              </c:extLst>
            </c:dLbl>
            <c:spPr>
              <a:noFill/>
              <a:ln>
                <a:noFill/>
              </a:ln>
              <a:effectLst/>
            </c:spPr>
            <c:txPr>
              <a:bodyPr wrap="square" lIns="38100" tIns="19050" rIns="38100" bIns="19050" anchor="ctr">
                <a:spAutoFit/>
              </a:bodyPr>
              <a:lstStyle/>
              <a:p>
                <a:pPr>
                  <a:defRPr sz="1200" b="0">
                    <a:solidFill>
                      <a:schemeClr val="tx1"/>
                    </a:solidFill>
                  </a:defRPr>
                </a:pPr>
                <a:endParaRPr lang="de-DE"/>
              </a:p>
            </c:txPr>
            <c:showCatName val="1"/>
            <c:showPercent val="1"/>
            <c:showBubbleSize val="1"/>
            <c:separator>
</c:separator>
            <c:extLst xmlns:c16r2="http://schemas.microsoft.com/office/drawing/2015/06/chart">
              <c:ext xmlns:c15="http://schemas.microsoft.com/office/drawing/2012/chart" uri="{CE6537A1-D6FC-4f65-9D91-7224C49458BB}"/>
            </c:extLst>
          </c:dLbls>
          <c:cat>
            <c:strRef>
              <c:f>Sheet1!$B$1:$G$1</c:f>
              <c:strCache>
                <c:ptCount val="6"/>
                <c:pt idx="0">
                  <c:v>CEEU</c:v>
                </c:pt>
                <c:pt idx="1">
                  <c:v>NISA</c:v>
                </c:pt>
                <c:pt idx="2">
                  <c:v>MENA</c:v>
                </c:pt>
                <c:pt idx="3">
                  <c:v>NOMA</c:v>
                </c:pt>
                <c:pt idx="4">
                  <c:v>APAC</c:v>
                </c:pt>
                <c:pt idx="5">
                  <c:v>SFP</c:v>
                </c:pt>
              </c:strCache>
            </c:strRef>
          </c:cat>
          <c:val>
            <c:numRef>
              <c:f>Sheet1!$B$2:$G$2</c:f>
              <c:numCache>
                <c:formatCode>General</c:formatCode>
                <c:ptCount val="6"/>
                <c:pt idx="0">
                  <c:v>0.30000000000000004</c:v>
                </c:pt>
                <c:pt idx="1">
                  <c:v>0.13</c:v>
                </c:pt>
                <c:pt idx="2">
                  <c:v>0.12000000000000001</c:v>
                </c:pt>
                <c:pt idx="3">
                  <c:v>0.24000000000000002</c:v>
                </c:pt>
                <c:pt idx="4">
                  <c:v>0.18000000000000002</c:v>
                </c:pt>
                <c:pt idx="5" formatCode="0.00">
                  <c:v>3.0000000000000002E-2</c:v>
                </c:pt>
              </c:numCache>
            </c:numRef>
          </c:val>
          <c:extLst xmlns:c16r2="http://schemas.microsoft.com/office/drawing/2015/06/chart">
            <c:ext xmlns:c16="http://schemas.microsoft.com/office/drawing/2014/chart" uri="{C3380CC4-5D6E-409C-BE32-E72D297353CC}">
              <c16:uniqueId val="{0000000C-931B-4BBD-B9A2-4BDBD7F5F1E2}"/>
            </c:ext>
          </c:extLst>
        </c:ser>
        <c:dLbls>
          <c:showLegendKey val="1"/>
          <c:showVal val="1"/>
          <c:showCatName val="1"/>
          <c:showSerName val="1"/>
          <c:showPercent val="1"/>
          <c:showBubbleSize val="1"/>
        </c:dLbls>
        <c:firstSliceAng val="0"/>
        <c:holeSize val="70"/>
      </c:doughnutChart>
      <c:spPr>
        <a:noFill/>
        <a:ln w="11550">
          <a:noFill/>
        </a:ln>
      </c:spPr>
    </c:plotArea>
    <c:plotVisOnly val="1"/>
    <c:dispBlanksAs val="zero"/>
    <c:showDLblsOverMax val="1"/>
  </c:chart>
  <c:spPr>
    <a:noFill/>
    <a:ln>
      <a:noFill/>
    </a:ln>
  </c:spPr>
  <c:txPr>
    <a:bodyPr/>
    <a:lstStyle/>
    <a:p>
      <a:pPr>
        <a:defRPr sz="955" b="1" i="0" u="none" strike="noStrike" baseline="0">
          <a:solidFill>
            <a:srgbClr val="FF0000"/>
          </a:solidFill>
          <a:latin typeface="Arial"/>
          <a:ea typeface="Arial"/>
          <a:cs typeface="Arial"/>
        </a:defRPr>
      </a:pPr>
      <a:endParaRPr lang="de-DE"/>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de-A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dirty="0" smtClean="0">
                <a:solidFill>
                  <a:schemeClr val="tx1"/>
                </a:solidFill>
              </a:rPr>
              <a:t>Headcounts</a:t>
            </a:r>
            <a:r>
              <a:rPr lang="en-US" sz="1400" b="1" baseline="0" dirty="0" smtClean="0">
                <a:solidFill>
                  <a:schemeClr val="tx1"/>
                </a:solidFill>
              </a:rPr>
              <a:t> women</a:t>
            </a:r>
            <a:endParaRPr lang="en-US" sz="1400" b="1" dirty="0" smtClean="0">
              <a:solidFill>
                <a:schemeClr val="tx1"/>
              </a:solidFill>
            </a:endParaRPr>
          </a:p>
        </c:rich>
      </c:tx>
      <c:layout>
        <c:manualLayout>
          <c:xMode val="edge"/>
          <c:yMode val="edge"/>
          <c:x val="5.8059685690993727E-2"/>
          <c:y val="0"/>
        </c:manualLayout>
      </c:layout>
      <c:spPr>
        <a:noFill/>
        <a:ln>
          <a:noFill/>
        </a:ln>
        <a:effectLst/>
      </c:spPr>
    </c:title>
    <c:plotArea>
      <c:layout>
        <c:manualLayout>
          <c:layoutTarget val="inner"/>
          <c:xMode val="edge"/>
          <c:yMode val="edge"/>
          <c:x val="0.24302829610994772"/>
          <c:y val="5.2335001655338977E-2"/>
          <c:w val="0.48917735110206145"/>
          <c:h val="1"/>
        </c:manualLayout>
      </c:layout>
      <c:doughnutChart>
        <c:varyColors val="1"/>
        <c:ser>
          <c:idx val="0"/>
          <c:order val="0"/>
          <c:tx>
            <c:strRef>
              <c:f>Tabelle1!$B$1</c:f>
              <c:strCache>
                <c:ptCount val="1"/>
                <c:pt idx="0">
                  <c:v>Verkauf</c:v>
                </c:pt>
              </c:strCache>
            </c:strRef>
          </c:tx>
          <c:dPt>
            <c:idx val="0"/>
            <c:spPr>
              <a:solidFill>
                <a:srgbClr val="92D050"/>
              </a:solidFill>
              <a:ln w="19050">
                <a:solidFill>
                  <a:srgbClr val="92D050"/>
                </a:solidFill>
              </a:ln>
              <a:effectLst/>
            </c:spPr>
            <c:extLst xmlns:c16r2="http://schemas.microsoft.com/office/drawing/2015/06/chart">
              <c:ext xmlns:c16="http://schemas.microsoft.com/office/drawing/2014/chart" uri="{C3380CC4-5D6E-409C-BE32-E72D297353CC}">
                <c16:uniqueId val="{00000001-F290-4B3D-BC06-229DCD731AC5}"/>
              </c:ext>
            </c:extLst>
          </c:dPt>
          <c:dPt>
            <c:idx val="1"/>
            <c:spPr>
              <a:solidFill>
                <a:srgbClr val="FF0000"/>
              </a:solidFill>
              <a:ln w="19050">
                <a:solidFill>
                  <a:srgbClr val="FF0000"/>
                </a:solidFill>
              </a:ln>
              <a:effectLst/>
            </c:spPr>
            <c:extLst xmlns:c16r2="http://schemas.microsoft.com/office/drawing/2015/06/chart">
              <c:ext xmlns:c16="http://schemas.microsoft.com/office/drawing/2014/chart" uri="{C3380CC4-5D6E-409C-BE32-E72D297353CC}">
                <c16:uniqueId val="{00000003-F290-4B3D-BC06-229DCD731AC5}"/>
              </c:ext>
            </c:extLst>
          </c:dPt>
          <c:dPt>
            <c:idx val="2"/>
            <c:spPr>
              <a:solidFill>
                <a:schemeClr val="accent3"/>
              </a:solidFill>
              <a:ln w="19050">
                <a:solidFill>
                  <a:schemeClr val="accent3">
                    <a:lumMod val="65000"/>
                  </a:schemeClr>
                </a:solidFill>
              </a:ln>
              <a:effectLst/>
            </c:spPr>
            <c:extLst xmlns:c16r2="http://schemas.microsoft.com/office/drawing/2015/06/chart">
              <c:ext xmlns:c16="http://schemas.microsoft.com/office/drawing/2014/chart" uri="{C3380CC4-5D6E-409C-BE32-E72D297353CC}">
                <c16:uniqueId val="{00000005-F290-4B3D-BC06-229DCD731AC5}"/>
              </c:ext>
            </c:extLst>
          </c:dPt>
          <c:dPt>
            <c:idx val="3"/>
            <c:spPr>
              <a:noFill/>
              <a:ln w="19050">
                <a:solidFill>
                  <a:schemeClr val="lt1"/>
                </a:solidFill>
              </a:ln>
              <a:effectLst/>
            </c:spPr>
            <c:extLst xmlns:c16r2="http://schemas.microsoft.com/office/drawing/2015/06/chart">
              <c:ext xmlns:c16="http://schemas.microsoft.com/office/drawing/2014/chart" uri="{C3380CC4-5D6E-409C-BE32-E72D297353CC}">
                <c16:uniqueId val="{00000007-F290-4B3D-BC06-229DCD731AC5}"/>
              </c:ext>
            </c:extLst>
          </c:dPt>
          <c:dLbls>
            <c:dLbl>
              <c:idx val="0"/>
              <c:tx>
                <c:rich>
                  <a:bodyPr/>
                  <a:lstStyle/>
                  <a:p>
                    <a:r>
                      <a:rPr lang="en-US" smtClean="0"/>
                      <a:t>432</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F290-4B3D-BC06-229DCD731AC5}"/>
                </c:ext>
              </c:extLst>
            </c:dLbl>
            <c:dLbl>
              <c:idx val="1"/>
              <c:tx>
                <c:rich>
                  <a:bodyPr/>
                  <a:lstStyle/>
                  <a:p>
                    <a:r>
                      <a:rPr lang="en-US" smtClean="0"/>
                      <a:t>540</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F290-4B3D-BC06-229DCD731AC5}"/>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F290-4B3D-BC06-229DCD731A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Val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Tabelle1!$A$2:$A$5</c:f>
              <c:strCache>
                <c:ptCount val="2"/>
                <c:pt idx="0">
                  <c:v>As of 2018</c:v>
                </c:pt>
                <c:pt idx="1">
                  <c:v>Goal until  2023</c:v>
                </c:pt>
              </c:strCache>
            </c:strRef>
          </c:cat>
          <c:val>
            <c:numRef>
              <c:f>Tabelle1!$B$2:$B$5</c:f>
              <c:numCache>
                <c:formatCode>General</c:formatCode>
                <c:ptCount val="4"/>
                <c:pt idx="0">
                  <c:v>80</c:v>
                </c:pt>
                <c:pt idx="1">
                  <c:v>20</c:v>
                </c:pt>
                <c:pt idx="3">
                  <c:v>100</c:v>
                </c:pt>
              </c:numCache>
            </c:numRef>
          </c:val>
          <c:extLst xmlns:c16r2="http://schemas.microsoft.com/office/drawing/2015/06/chart">
            <c:ext xmlns:c16="http://schemas.microsoft.com/office/drawing/2014/chart" uri="{C3380CC4-5D6E-409C-BE32-E72D297353CC}">
              <c16:uniqueId val="{00000008-F290-4B3D-BC06-229DCD731AC5}"/>
            </c:ext>
          </c:extLst>
        </c:ser>
        <c:dLbls/>
        <c:firstSliceAng val="270"/>
        <c:holeSize val="75"/>
      </c:doughnutChart>
      <c:spPr>
        <a:noFill/>
        <a:ln>
          <a:noFill/>
        </a:ln>
        <a:effectLst/>
      </c:spPr>
    </c:plotArea>
    <c:legend>
      <c:legendPos val="b"/>
      <c:legendEntry>
        <c:idx val="2"/>
        <c:delete val="1"/>
      </c:legendEntry>
      <c:layout>
        <c:manualLayout>
          <c:xMode val="edge"/>
          <c:yMode val="edge"/>
          <c:x val="0.25692018741710598"/>
          <c:y val="0.56208105318506685"/>
          <c:w val="0.46814215992876718"/>
          <c:h val="7.9294630859413059E-2"/>
        </c:manualLayout>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zero"/>
  </c:chart>
  <c:spPr>
    <a:noFill/>
    <a:ln>
      <a:noFill/>
    </a:ln>
    <a:effectLst/>
  </c:spPr>
  <c:txPr>
    <a:bodyPr/>
    <a:lstStyle/>
    <a:p>
      <a:pPr>
        <a:defRPr/>
      </a:pPr>
      <a:endParaRPr lang="de-DE"/>
    </a:p>
  </c:txPr>
  <c:externalData r:id="rId1"/>
</c:chartSpace>
</file>

<file path=ppt/charts/chart20.xml><?xml version="1.0" encoding="utf-8"?>
<c:chartSpace xmlns:c="http://schemas.openxmlformats.org/drawingml/2006/chart" xmlns:a="http://schemas.openxmlformats.org/drawingml/2006/main" xmlns:r="http://schemas.openxmlformats.org/officeDocument/2006/relationships">
  <c:lang val="de-AT"/>
  <c:chart>
    <c:autoTitleDeleted val="1"/>
    <c:plotArea>
      <c:layout/>
      <c:pieChart>
        <c:varyColors val="1"/>
        <c:ser>
          <c:idx val="0"/>
          <c:order val="0"/>
          <c:tx>
            <c:strRef>
              <c:f>Tabelle1!$B$1</c:f>
              <c:strCache>
                <c:ptCount val="1"/>
                <c:pt idx="0">
                  <c:v>Spalte1</c:v>
                </c:pt>
              </c:strCache>
            </c:strRef>
          </c:tx>
          <c:spPr>
            <a:solidFill>
              <a:schemeClr val="bg1"/>
            </a:solidFill>
          </c:spPr>
          <c:dPt>
            <c:idx val="0"/>
            <c:spPr>
              <a:solidFill>
                <a:schemeClr val="accent2"/>
              </a:solidFill>
              <a:ln w="19050">
                <a:solidFill>
                  <a:schemeClr val="tx1"/>
                </a:solidFill>
              </a:ln>
              <a:effectLst/>
            </c:spPr>
            <c:extLst xmlns:c16r2="http://schemas.microsoft.com/office/drawing/2015/06/chart">
              <c:ext xmlns:c16="http://schemas.microsoft.com/office/drawing/2014/chart" uri="{C3380CC4-5D6E-409C-BE32-E72D297353CC}">
                <c16:uniqueId val="{00000001-0F92-4727-B3A2-4F6993AC8D9C}"/>
              </c:ext>
            </c:extLst>
          </c:dPt>
          <c:dPt>
            <c:idx val="1"/>
            <c:spPr>
              <a:solidFill>
                <a:schemeClr val="bg1"/>
              </a:solidFill>
              <a:ln w="19050">
                <a:solidFill>
                  <a:schemeClr val="tx1"/>
                </a:solidFill>
              </a:ln>
              <a:effectLst/>
            </c:spPr>
            <c:extLst xmlns:c16r2="http://schemas.microsoft.com/office/drawing/2015/06/chart">
              <c:ext xmlns:c16="http://schemas.microsoft.com/office/drawing/2014/chart" uri="{C3380CC4-5D6E-409C-BE32-E72D297353CC}">
                <c16:uniqueId val="{00000003-0F92-4727-B3A2-4F6993AC8D9C}"/>
              </c:ext>
            </c:extLst>
          </c:dPt>
          <c:dPt>
            <c:idx val="2"/>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5-0F92-4727-B3A2-4F6993AC8D9C}"/>
              </c:ext>
            </c:extLst>
          </c:dPt>
          <c:dPt>
            <c:idx val="3"/>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7-0F92-4727-B3A2-4F6993AC8D9C}"/>
              </c:ext>
            </c:extLst>
          </c:dPt>
          <c:cat>
            <c:numRef>
              <c:f>Tabelle1!$A$2:$A$5</c:f>
              <c:numCache>
                <c:formatCode>General</c:formatCode>
                <c:ptCount val="4"/>
              </c:numCache>
            </c:numRef>
          </c:cat>
          <c:val>
            <c:numRef>
              <c:f>Tabelle1!$B$2:$B$5</c:f>
              <c:numCache>
                <c:formatCode>General</c:formatCode>
                <c:ptCount val="4"/>
                <c:pt idx="0">
                  <c:v>50</c:v>
                </c:pt>
                <c:pt idx="1">
                  <c:v>50</c:v>
                </c:pt>
              </c:numCache>
            </c:numRef>
          </c:val>
          <c:extLst xmlns:c16r2="http://schemas.microsoft.com/office/drawing/2015/06/chart">
            <c:ext xmlns:c16="http://schemas.microsoft.com/office/drawing/2014/chart" uri="{C3380CC4-5D6E-409C-BE32-E72D297353CC}">
              <c16:uniqueId val="{00000008-0F92-4727-B3A2-4F6993AC8D9C}"/>
            </c:ext>
          </c:extLst>
        </c:ser>
        <c:dLbls/>
        <c:firstSliceAng val="0"/>
      </c:pieChart>
      <c:spPr>
        <a:noFill/>
        <a:ln>
          <a:noFill/>
        </a:ln>
        <a:effectLst/>
      </c:spPr>
    </c:plotArea>
    <c:plotVisOnly val="1"/>
    <c:dispBlanksAs val="zero"/>
  </c:chart>
  <c:spPr>
    <a:noFill/>
    <a:ln>
      <a:noFill/>
    </a:ln>
    <a:effectLst/>
  </c:spPr>
  <c:txPr>
    <a:bodyPr/>
    <a:lstStyle/>
    <a:p>
      <a:pPr rtl="0">
        <a:defRPr/>
      </a:pPr>
      <a:endParaRPr lang="de-DE"/>
    </a:p>
  </c:txPr>
  <c:externalData r:id="rId1"/>
</c:chartSpace>
</file>

<file path=ppt/charts/chart21.xml><?xml version="1.0" encoding="utf-8"?>
<c:chartSpace xmlns:c="http://schemas.openxmlformats.org/drawingml/2006/chart" xmlns:a="http://schemas.openxmlformats.org/drawingml/2006/main" xmlns:r="http://schemas.openxmlformats.org/officeDocument/2006/relationships">
  <c:lang val="de-AT"/>
  <c:chart>
    <c:autoTitleDeleted val="1"/>
    <c:plotArea>
      <c:layout/>
      <c:pieChart>
        <c:varyColors val="1"/>
        <c:ser>
          <c:idx val="0"/>
          <c:order val="0"/>
          <c:tx>
            <c:strRef>
              <c:f>Tabelle1!$B$1</c:f>
              <c:strCache>
                <c:ptCount val="1"/>
                <c:pt idx="0">
                  <c:v>Spalte1</c:v>
                </c:pt>
              </c:strCache>
            </c:strRef>
          </c:tx>
          <c:spPr>
            <a:solidFill>
              <a:schemeClr val="bg1"/>
            </a:solidFill>
          </c:spPr>
          <c:dPt>
            <c:idx val="0"/>
            <c:spPr>
              <a:solidFill>
                <a:schemeClr val="accent2"/>
              </a:solidFill>
              <a:ln w="19050">
                <a:solidFill>
                  <a:schemeClr val="tx1"/>
                </a:solidFill>
              </a:ln>
              <a:effectLst/>
            </c:spPr>
            <c:extLst xmlns:c16r2="http://schemas.microsoft.com/office/drawing/2015/06/chart">
              <c:ext xmlns:c16="http://schemas.microsoft.com/office/drawing/2014/chart" uri="{C3380CC4-5D6E-409C-BE32-E72D297353CC}">
                <c16:uniqueId val="{00000001-D891-4232-A134-CBF8F10400A6}"/>
              </c:ext>
            </c:extLst>
          </c:dPt>
          <c:dPt>
            <c:idx val="1"/>
            <c:spPr>
              <a:solidFill>
                <a:schemeClr val="bg1"/>
              </a:solidFill>
              <a:ln w="19050">
                <a:solidFill>
                  <a:schemeClr val="tx1"/>
                </a:solidFill>
              </a:ln>
              <a:effectLst/>
            </c:spPr>
            <c:extLst xmlns:c16r2="http://schemas.microsoft.com/office/drawing/2015/06/chart">
              <c:ext xmlns:c16="http://schemas.microsoft.com/office/drawing/2014/chart" uri="{C3380CC4-5D6E-409C-BE32-E72D297353CC}">
                <c16:uniqueId val="{00000003-D891-4232-A134-CBF8F10400A6}"/>
              </c:ext>
            </c:extLst>
          </c:dPt>
          <c:dPt>
            <c:idx val="2"/>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5-D891-4232-A134-CBF8F10400A6}"/>
              </c:ext>
            </c:extLst>
          </c:dPt>
          <c:dPt>
            <c:idx val="3"/>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7-D891-4232-A134-CBF8F10400A6}"/>
              </c:ext>
            </c:extLst>
          </c:dPt>
          <c:cat>
            <c:numRef>
              <c:f>Tabelle1!$A$2:$A$5</c:f>
              <c:numCache>
                <c:formatCode>General</c:formatCode>
                <c:ptCount val="4"/>
              </c:numCache>
            </c:numRef>
          </c:cat>
          <c:val>
            <c:numRef>
              <c:f>Tabelle1!$B$2:$B$5</c:f>
              <c:numCache>
                <c:formatCode>General</c:formatCode>
                <c:ptCount val="4"/>
                <c:pt idx="0">
                  <c:v>100</c:v>
                </c:pt>
                <c:pt idx="1">
                  <c:v>0</c:v>
                </c:pt>
              </c:numCache>
            </c:numRef>
          </c:val>
          <c:extLst xmlns:c16r2="http://schemas.microsoft.com/office/drawing/2015/06/chart">
            <c:ext xmlns:c16="http://schemas.microsoft.com/office/drawing/2014/chart" uri="{C3380CC4-5D6E-409C-BE32-E72D297353CC}">
              <c16:uniqueId val="{00000008-D891-4232-A134-CBF8F10400A6}"/>
            </c:ext>
          </c:extLst>
        </c:ser>
        <c:dLbls/>
        <c:firstSliceAng val="0"/>
      </c:pieChart>
      <c:spPr>
        <a:noFill/>
        <a:ln>
          <a:noFill/>
        </a:ln>
        <a:effectLst/>
      </c:spPr>
    </c:plotArea>
    <c:plotVisOnly val="1"/>
    <c:dispBlanksAs val="zero"/>
  </c:chart>
  <c:spPr>
    <a:noFill/>
    <a:ln>
      <a:noFill/>
    </a:ln>
    <a:effectLst/>
  </c:spPr>
  <c:txPr>
    <a:bodyPr/>
    <a:lstStyle/>
    <a:p>
      <a:pPr rtl="0">
        <a:defRPr/>
      </a:pPr>
      <a:endParaRPr lang="de-DE"/>
    </a:p>
  </c:txPr>
  <c:externalData r:id="rId1"/>
</c:chartSpace>
</file>

<file path=ppt/charts/chart22.xml><?xml version="1.0" encoding="utf-8"?>
<c:chartSpace xmlns:c="http://schemas.openxmlformats.org/drawingml/2006/chart" xmlns:a="http://schemas.openxmlformats.org/drawingml/2006/main" xmlns:r="http://schemas.openxmlformats.org/officeDocument/2006/relationships">
  <c:lang val="de-AT"/>
  <c:chart>
    <c:autoTitleDeleted val="1"/>
    <c:plotArea>
      <c:layout/>
      <c:pieChart>
        <c:varyColors val="1"/>
        <c:ser>
          <c:idx val="0"/>
          <c:order val="0"/>
          <c:tx>
            <c:strRef>
              <c:f>Tabelle1!$B$1</c:f>
              <c:strCache>
                <c:ptCount val="1"/>
                <c:pt idx="0">
                  <c:v>Verkauf</c:v>
                </c:pt>
              </c:strCache>
            </c:strRef>
          </c:tx>
          <c:spPr>
            <a:solidFill>
              <a:schemeClr val="bg1"/>
            </a:solidFill>
          </c:spPr>
          <c:dPt>
            <c:idx val="0"/>
            <c:spPr>
              <a:solidFill>
                <a:schemeClr val="accent2"/>
              </a:solidFill>
              <a:ln w="19050">
                <a:solidFill>
                  <a:schemeClr val="tx1"/>
                </a:solidFill>
              </a:ln>
              <a:effectLst/>
            </c:spPr>
            <c:extLst xmlns:c16r2="http://schemas.microsoft.com/office/drawing/2015/06/chart">
              <c:ext xmlns:c16="http://schemas.microsoft.com/office/drawing/2014/chart" uri="{C3380CC4-5D6E-409C-BE32-E72D297353CC}">
                <c16:uniqueId val="{00000001-A6F8-4CFF-962A-4B31F0EC91FF}"/>
              </c:ext>
            </c:extLst>
          </c:dPt>
          <c:dPt>
            <c:idx val="1"/>
            <c:spPr>
              <a:solidFill>
                <a:schemeClr val="bg1"/>
              </a:solidFill>
              <a:ln w="19050">
                <a:solidFill>
                  <a:schemeClr val="tx1"/>
                </a:solidFill>
              </a:ln>
              <a:effectLst/>
            </c:spPr>
            <c:extLst xmlns:c16r2="http://schemas.microsoft.com/office/drawing/2015/06/chart">
              <c:ext xmlns:c16="http://schemas.microsoft.com/office/drawing/2014/chart" uri="{C3380CC4-5D6E-409C-BE32-E72D297353CC}">
                <c16:uniqueId val="{00000003-A6F8-4CFF-962A-4B31F0EC91FF}"/>
              </c:ext>
            </c:extLst>
          </c:dPt>
          <c:dPt>
            <c:idx val="2"/>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5-A6F8-4CFF-962A-4B31F0EC91FF}"/>
              </c:ext>
            </c:extLst>
          </c:dPt>
          <c:dPt>
            <c:idx val="3"/>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7-A6F8-4CFF-962A-4B31F0EC91FF}"/>
              </c:ext>
            </c:extLst>
          </c:dPt>
          <c:cat>
            <c:numRef>
              <c:f>Tabelle1!$A$2:$A$5</c:f>
              <c:numCache>
                <c:formatCode>General</c:formatCode>
                <c:ptCount val="4"/>
              </c:numCache>
            </c:numRef>
          </c:cat>
          <c:val>
            <c:numRef>
              <c:f>Tabelle1!$B$2:$B$5</c:f>
              <c:numCache>
                <c:formatCode>General</c:formatCode>
                <c:ptCount val="4"/>
                <c:pt idx="0">
                  <c:v>25</c:v>
                </c:pt>
                <c:pt idx="1">
                  <c:v>75</c:v>
                </c:pt>
              </c:numCache>
            </c:numRef>
          </c:val>
          <c:extLst xmlns:c16r2="http://schemas.microsoft.com/office/drawing/2015/06/chart">
            <c:ext xmlns:c16="http://schemas.microsoft.com/office/drawing/2014/chart" uri="{C3380CC4-5D6E-409C-BE32-E72D297353CC}">
              <c16:uniqueId val="{00000008-A6F8-4CFF-962A-4B31F0EC91FF}"/>
            </c:ext>
          </c:extLst>
        </c:ser>
        <c:dLbls/>
        <c:firstSliceAng val="0"/>
      </c:pieChart>
      <c:spPr>
        <a:noFill/>
        <a:ln>
          <a:noFill/>
        </a:ln>
        <a:effectLst/>
      </c:spPr>
    </c:plotArea>
    <c:plotVisOnly val="1"/>
    <c:dispBlanksAs val="zero"/>
  </c:chart>
  <c:spPr>
    <a:noFill/>
    <a:ln>
      <a:noFill/>
    </a:ln>
    <a:effectLst/>
  </c:spPr>
  <c:txPr>
    <a:bodyPr/>
    <a:lstStyle/>
    <a:p>
      <a:pPr rtl="0">
        <a:defRPr/>
      </a:pPr>
      <a:endParaRPr lang="de-DE"/>
    </a:p>
  </c:txPr>
  <c:externalData r:id="rId1"/>
</c:chartSpace>
</file>

<file path=ppt/charts/chart23.xml><?xml version="1.0" encoding="utf-8"?>
<c:chartSpace xmlns:c="http://schemas.openxmlformats.org/drawingml/2006/chart" xmlns:a="http://schemas.openxmlformats.org/drawingml/2006/main" xmlns:r="http://schemas.openxmlformats.org/officeDocument/2006/relationships">
  <c:lang val="de-AT"/>
  <c:chart>
    <c:autoTitleDeleted val="1"/>
    <c:plotArea>
      <c:layout/>
      <c:pieChart>
        <c:varyColors val="1"/>
        <c:ser>
          <c:idx val="0"/>
          <c:order val="0"/>
          <c:tx>
            <c:strRef>
              <c:f>Tabelle1!$B$1</c:f>
              <c:strCache>
                <c:ptCount val="1"/>
                <c:pt idx="0">
                  <c:v>Spalte1</c:v>
                </c:pt>
              </c:strCache>
            </c:strRef>
          </c:tx>
          <c:spPr>
            <a:solidFill>
              <a:schemeClr val="bg1"/>
            </a:solidFill>
          </c:spPr>
          <c:dPt>
            <c:idx val="0"/>
            <c:spPr>
              <a:solidFill>
                <a:schemeClr val="accent2"/>
              </a:solidFill>
              <a:ln w="19050">
                <a:solidFill>
                  <a:schemeClr val="tx1"/>
                </a:solidFill>
              </a:ln>
              <a:effectLst/>
            </c:spPr>
            <c:extLst xmlns:c16r2="http://schemas.microsoft.com/office/drawing/2015/06/chart">
              <c:ext xmlns:c16="http://schemas.microsoft.com/office/drawing/2014/chart" uri="{C3380CC4-5D6E-409C-BE32-E72D297353CC}">
                <c16:uniqueId val="{00000001-8CFB-4BE3-9028-A4533C421EC4}"/>
              </c:ext>
            </c:extLst>
          </c:dPt>
          <c:dPt>
            <c:idx val="1"/>
            <c:spPr>
              <a:solidFill>
                <a:schemeClr val="bg1"/>
              </a:solidFill>
              <a:ln w="19050">
                <a:solidFill>
                  <a:schemeClr val="tx1"/>
                </a:solidFill>
              </a:ln>
              <a:effectLst/>
            </c:spPr>
            <c:extLst xmlns:c16r2="http://schemas.microsoft.com/office/drawing/2015/06/chart">
              <c:ext xmlns:c16="http://schemas.microsoft.com/office/drawing/2014/chart" uri="{C3380CC4-5D6E-409C-BE32-E72D297353CC}">
                <c16:uniqueId val="{00000003-8CFB-4BE3-9028-A4533C421EC4}"/>
              </c:ext>
            </c:extLst>
          </c:dPt>
          <c:dPt>
            <c:idx val="2"/>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5-8CFB-4BE3-9028-A4533C421EC4}"/>
              </c:ext>
            </c:extLst>
          </c:dPt>
          <c:dPt>
            <c:idx val="3"/>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7-8CFB-4BE3-9028-A4533C421EC4}"/>
              </c:ext>
            </c:extLst>
          </c:dPt>
          <c:cat>
            <c:numRef>
              <c:f>Tabelle1!$A$2:$A$5</c:f>
              <c:numCache>
                <c:formatCode>General</c:formatCode>
                <c:ptCount val="4"/>
              </c:numCache>
            </c:numRef>
          </c:cat>
          <c:val>
            <c:numRef>
              <c:f>Tabelle1!$B$2:$B$5</c:f>
              <c:numCache>
                <c:formatCode>General</c:formatCode>
                <c:ptCount val="4"/>
                <c:pt idx="0">
                  <c:v>75</c:v>
                </c:pt>
                <c:pt idx="1">
                  <c:v>25</c:v>
                </c:pt>
              </c:numCache>
            </c:numRef>
          </c:val>
          <c:extLst xmlns:c16r2="http://schemas.microsoft.com/office/drawing/2015/06/chart">
            <c:ext xmlns:c16="http://schemas.microsoft.com/office/drawing/2014/chart" uri="{C3380CC4-5D6E-409C-BE32-E72D297353CC}">
              <c16:uniqueId val="{00000008-8CFB-4BE3-9028-A4533C421EC4}"/>
            </c:ext>
          </c:extLst>
        </c:ser>
        <c:dLbls/>
        <c:firstSliceAng val="0"/>
      </c:pieChart>
      <c:spPr>
        <a:noFill/>
        <a:ln>
          <a:noFill/>
        </a:ln>
        <a:effectLst/>
      </c:spPr>
    </c:plotArea>
    <c:plotVisOnly val="1"/>
    <c:dispBlanksAs val="zero"/>
  </c:chart>
  <c:spPr>
    <a:noFill/>
    <a:ln>
      <a:noFill/>
    </a:ln>
    <a:effectLst/>
  </c:spPr>
  <c:txPr>
    <a:bodyPr/>
    <a:lstStyle/>
    <a:p>
      <a:pPr rtl="0">
        <a:defRPr/>
      </a:pPr>
      <a:endParaRPr lang="de-DE"/>
    </a:p>
  </c:txPr>
  <c:externalData r:id="rId1"/>
</c:chartSpace>
</file>

<file path=ppt/charts/chart24.xml><?xml version="1.0" encoding="utf-8"?>
<c:chartSpace xmlns:c="http://schemas.openxmlformats.org/drawingml/2006/chart" xmlns:a="http://schemas.openxmlformats.org/drawingml/2006/main" xmlns:r="http://schemas.openxmlformats.org/officeDocument/2006/relationships">
  <c:lang val="de-AT"/>
  <c:chart>
    <c:autoTitleDeleted val="1"/>
    <c:plotArea>
      <c:layout/>
      <c:pieChart>
        <c:varyColors val="1"/>
        <c:ser>
          <c:idx val="0"/>
          <c:order val="0"/>
          <c:tx>
            <c:strRef>
              <c:f>Tabelle1!$B$1</c:f>
              <c:strCache>
                <c:ptCount val="1"/>
                <c:pt idx="0">
                  <c:v>Spalte1</c:v>
                </c:pt>
              </c:strCache>
            </c:strRef>
          </c:tx>
          <c:spPr>
            <a:solidFill>
              <a:schemeClr val="bg1"/>
            </a:solidFill>
          </c:spPr>
          <c:dPt>
            <c:idx val="0"/>
            <c:spPr>
              <a:solidFill>
                <a:schemeClr val="accent2"/>
              </a:solidFill>
              <a:ln w="19050">
                <a:solidFill>
                  <a:schemeClr val="tx1"/>
                </a:solidFill>
              </a:ln>
              <a:effectLst/>
            </c:spPr>
            <c:extLst xmlns:c16r2="http://schemas.microsoft.com/office/drawing/2015/06/chart">
              <c:ext xmlns:c16="http://schemas.microsoft.com/office/drawing/2014/chart" uri="{C3380CC4-5D6E-409C-BE32-E72D297353CC}">
                <c16:uniqueId val="{00000001-9CD5-4809-8585-CBE819D0F9D0}"/>
              </c:ext>
            </c:extLst>
          </c:dPt>
          <c:dPt>
            <c:idx val="1"/>
            <c:spPr>
              <a:solidFill>
                <a:schemeClr val="bg1"/>
              </a:solidFill>
              <a:ln w="19050">
                <a:solidFill>
                  <a:schemeClr val="tx1"/>
                </a:solidFill>
              </a:ln>
              <a:effectLst/>
            </c:spPr>
            <c:extLst xmlns:c16r2="http://schemas.microsoft.com/office/drawing/2015/06/chart">
              <c:ext xmlns:c16="http://schemas.microsoft.com/office/drawing/2014/chart" uri="{C3380CC4-5D6E-409C-BE32-E72D297353CC}">
                <c16:uniqueId val="{00000003-9CD5-4809-8585-CBE819D0F9D0}"/>
              </c:ext>
            </c:extLst>
          </c:dPt>
          <c:dPt>
            <c:idx val="2"/>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5-9CD5-4809-8585-CBE819D0F9D0}"/>
              </c:ext>
            </c:extLst>
          </c:dPt>
          <c:dPt>
            <c:idx val="3"/>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7-9CD5-4809-8585-CBE819D0F9D0}"/>
              </c:ext>
            </c:extLst>
          </c:dPt>
          <c:cat>
            <c:numRef>
              <c:f>Tabelle1!$A$2:$A$5</c:f>
              <c:numCache>
                <c:formatCode>General</c:formatCode>
                <c:ptCount val="4"/>
              </c:numCache>
            </c:numRef>
          </c:cat>
          <c:val>
            <c:numRef>
              <c:f>Tabelle1!$B$2:$B$5</c:f>
              <c:numCache>
                <c:formatCode>General</c:formatCode>
                <c:ptCount val="4"/>
                <c:pt idx="0">
                  <c:v>50</c:v>
                </c:pt>
                <c:pt idx="1">
                  <c:v>50</c:v>
                </c:pt>
              </c:numCache>
            </c:numRef>
          </c:val>
          <c:extLst xmlns:c16r2="http://schemas.microsoft.com/office/drawing/2015/06/chart">
            <c:ext xmlns:c16="http://schemas.microsoft.com/office/drawing/2014/chart" uri="{C3380CC4-5D6E-409C-BE32-E72D297353CC}">
              <c16:uniqueId val="{00000008-9CD5-4809-8585-CBE819D0F9D0}"/>
            </c:ext>
          </c:extLst>
        </c:ser>
        <c:dLbls/>
        <c:firstSliceAng val="0"/>
      </c:pieChart>
      <c:spPr>
        <a:noFill/>
        <a:ln>
          <a:noFill/>
        </a:ln>
        <a:effectLst/>
      </c:spPr>
    </c:plotArea>
    <c:plotVisOnly val="1"/>
    <c:dispBlanksAs val="zero"/>
  </c:chart>
  <c:spPr>
    <a:noFill/>
    <a:ln>
      <a:noFill/>
    </a:ln>
    <a:effectLst/>
  </c:spPr>
  <c:txPr>
    <a:bodyPr/>
    <a:lstStyle/>
    <a:p>
      <a:pPr rtl="0">
        <a:defRPr/>
      </a:pPr>
      <a:endParaRPr lang="de-DE"/>
    </a:p>
  </c:txPr>
  <c:externalData r:id="rId1"/>
</c:chartSpace>
</file>

<file path=ppt/charts/chart25.xml><?xml version="1.0" encoding="utf-8"?>
<c:chartSpace xmlns:c="http://schemas.openxmlformats.org/drawingml/2006/chart" xmlns:a="http://schemas.openxmlformats.org/drawingml/2006/main" xmlns:r="http://schemas.openxmlformats.org/officeDocument/2006/relationships">
  <c:lang val="de-AT"/>
  <c:chart>
    <c:autoTitleDeleted val="1"/>
    <c:plotArea>
      <c:layout/>
      <c:pieChart>
        <c:varyColors val="1"/>
        <c:ser>
          <c:idx val="0"/>
          <c:order val="0"/>
          <c:tx>
            <c:strRef>
              <c:f>Tabelle1!$B$1</c:f>
              <c:strCache>
                <c:ptCount val="1"/>
                <c:pt idx="0">
                  <c:v>Spalte1</c:v>
                </c:pt>
              </c:strCache>
            </c:strRef>
          </c:tx>
          <c:spPr>
            <a:solidFill>
              <a:schemeClr val="bg1"/>
            </a:solidFill>
          </c:spPr>
          <c:dPt>
            <c:idx val="0"/>
            <c:spPr>
              <a:solidFill>
                <a:schemeClr val="accent2"/>
              </a:solidFill>
              <a:ln w="19050">
                <a:solidFill>
                  <a:schemeClr val="tx1"/>
                </a:solidFill>
              </a:ln>
              <a:effectLst/>
            </c:spPr>
            <c:extLst xmlns:c16r2="http://schemas.microsoft.com/office/drawing/2015/06/chart">
              <c:ext xmlns:c16="http://schemas.microsoft.com/office/drawing/2014/chart" uri="{C3380CC4-5D6E-409C-BE32-E72D297353CC}">
                <c16:uniqueId val="{00000001-7DE2-4A0F-BDBA-478C7EF7BB20}"/>
              </c:ext>
            </c:extLst>
          </c:dPt>
          <c:dPt>
            <c:idx val="1"/>
            <c:spPr>
              <a:solidFill>
                <a:schemeClr val="bg1"/>
              </a:solidFill>
              <a:ln w="19050">
                <a:solidFill>
                  <a:schemeClr val="tx1"/>
                </a:solidFill>
              </a:ln>
              <a:effectLst/>
            </c:spPr>
            <c:extLst xmlns:c16r2="http://schemas.microsoft.com/office/drawing/2015/06/chart">
              <c:ext xmlns:c16="http://schemas.microsoft.com/office/drawing/2014/chart" uri="{C3380CC4-5D6E-409C-BE32-E72D297353CC}">
                <c16:uniqueId val="{00000003-7DE2-4A0F-BDBA-478C7EF7BB20}"/>
              </c:ext>
            </c:extLst>
          </c:dPt>
          <c:dPt>
            <c:idx val="2"/>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5-7DE2-4A0F-BDBA-478C7EF7BB20}"/>
              </c:ext>
            </c:extLst>
          </c:dPt>
          <c:dPt>
            <c:idx val="3"/>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7-7DE2-4A0F-BDBA-478C7EF7BB20}"/>
              </c:ext>
            </c:extLst>
          </c:dPt>
          <c:cat>
            <c:numRef>
              <c:f>Tabelle1!$A$2:$A$5</c:f>
              <c:numCache>
                <c:formatCode>General</c:formatCode>
                <c:ptCount val="4"/>
              </c:numCache>
            </c:numRef>
          </c:cat>
          <c:val>
            <c:numRef>
              <c:f>Tabelle1!$B$2:$B$5</c:f>
              <c:numCache>
                <c:formatCode>General</c:formatCode>
                <c:ptCount val="4"/>
                <c:pt idx="0">
                  <c:v>100</c:v>
                </c:pt>
                <c:pt idx="1">
                  <c:v>0</c:v>
                </c:pt>
              </c:numCache>
            </c:numRef>
          </c:val>
          <c:extLst xmlns:c16r2="http://schemas.microsoft.com/office/drawing/2015/06/chart">
            <c:ext xmlns:c16="http://schemas.microsoft.com/office/drawing/2014/chart" uri="{C3380CC4-5D6E-409C-BE32-E72D297353CC}">
              <c16:uniqueId val="{00000008-7DE2-4A0F-BDBA-478C7EF7BB20}"/>
            </c:ext>
          </c:extLst>
        </c:ser>
        <c:dLbls/>
        <c:firstSliceAng val="0"/>
      </c:pieChart>
      <c:spPr>
        <a:noFill/>
        <a:ln>
          <a:noFill/>
        </a:ln>
        <a:effectLst/>
      </c:spPr>
    </c:plotArea>
    <c:plotVisOnly val="1"/>
    <c:dispBlanksAs val="zero"/>
  </c:chart>
  <c:spPr>
    <a:noFill/>
    <a:ln>
      <a:noFill/>
    </a:ln>
    <a:effectLst/>
  </c:spPr>
  <c:txPr>
    <a:bodyPr/>
    <a:lstStyle/>
    <a:p>
      <a:pPr rtl="0">
        <a:defRPr/>
      </a:pPr>
      <a:endParaRPr lang="de-DE"/>
    </a:p>
  </c:txPr>
  <c:externalData r:id="rId1"/>
</c:chartSpace>
</file>

<file path=ppt/charts/chart26.xml><?xml version="1.0" encoding="utf-8"?>
<c:chartSpace xmlns:c="http://schemas.openxmlformats.org/drawingml/2006/chart" xmlns:a="http://schemas.openxmlformats.org/drawingml/2006/main" xmlns:r="http://schemas.openxmlformats.org/officeDocument/2006/relationships">
  <c:lang val="de-AT"/>
  <c:chart>
    <c:autoTitleDeleted val="1"/>
    <c:plotArea>
      <c:layout/>
      <c:pieChart>
        <c:varyColors val="1"/>
        <c:ser>
          <c:idx val="0"/>
          <c:order val="0"/>
          <c:tx>
            <c:strRef>
              <c:f>Tabelle1!$B$1</c:f>
              <c:strCache>
                <c:ptCount val="1"/>
                <c:pt idx="0">
                  <c:v>Verkauf</c:v>
                </c:pt>
              </c:strCache>
            </c:strRef>
          </c:tx>
          <c:spPr>
            <a:solidFill>
              <a:schemeClr val="bg1"/>
            </a:solidFill>
          </c:spPr>
          <c:dPt>
            <c:idx val="0"/>
            <c:spPr>
              <a:solidFill>
                <a:schemeClr val="accent2"/>
              </a:solidFill>
              <a:ln w="19050">
                <a:solidFill>
                  <a:schemeClr val="tx1"/>
                </a:solidFill>
              </a:ln>
              <a:effectLst/>
            </c:spPr>
            <c:extLst xmlns:c16r2="http://schemas.microsoft.com/office/drawing/2015/06/chart">
              <c:ext xmlns:c16="http://schemas.microsoft.com/office/drawing/2014/chart" uri="{C3380CC4-5D6E-409C-BE32-E72D297353CC}">
                <c16:uniqueId val="{00000001-F16A-428B-AFBC-9DE9023E0A0E}"/>
              </c:ext>
            </c:extLst>
          </c:dPt>
          <c:dPt>
            <c:idx val="1"/>
            <c:spPr>
              <a:solidFill>
                <a:schemeClr val="bg1"/>
              </a:solidFill>
              <a:ln w="19050">
                <a:solidFill>
                  <a:schemeClr val="tx1"/>
                </a:solidFill>
              </a:ln>
              <a:effectLst/>
            </c:spPr>
            <c:extLst xmlns:c16r2="http://schemas.microsoft.com/office/drawing/2015/06/chart">
              <c:ext xmlns:c16="http://schemas.microsoft.com/office/drawing/2014/chart" uri="{C3380CC4-5D6E-409C-BE32-E72D297353CC}">
                <c16:uniqueId val="{00000002-F16A-428B-AFBC-9DE9023E0A0E}"/>
              </c:ext>
            </c:extLst>
          </c:dPt>
          <c:dPt>
            <c:idx val="2"/>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5-9644-4212-BF4A-67A33560EF4E}"/>
              </c:ext>
            </c:extLst>
          </c:dPt>
          <c:dPt>
            <c:idx val="3"/>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7-9644-4212-BF4A-67A33560EF4E}"/>
              </c:ext>
            </c:extLst>
          </c:dPt>
          <c:cat>
            <c:numRef>
              <c:f>Tabelle1!$A$2:$A$5</c:f>
              <c:numCache>
                <c:formatCode>General</c:formatCode>
                <c:ptCount val="4"/>
              </c:numCache>
            </c:numRef>
          </c:cat>
          <c:val>
            <c:numRef>
              <c:f>Tabelle1!$B$2:$B$5</c:f>
              <c:numCache>
                <c:formatCode>General</c:formatCode>
                <c:ptCount val="4"/>
                <c:pt idx="0">
                  <c:v>25</c:v>
                </c:pt>
                <c:pt idx="1">
                  <c:v>75</c:v>
                </c:pt>
              </c:numCache>
            </c:numRef>
          </c:val>
          <c:extLst xmlns:c16r2="http://schemas.microsoft.com/office/drawing/2015/06/chart">
            <c:ext xmlns:c16="http://schemas.microsoft.com/office/drawing/2014/chart" uri="{C3380CC4-5D6E-409C-BE32-E72D297353CC}">
              <c16:uniqueId val="{00000000-F16A-428B-AFBC-9DE9023E0A0E}"/>
            </c:ext>
          </c:extLst>
        </c:ser>
        <c:dLbls/>
        <c:firstSliceAng val="0"/>
      </c:pieChart>
      <c:spPr>
        <a:noFill/>
        <a:ln>
          <a:noFill/>
        </a:ln>
        <a:effectLst/>
      </c:spPr>
    </c:plotArea>
    <c:plotVisOnly val="1"/>
    <c:dispBlanksAs val="zero"/>
  </c:chart>
  <c:spPr>
    <a:noFill/>
    <a:ln>
      <a:noFill/>
    </a:ln>
    <a:effectLst/>
  </c:spPr>
  <c:txPr>
    <a:bodyPr/>
    <a:lstStyle/>
    <a:p>
      <a:pPr rtl="0">
        <a:defRPr/>
      </a:pPr>
      <a:endParaRPr lang="de-DE"/>
    </a:p>
  </c:txPr>
  <c:externalData r:id="rId1"/>
</c:chartSpace>
</file>

<file path=ppt/charts/chart27.xml><?xml version="1.0" encoding="utf-8"?>
<c:chartSpace xmlns:c="http://schemas.openxmlformats.org/drawingml/2006/chart" xmlns:a="http://schemas.openxmlformats.org/drawingml/2006/main" xmlns:r="http://schemas.openxmlformats.org/officeDocument/2006/relationships">
  <c:lang val="de-AT"/>
  <c:chart>
    <c:autoTitleDeleted val="1"/>
    <c:plotArea>
      <c:layout/>
      <c:pieChart>
        <c:varyColors val="1"/>
        <c:ser>
          <c:idx val="0"/>
          <c:order val="0"/>
          <c:tx>
            <c:strRef>
              <c:f>Tabelle1!$B$1</c:f>
              <c:strCache>
                <c:ptCount val="1"/>
                <c:pt idx="0">
                  <c:v>Spalte1</c:v>
                </c:pt>
              </c:strCache>
            </c:strRef>
          </c:tx>
          <c:spPr>
            <a:solidFill>
              <a:schemeClr val="bg1"/>
            </a:solidFill>
          </c:spPr>
          <c:dPt>
            <c:idx val="0"/>
            <c:spPr>
              <a:solidFill>
                <a:schemeClr val="accent2"/>
              </a:solidFill>
              <a:ln w="19050">
                <a:solidFill>
                  <a:schemeClr val="tx1"/>
                </a:solidFill>
              </a:ln>
              <a:effectLst/>
            </c:spPr>
            <c:extLst xmlns:c16r2="http://schemas.microsoft.com/office/drawing/2015/06/chart">
              <c:ext xmlns:c16="http://schemas.microsoft.com/office/drawing/2014/chart" uri="{C3380CC4-5D6E-409C-BE32-E72D297353CC}">
                <c16:uniqueId val="{00000001-F8CE-41AF-878A-367B1FF552CF}"/>
              </c:ext>
            </c:extLst>
          </c:dPt>
          <c:dPt>
            <c:idx val="1"/>
            <c:spPr>
              <a:solidFill>
                <a:schemeClr val="bg1"/>
              </a:solidFill>
              <a:ln w="19050">
                <a:solidFill>
                  <a:schemeClr val="tx1"/>
                </a:solidFill>
              </a:ln>
              <a:effectLst/>
            </c:spPr>
            <c:extLst xmlns:c16r2="http://schemas.microsoft.com/office/drawing/2015/06/chart">
              <c:ext xmlns:c16="http://schemas.microsoft.com/office/drawing/2014/chart" uri="{C3380CC4-5D6E-409C-BE32-E72D297353CC}">
                <c16:uniqueId val="{00000003-F8CE-41AF-878A-367B1FF552CF}"/>
              </c:ext>
            </c:extLst>
          </c:dPt>
          <c:dPt>
            <c:idx val="2"/>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5-F8CE-41AF-878A-367B1FF552CF}"/>
              </c:ext>
            </c:extLst>
          </c:dPt>
          <c:dPt>
            <c:idx val="3"/>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7-F8CE-41AF-878A-367B1FF552CF}"/>
              </c:ext>
            </c:extLst>
          </c:dPt>
          <c:cat>
            <c:numRef>
              <c:f>Tabelle1!$A$2:$A$5</c:f>
              <c:numCache>
                <c:formatCode>General</c:formatCode>
                <c:ptCount val="4"/>
              </c:numCache>
            </c:numRef>
          </c:cat>
          <c:val>
            <c:numRef>
              <c:f>Tabelle1!$B$2:$B$5</c:f>
              <c:numCache>
                <c:formatCode>General</c:formatCode>
                <c:ptCount val="4"/>
                <c:pt idx="0">
                  <c:v>75</c:v>
                </c:pt>
                <c:pt idx="1">
                  <c:v>25</c:v>
                </c:pt>
              </c:numCache>
            </c:numRef>
          </c:val>
          <c:extLst xmlns:c16r2="http://schemas.microsoft.com/office/drawing/2015/06/chart">
            <c:ext xmlns:c16="http://schemas.microsoft.com/office/drawing/2014/chart" uri="{C3380CC4-5D6E-409C-BE32-E72D297353CC}">
              <c16:uniqueId val="{00000008-F8CE-41AF-878A-367B1FF552CF}"/>
            </c:ext>
          </c:extLst>
        </c:ser>
        <c:dLbls/>
        <c:firstSliceAng val="0"/>
      </c:pieChart>
      <c:spPr>
        <a:noFill/>
        <a:ln>
          <a:noFill/>
        </a:ln>
        <a:effectLst/>
      </c:spPr>
    </c:plotArea>
    <c:plotVisOnly val="1"/>
    <c:dispBlanksAs val="zero"/>
  </c:chart>
  <c:spPr>
    <a:noFill/>
    <a:ln>
      <a:noFill/>
    </a:ln>
    <a:effectLst/>
  </c:spPr>
  <c:txPr>
    <a:bodyPr/>
    <a:lstStyle/>
    <a:p>
      <a:pPr rtl="0">
        <a:defRPr/>
      </a:pPr>
      <a:endParaRPr lang="de-DE"/>
    </a:p>
  </c:txPr>
  <c:externalData r:id="rId1"/>
</c:chartSpace>
</file>

<file path=ppt/charts/chart28.xml><?xml version="1.0" encoding="utf-8"?>
<c:chartSpace xmlns:c="http://schemas.openxmlformats.org/drawingml/2006/chart" xmlns:a="http://schemas.openxmlformats.org/drawingml/2006/main" xmlns:r="http://schemas.openxmlformats.org/officeDocument/2006/relationships">
  <c:lang val="de-AT"/>
  <c:chart>
    <c:autoTitleDeleted val="1"/>
    <c:plotArea>
      <c:layout/>
      <c:pieChart>
        <c:varyColors val="1"/>
        <c:ser>
          <c:idx val="0"/>
          <c:order val="0"/>
          <c:tx>
            <c:strRef>
              <c:f>Tabelle1!$B$1</c:f>
              <c:strCache>
                <c:ptCount val="1"/>
                <c:pt idx="0">
                  <c:v>Spalte1</c:v>
                </c:pt>
              </c:strCache>
            </c:strRef>
          </c:tx>
          <c:spPr>
            <a:solidFill>
              <a:schemeClr val="bg1"/>
            </a:solidFill>
          </c:spPr>
          <c:dPt>
            <c:idx val="0"/>
            <c:spPr>
              <a:solidFill>
                <a:schemeClr val="accent2"/>
              </a:solidFill>
              <a:ln w="19050">
                <a:solidFill>
                  <a:schemeClr val="tx1"/>
                </a:solidFill>
              </a:ln>
              <a:effectLst/>
            </c:spPr>
            <c:extLst xmlns:c16r2="http://schemas.microsoft.com/office/drawing/2015/06/chart">
              <c:ext xmlns:c16="http://schemas.microsoft.com/office/drawing/2014/chart" uri="{C3380CC4-5D6E-409C-BE32-E72D297353CC}">
                <c16:uniqueId val="{00000001-05E8-4E4F-A090-00FCEF24F6EE}"/>
              </c:ext>
            </c:extLst>
          </c:dPt>
          <c:dPt>
            <c:idx val="1"/>
            <c:spPr>
              <a:solidFill>
                <a:schemeClr val="bg1"/>
              </a:solidFill>
              <a:ln w="19050">
                <a:solidFill>
                  <a:schemeClr val="tx1"/>
                </a:solidFill>
              </a:ln>
              <a:effectLst/>
            </c:spPr>
            <c:extLst xmlns:c16r2="http://schemas.microsoft.com/office/drawing/2015/06/chart">
              <c:ext xmlns:c16="http://schemas.microsoft.com/office/drawing/2014/chart" uri="{C3380CC4-5D6E-409C-BE32-E72D297353CC}">
                <c16:uniqueId val="{00000003-05E8-4E4F-A090-00FCEF24F6EE}"/>
              </c:ext>
            </c:extLst>
          </c:dPt>
          <c:dPt>
            <c:idx val="2"/>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5-05E8-4E4F-A090-00FCEF24F6EE}"/>
              </c:ext>
            </c:extLst>
          </c:dPt>
          <c:dPt>
            <c:idx val="3"/>
            <c:spPr>
              <a:solidFill>
                <a:schemeClr val="bg1"/>
              </a:solidFill>
              <a:ln w="19050">
                <a:solidFill>
                  <a:schemeClr val="lt1"/>
                </a:solidFill>
              </a:ln>
              <a:effectLst/>
            </c:spPr>
            <c:extLst xmlns:c16r2="http://schemas.microsoft.com/office/drawing/2015/06/chart">
              <c:ext xmlns:c16="http://schemas.microsoft.com/office/drawing/2014/chart" uri="{C3380CC4-5D6E-409C-BE32-E72D297353CC}">
                <c16:uniqueId val="{00000007-05E8-4E4F-A090-00FCEF24F6EE}"/>
              </c:ext>
            </c:extLst>
          </c:dPt>
          <c:cat>
            <c:numRef>
              <c:f>Tabelle1!$A$2:$A$5</c:f>
              <c:numCache>
                <c:formatCode>General</c:formatCode>
                <c:ptCount val="4"/>
              </c:numCache>
            </c:numRef>
          </c:cat>
          <c:val>
            <c:numRef>
              <c:f>Tabelle1!$B$2:$B$5</c:f>
              <c:numCache>
                <c:formatCode>General</c:formatCode>
                <c:ptCount val="4"/>
                <c:pt idx="0">
                  <c:v>100</c:v>
                </c:pt>
                <c:pt idx="1">
                  <c:v>0</c:v>
                </c:pt>
              </c:numCache>
            </c:numRef>
          </c:val>
          <c:extLst xmlns:c16r2="http://schemas.microsoft.com/office/drawing/2015/06/chart">
            <c:ext xmlns:c16="http://schemas.microsoft.com/office/drawing/2014/chart" uri="{C3380CC4-5D6E-409C-BE32-E72D297353CC}">
              <c16:uniqueId val="{00000008-05E8-4E4F-A090-00FCEF24F6EE}"/>
            </c:ext>
          </c:extLst>
        </c:ser>
        <c:dLbls/>
        <c:firstSliceAng val="0"/>
      </c:pieChart>
      <c:spPr>
        <a:noFill/>
        <a:ln>
          <a:noFill/>
        </a:ln>
        <a:effectLst/>
      </c:spPr>
    </c:plotArea>
    <c:plotVisOnly val="1"/>
    <c:dispBlanksAs val="zero"/>
  </c:chart>
  <c:spPr>
    <a:noFill/>
    <a:ln>
      <a:noFill/>
    </a:ln>
    <a:effectLst/>
  </c:spPr>
  <c:txPr>
    <a:bodyPr/>
    <a:lstStyle/>
    <a:p>
      <a:pPr rtl="0">
        <a:defRPr/>
      </a:pPr>
      <a:endParaRPr lang="de-DE"/>
    </a:p>
  </c:txPr>
  <c:externalData r:id="rId1"/>
</c:chartSpace>
</file>

<file path=ppt/charts/chart29.xml><?xml version="1.0" encoding="utf-8"?>
<c:chartSpace xmlns:c="http://schemas.openxmlformats.org/drawingml/2006/chart" xmlns:a="http://schemas.openxmlformats.org/drawingml/2006/main" xmlns:r="http://schemas.openxmlformats.org/officeDocument/2006/relationships">
  <c:lang val="de-AT"/>
  <c:chart>
    <c:title>
      <c:tx>
        <c:rich>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r>
              <a:rPr lang="de-DE" b="1" dirty="0" err="1" smtClean="0">
                <a:solidFill>
                  <a:schemeClr val="tx1"/>
                </a:solidFill>
              </a:rPr>
              <a:t>PoC</a:t>
            </a:r>
            <a:r>
              <a:rPr lang="de-DE" b="1" baseline="0" dirty="0" smtClean="0">
                <a:solidFill>
                  <a:schemeClr val="tx1"/>
                </a:solidFill>
              </a:rPr>
              <a:t> </a:t>
            </a:r>
            <a:r>
              <a:rPr lang="de-DE" b="1" baseline="0" dirty="0" err="1" smtClean="0">
                <a:solidFill>
                  <a:schemeClr val="tx1"/>
                </a:solidFill>
              </a:rPr>
              <a:t>effects</a:t>
            </a:r>
            <a:endParaRPr lang="de-DE" b="1" dirty="0">
              <a:solidFill>
                <a:schemeClr val="tx1"/>
              </a:solidFill>
            </a:endParaRPr>
          </a:p>
        </c:rich>
      </c:tx>
      <c:layout>
        <c:manualLayout>
          <c:xMode val="edge"/>
          <c:yMode val="edge"/>
          <c:x val="0.31751439628196354"/>
          <c:y val="4.540511011275482E-3"/>
        </c:manualLayout>
      </c:layout>
      <c:spPr>
        <a:noFill/>
        <a:ln>
          <a:noFill/>
        </a:ln>
        <a:effectLst/>
      </c:spPr>
    </c:title>
    <c:plotArea>
      <c:layout>
        <c:manualLayout>
          <c:layoutTarget val="inner"/>
          <c:xMode val="edge"/>
          <c:yMode val="edge"/>
          <c:x val="0.10726892305206227"/>
          <c:y val="0.21455783509545057"/>
          <c:w val="0.85353862658656487"/>
          <c:h val="0.56569948604545983"/>
        </c:manualLayout>
      </c:layout>
      <c:lineChart>
        <c:grouping val="standard"/>
        <c:ser>
          <c:idx val="0"/>
          <c:order val="0"/>
          <c:tx>
            <c:strRef>
              <c:f>Tabelle1!$B$1</c:f>
              <c:strCache>
                <c:ptCount val="1"/>
                <c:pt idx="0">
                  <c:v>on EBIT</c:v>
                </c:pt>
              </c:strCache>
            </c:strRef>
          </c:tx>
          <c:spPr>
            <a:ln w="28575" cap="rnd">
              <a:solidFill>
                <a:schemeClr val="accent1"/>
              </a:solidFill>
              <a:round/>
            </a:ln>
            <a:effectLst/>
          </c:spPr>
          <c:marker>
            <c:symbol val="none"/>
          </c:marker>
          <c:dLbls>
            <c:dLbl>
              <c:idx val="1"/>
              <c:tx>
                <c:rich>
                  <a:bodyPr/>
                  <a:lstStyle/>
                  <a:p>
                    <a:r>
                      <a:rPr lang="en-US" smtClean="0"/>
                      <a:t>7.3</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5721-48A5-B62B-229058B2555E}"/>
                </c:ext>
              </c:extLst>
            </c:dLbl>
            <c:dLbl>
              <c:idx val="2"/>
              <c:tx>
                <c:rich>
                  <a:bodyPr/>
                  <a:lstStyle/>
                  <a:p>
                    <a:r>
                      <a:rPr lang="en-US" smtClean="0"/>
                      <a:t>8.5</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5721-48A5-B62B-229058B2555E}"/>
                </c:ext>
              </c:extLst>
            </c:dLbl>
            <c:dLbl>
              <c:idx val="3"/>
              <c:tx>
                <c:rich>
                  <a:bodyPr/>
                  <a:lstStyle/>
                  <a:p>
                    <a:r>
                      <a:rPr lang="en-US" smtClean="0"/>
                      <a:t>0.1</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2791-4302-A5BA-E8CC06DB14D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de-DE"/>
              </a:p>
            </c:txPr>
            <c:showVal val="1"/>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Q1</c:v>
                </c:pt>
                <c:pt idx="1">
                  <c:v>Q1-2</c:v>
                </c:pt>
                <c:pt idx="2">
                  <c:v>Q1-3</c:v>
                </c:pt>
                <c:pt idx="3">
                  <c:v>FY</c:v>
                </c:pt>
              </c:strCache>
            </c:strRef>
          </c:cat>
          <c:val>
            <c:numRef>
              <c:f>Tabelle1!$B$2:$B$5</c:f>
              <c:numCache>
                <c:formatCode>General</c:formatCode>
                <c:ptCount val="4"/>
                <c:pt idx="0">
                  <c:v>3</c:v>
                </c:pt>
                <c:pt idx="1">
                  <c:v>7.3</c:v>
                </c:pt>
                <c:pt idx="2">
                  <c:v>8.5</c:v>
                </c:pt>
                <c:pt idx="3">
                  <c:v>0.1</c:v>
                </c:pt>
              </c:numCache>
            </c:numRef>
          </c:val>
          <c:extLst xmlns:c16r2="http://schemas.microsoft.com/office/drawing/2015/06/chart">
            <c:ext xmlns:c16="http://schemas.microsoft.com/office/drawing/2014/chart" uri="{C3380CC4-5D6E-409C-BE32-E72D297353CC}">
              <c16:uniqueId val="{00000000-3D93-4E14-9B0A-8F820C7115AC}"/>
            </c:ext>
          </c:extLst>
        </c:ser>
        <c:ser>
          <c:idx val="1"/>
          <c:order val="1"/>
          <c:tx>
            <c:strRef>
              <c:f>Tabelle1!$C$1</c:f>
              <c:strCache>
                <c:ptCount val="1"/>
                <c:pt idx="0">
                  <c:v>on Revenues</c:v>
                </c:pt>
              </c:strCache>
            </c:strRef>
          </c:tx>
          <c:spPr>
            <a:ln w="28575" cap="rnd">
              <a:solidFill>
                <a:schemeClr val="accent2"/>
              </a:solidFill>
              <a:round/>
            </a:ln>
            <a:effectLst/>
          </c:spPr>
          <c:marker>
            <c:symbol val="none"/>
          </c:marker>
          <c:dLbls>
            <c:dLbl>
              <c:idx val="1"/>
              <c:layout>
                <c:manualLayout>
                  <c:x val="1.4251800131408265E-2"/>
                  <c:y val="1.362153303382641E-2"/>
                </c:manualLayout>
              </c:layout>
              <c:tx>
                <c:rich>
                  <a:bodyPr/>
                  <a:lstStyle/>
                  <a:p>
                    <a:r>
                      <a:rPr lang="en-US" dirty="0" smtClean="0"/>
                      <a:t>50.3</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5721-48A5-B62B-229058B2555E}"/>
                </c:ext>
              </c:extLst>
            </c:dLbl>
            <c:dLbl>
              <c:idx val="2"/>
              <c:tx>
                <c:rich>
                  <a:bodyPr/>
                  <a:lstStyle/>
                  <a:p>
                    <a:r>
                      <a:rPr lang="en-US" smtClean="0"/>
                      <a:t>55.6</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5721-48A5-B62B-229058B2555E}"/>
                </c:ext>
              </c:extLst>
            </c:dLbl>
            <c:dLbl>
              <c:idx val="3"/>
              <c:tx>
                <c:rich>
                  <a:bodyPr/>
                  <a:lstStyle/>
                  <a:p>
                    <a:r>
                      <a:rPr lang="en-US" smtClean="0"/>
                      <a:t>16.7</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2791-4302-A5BA-E8CC06DB14D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de-DE"/>
              </a:p>
            </c:txPr>
            <c:showVal val="1"/>
            <c:extLst xmlns:c16r2="http://schemas.microsoft.com/office/drawing/2015/06/chart">
              <c:ext xmlns:c15="http://schemas.microsoft.com/office/drawing/2012/chart" uri="{CE6537A1-D6FC-4f65-9D91-7224C49458BB}">
                <c15:layout/>
                <c15:showLeaderLines val="0"/>
              </c:ext>
            </c:extLst>
          </c:dLbls>
          <c:cat>
            <c:strRef>
              <c:f>Tabelle1!$A$2:$A$5</c:f>
              <c:strCache>
                <c:ptCount val="4"/>
                <c:pt idx="0">
                  <c:v>Q1</c:v>
                </c:pt>
                <c:pt idx="1">
                  <c:v>Q1-2</c:v>
                </c:pt>
                <c:pt idx="2">
                  <c:v>Q1-3</c:v>
                </c:pt>
                <c:pt idx="3">
                  <c:v>FY</c:v>
                </c:pt>
              </c:strCache>
            </c:strRef>
          </c:cat>
          <c:val>
            <c:numRef>
              <c:f>Tabelle1!$C$2:$C$5</c:f>
              <c:numCache>
                <c:formatCode>General</c:formatCode>
                <c:ptCount val="4"/>
                <c:pt idx="0">
                  <c:v>20</c:v>
                </c:pt>
                <c:pt idx="1">
                  <c:v>50.3</c:v>
                </c:pt>
                <c:pt idx="2">
                  <c:v>55.6</c:v>
                </c:pt>
                <c:pt idx="3">
                  <c:v>16.7</c:v>
                </c:pt>
              </c:numCache>
            </c:numRef>
          </c:val>
          <c:extLst xmlns:c16r2="http://schemas.microsoft.com/office/drawing/2015/06/chart">
            <c:ext xmlns:c16="http://schemas.microsoft.com/office/drawing/2014/chart" uri="{C3380CC4-5D6E-409C-BE32-E72D297353CC}">
              <c16:uniqueId val="{00000001-3D93-4E14-9B0A-8F820C7115AC}"/>
            </c:ext>
          </c:extLst>
        </c:ser>
        <c:dLbls/>
        <c:marker val="1"/>
        <c:axId val="140189056"/>
        <c:axId val="140211328"/>
      </c:lineChart>
      <c:catAx>
        <c:axId val="14018905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40211328"/>
        <c:crosses val="autoZero"/>
        <c:auto val="1"/>
        <c:lblAlgn val="ctr"/>
        <c:lblOffset val="100"/>
      </c:catAx>
      <c:valAx>
        <c:axId val="140211328"/>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crossAx val="140189056"/>
        <c:crosses val="autoZero"/>
        <c:crossBetween val="between"/>
      </c:valAx>
      <c:spPr>
        <a:noFill/>
        <a:ln>
          <a:noFill/>
        </a:ln>
        <a:effectLst/>
      </c:spPr>
    </c:plotArea>
    <c:legend>
      <c:legendPos val="b"/>
      <c:layout>
        <c:manualLayout>
          <c:xMode val="edge"/>
          <c:yMode val="edge"/>
          <c:x val="0.15061936415649829"/>
          <c:y val="0.91265701408845501"/>
          <c:w val="0.69163537162129951"/>
          <c:h val="8.7342985911545115E-2"/>
        </c:manualLayout>
      </c:layout>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legend>
    <c:plotVisOnly val="1"/>
    <c:dispBlanksAs val="gap"/>
  </c:chart>
  <c:spPr>
    <a:noFill/>
    <a:ln>
      <a:noFill/>
    </a:ln>
    <a:effectLst/>
  </c:spPr>
  <c:txPr>
    <a:bodyPr/>
    <a:lstStyle/>
    <a:p>
      <a:pPr>
        <a:defRPr/>
      </a:pPr>
      <a:endParaRPr lang="de-DE"/>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de-A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dirty="0" smtClean="0">
                <a:solidFill>
                  <a:schemeClr val="tx1"/>
                </a:solidFill>
              </a:rPr>
              <a:t>Produced electricity</a:t>
            </a:r>
          </a:p>
          <a:p>
            <a:pPr>
              <a:defRPr sz="1400" b="1" i="0" u="none" strike="noStrike" kern="1200" spc="0" baseline="0">
                <a:solidFill>
                  <a:schemeClr val="tx1">
                    <a:lumMod val="65000"/>
                    <a:lumOff val="35000"/>
                  </a:schemeClr>
                </a:solidFill>
                <a:latin typeface="+mn-lt"/>
                <a:ea typeface="+mn-ea"/>
                <a:cs typeface="+mn-cs"/>
              </a:defRPr>
            </a:pPr>
            <a:r>
              <a:rPr lang="en-US" sz="1400" b="1" dirty="0" smtClean="0">
                <a:solidFill>
                  <a:schemeClr val="tx1"/>
                </a:solidFill>
              </a:rPr>
              <a:t>from</a:t>
            </a:r>
            <a:r>
              <a:rPr lang="en-US" sz="1400" b="1" baseline="0" dirty="0" smtClean="0">
                <a:solidFill>
                  <a:schemeClr val="tx1"/>
                </a:solidFill>
              </a:rPr>
              <a:t> PV</a:t>
            </a:r>
            <a:endParaRPr lang="en-US" sz="1400" b="1" dirty="0" smtClean="0">
              <a:solidFill>
                <a:schemeClr val="tx1"/>
              </a:solidFill>
            </a:endParaRPr>
          </a:p>
        </c:rich>
      </c:tx>
      <c:layout>
        <c:manualLayout>
          <c:xMode val="edge"/>
          <c:yMode val="edge"/>
          <c:x val="2.4276938371579373E-2"/>
          <c:y val="0"/>
        </c:manualLayout>
      </c:layout>
      <c:spPr>
        <a:noFill/>
        <a:ln>
          <a:noFill/>
        </a:ln>
        <a:effectLst/>
      </c:spPr>
    </c:title>
    <c:plotArea>
      <c:layout>
        <c:manualLayout>
          <c:layoutTarget val="inner"/>
          <c:xMode val="edge"/>
          <c:yMode val="edge"/>
          <c:x val="0.24302829610994772"/>
          <c:y val="5.2335001655338977E-2"/>
          <c:w val="0.48917735110206145"/>
          <c:h val="1"/>
        </c:manualLayout>
      </c:layout>
      <c:doughnutChart>
        <c:varyColors val="1"/>
        <c:ser>
          <c:idx val="0"/>
          <c:order val="0"/>
          <c:tx>
            <c:strRef>
              <c:f>Tabelle1!$B$1</c:f>
              <c:strCache>
                <c:ptCount val="1"/>
                <c:pt idx="0">
                  <c:v>Verkauf</c:v>
                </c:pt>
              </c:strCache>
            </c:strRef>
          </c:tx>
          <c:dPt>
            <c:idx val="0"/>
            <c:spPr>
              <a:solidFill>
                <a:srgbClr val="92D050"/>
              </a:solidFill>
              <a:ln w="19050">
                <a:solidFill>
                  <a:srgbClr val="92D050"/>
                </a:solidFill>
              </a:ln>
              <a:effectLst/>
            </c:spPr>
            <c:extLst xmlns:c16r2="http://schemas.microsoft.com/office/drawing/2015/06/chart">
              <c:ext xmlns:c16="http://schemas.microsoft.com/office/drawing/2014/chart" uri="{C3380CC4-5D6E-409C-BE32-E72D297353CC}">
                <c16:uniqueId val="{00000001-9B3A-424F-BCDF-BAA7A37450C8}"/>
              </c:ext>
            </c:extLst>
          </c:dPt>
          <c:dPt>
            <c:idx val="1"/>
            <c:spPr>
              <a:solidFill>
                <a:srgbClr val="E3000F"/>
              </a:solidFill>
              <a:ln w="19050">
                <a:solidFill>
                  <a:srgbClr val="E3000F"/>
                </a:solidFill>
              </a:ln>
              <a:effectLst/>
            </c:spPr>
            <c:extLst xmlns:c16r2="http://schemas.microsoft.com/office/drawing/2015/06/chart">
              <c:ext xmlns:c16="http://schemas.microsoft.com/office/drawing/2014/chart" uri="{C3380CC4-5D6E-409C-BE32-E72D297353CC}">
                <c16:uniqueId val="{00000003-9B3A-424F-BCDF-BAA7A37450C8}"/>
              </c:ext>
            </c:extLst>
          </c:dPt>
          <c:dPt>
            <c:idx val="2"/>
            <c:spPr>
              <a:solidFill>
                <a:schemeClr val="accent3"/>
              </a:solidFill>
              <a:ln w="19050">
                <a:solidFill>
                  <a:schemeClr val="accent3">
                    <a:lumMod val="65000"/>
                  </a:schemeClr>
                </a:solidFill>
              </a:ln>
              <a:effectLst/>
            </c:spPr>
            <c:extLst xmlns:c16r2="http://schemas.microsoft.com/office/drawing/2015/06/chart">
              <c:ext xmlns:c16="http://schemas.microsoft.com/office/drawing/2014/chart" uri="{C3380CC4-5D6E-409C-BE32-E72D297353CC}">
                <c16:uniqueId val="{00000005-9B3A-424F-BCDF-BAA7A37450C8}"/>
              </c:ext>
            </c:extLst>
          </c:dPt>
          <c:dPt>
            <c:idx val="3"/>
            <c:spPr>
              <a:noFill/>
              <a:ln w="19050">
                <a:solidFill>
                  <a:schemeClr val="lt1"/>
                </a:solidFill>
              </a:ln>
              <a:effectLst/>
            </c:spPr>
            <c:extLst xmlns:c16r2="http://schemas.microsoft.com/office/drawing/2015/06/chart">
              <c:ext xmlns:c16="http://schemas.microsoft.com/office/drawing/2014/chart" uri="{C3380CC4-5D6E-409C-BE32-E72D297353CC}">
                <c16:uniqueId val="{00000007-9B3A-424F-BCDF-BAA7A37450C8}"/>
              </c:ext>
            </c:extLst>
          </c:dPt>
          <c:dLbls>
            <c:dLbl>
              <c:idx val="0"/>
              <c:tx>
                <c:rich>
                  <a:bodyPr/>
                  <a:lstStyle/>
                  <a:p>
                    <a:r>
                      <a:rPr lang="en-US" smtClean="0"/>
                      <a:t>0,6%</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9B3A-424F-BCDF-BAA7A37450C8}"/>
                </c:ext>
              </c:extLst>
            </c:dLbl>
            <c:dLbl>
              <c:idx val="1"/>
              <c:tx>
                <c:rich>
                  <a:bodyPr/>
                  <a:lstStyle/>
                  <a:p>
                    <a:r>
                      <a:rPr lang="en-US" smtClean="0"/>
                      <a:t>5%</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9B3A-424F-BCDF-BAA7A37450C8}"/>
                </c:ext>
              </c:extLst>
            </c:dLbl>
            <c:dLbl>
              <c:idx val="2"/>
              <c:tx>
                <c:rich>
                  <a:bodyPr/>
                  <a:lstStyle/>
                  <a:p>
                    <a:r>
                      <a:rPr lang="en-US" smtClean="0"/>
                      <a:t>10%</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9B3A-424F-BCDF-BAA7A37450C8}"/>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9B3A-424F-BCDF-BAA7A37450C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Val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Tabelle1!$A$2:$A$5</c:f>
              <c:strCache>
                <c:ptCount val="3"/>
                <c:pt idx="0">
                  <c:v>As of 2018</c:v>
                </c:pt>
                <c:pt idx="1">
                  <c:v>Goal until 2021</c:v>
                </c:pt>
                <c:pt idx="2">
                  <c:v>10%</c:v>
                </c:pt>
              </c:strCache>
            </c:strRef>
          </c:cat>
          <c:val>
            <c:numRef>
              <c:f>Tabelle1!$B$2:$B$5</c:f>
              <c:numCache>
                <c:formatCode>General</c:formatCode>
                <c:ptCount val="4"/>
                <c:pt idx="0">
                  <c:v>6</c:v>
                </c:pt>
                <c:pt idx="1">
                  <c:v>44</c:v>
                </c:pt>
                <c:pt idx="2">
                  <c:v>50</c:v>
                </c:pt>
                <c:pt idx="3">
                  <c:v>100</c:v>
                </c:pt>
              </c:numCache>
            </c:numRef>
          </c:val>
          <c:extLst xmlns:c16r2="http://schemas.microsoft.com/office/drawing/2015/06/chart">
            <c:ext xmlns:c16="http://schemas.microsoft.com/office/drawing/2014/chart" uri="{C3380CC4-5D6E-409C-BE32-E72D297353CC}">
              <c16:uniqueId val="{00000008-9B3A-424F-BCDF-BAA7A37450C8}"/>
            </c:ext>
          </c:extLst>
        </c:ser>
        <c:dLbls/>
        <c:firstSliceAng val="270"/>
        <c:holeSize val="75"/>
      </c:doughnutChart>
      <c:spPr>
        <a:noFill/>
        <a:ln>
          <a:noFill/>
        </a:ln>
        <a:effectLst/>
      </c:spPr>
    </c:plotArea>
    <c:legend>
      <c:legendPos val="b"/>
      <c:legendEntry>
        <c:idx val="2"/>
        <c:delete val="1"/>
      </c:legendEntry>
      <c:layout>
        <c:manualLayout>
          <c:xMode val="edge"/>
          <c:yMode val="edge"/>
          <c:x val="0.25692018741710598"/>
          <c:y val="0.56208105318506685"/>
          <c:w val="0.46814215992876718"/>
          <c:h val="7.9294630859413059E-2"/>
        </c:manualLayout>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zero"/>
  </c:chart>
  <c:spPr>
    <a:noFill/>
    <a:ln>
      <a:noFill/>
    </a:ln>
    <a:effectLst/>
  </c:spPr>
  <c:txPr>
    <a:bodyPr/>
    <a:lstStyle/>
    <a:p>
      <a:pPr>
        <a:defRPr/>
      </a:pPr>
      <a:endParaRPr lang="de-DE"/>
    </a:p>
  </c:txPr>
  <c:externalData r:id="rId1"/>
</c:chartSpace>
</file>

<file path=ppt/charts/chart30.xml><?xml version="1.0" encoding="utf-8"?>
<c:chartSpace xmlns:c="http://schemas.openxmlformats.org/drawingml/2006/chart" xmlns:a="http://schemas.openxmlformats.org/drawingml/2006/main" xmlns:r="http://schemas.openxmlformats.org/officeDocument/2006/relationships">
  <c:lang val="de-AT"/>
  <c:chart>
    <c:plotArea>
      <c:layout>
        <c:manualLayout>
          <c:layoutTarget val="inner"/>
          <c:xMode val="edge"/>
          <c:yMode val="edge"/>
          <c:x val="0.17326216559824134"/>
          <c:y val="0.17094017094017094"/>
          <c:w val="0.74397869091378144"/>
          <c:h val="0.70512820512820529"/>
        </c:manualLayout>
      </c:layout>
      <c:barChart>
        <c:barDir val="bar"/>
        <c:grouping val="stacked"/>
        <c:ser>
          <c:idx val="0"/>
          <c:order val="0"/>
          <c:tx>
            <c:strRef>
              <c:f>Sheet1!$B$1</c:f>
              <c:strCache>
                <c:ptCount val="1"/>
                <c:pt idx="0">
                  <c:v>Austria</c:v>
                </c:pt>
              </c:strCache>
            </c:strRef>
          </c:tx>
          <c:spPr>
            <a:solidFill>
              <a:schemeClr val="accent2"/>
            </a:solidFill>
            <a:ln w="24752">
              <a:noFill/>
            </a:ln>
          </c:spPr>
          <c:dLbls>
            <c:dLbl>
              <c:idx val="0"/>
              <c:tx>
                <c:rich>
                  <a:bodyPr/>
                  <a:lstStyle/>
                  <a:p>
                    <a:r>
                      <a:rPr lang="en-US" smtClean="0"/>
                      <a:t>1,209</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35D4-462D-99A8-592B3EC437DD}"/>
                </c:ext>
              </c:extLst>
            </c:dLbl>
            <c:dLbl>
              <c:idx val="1"/>
              <c:tx>
                <c:rich>
                  <a:bodyPr/>
                  <a:lstStyle/>
                  <a:p>
                    <a:r>
                      <a:rPr lang="en-US" smtClean="0"/>
                      <a:t>1,308</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35D4-462D-99A8-592B3EC437DD}"/>
                </c:ext>
              </c:extLst>
            </c:dLbl>
            <c:dLbl>
              <c:idx val="2"/>
              <c:tx>
                <c:rich>
                  <a:bodyPr/>
                  <a:lstStyle/>
                  <a:p>
                    <a:r>
                      <a:rPr lang="en-US" smtClean="0"/>
                      <a:t>1,403</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35D4-462D-99A8-592B3EC437DD}"/>
                </c:ext>
              </c:extLst>
            </c:dLbl>
            <c:dLbl>
              <c:idx val="3"/>
              <c:tx>
                <c:rich>
                  <a:bodyPr/>
                  <a:lstStyle/>
                  <a:p>
                    <a:r>
                      <a:rPr lang="en-US" smtClean="0"/>
                      <a:t>1,401</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35D4-462D-99A8-592B3EC437DD}"/>
                </c:ext>
              </c:extLst>
            </c:dLbl>
            <c:dLbl>
              <c:idx val="4"/>
              <c:tx>
                <c:rich>
                  <a:bodyPr/>
                  <a:lstStyle/>
                  <a:p>
                    <a:r>
                      <a:rPr lang="en-US" smtClean="0"/>
                      <a:t>1,350</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35D4-462D-99A8-592B3EC437DD}"/>
                </c:ext>
              </c:extLst>
            </c:dLbl>
            <c:dLbl>
              <c:idx val="5"/>
              <c:tx>
                <c:rich>
                  <a:bodyPr/>
                  <a:lstStyle/>
                  <a:p>
                    <a:r>
                      <a:rPr lang="en-US" smtClean="0"/>
                      <a:t>1,442</a:t>
                    </a:r>
                    <a:endParaRPr lang="en-US"/>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35D4-462D-99A8-592B3EC437DD}"/>
                </c:ext>
              </c:extLst>
            </c:dLbl>
            <c:spPr>
              <a:noFill/>
              <a:ln>
                <a:noFill/>
              </a:ln>
              <a:effectLst/>
            </c:spPr>
            <c:txPr>
              <a:bodyPr/>
              <a:lstStyle/>
              <a:p>
                <a:pPr>
                  <a:defRPr>
                    <a:solidFill>
                      <a:schemeClr val="bg1"/>
                    </a:solidFill>
                  </a:defRPr>
                </a:pPr>
                <a:endParaRPr lang="de-DE"/>
              </a:p>
            </c:txPr>
            <c:dLblPos val="ctr"/>
            <c:showVal val="1"/>
            <c:extLst xmlns:c16r2="http://schemas.microsoft.com/office/drawing/2015/06/chart">
              <c:ext xmlns:c15="http://schemas.microsoft.com/office/drawing/2012/chart" uri="{CE6537A1-D6FC-4f65-9D91-7224C49458BB}">
                <c15:showLeaderLines val="0"/>
              </c:ext>
            </c:extLst>
          </c:dLbls>
          <c:cat>
            <c:strRef>
              <c:f>Sheet1!$A$2:$A$7</c:f>
              <c:strCache>
                <c:ptCount val="6"/>
                <c:pt idx="0">
                  <c:v>Dec 31, 2013</c:v>
                </c:pt>
                <c:pt idx="1">
                  <c:v>Dec 31, 2014</c:v>
                </c:pt>
                <c:pt idx="2">
                  <c:v>Dec 31, 2015</c:v>
                </c:pt>
                <c:pt idx="3">
                  <c:v>Dec 31, 2016</c:v>
                </c:pt>
                <c:pt idx="4">
                  <c:v>Dec 31, 2017</c:v>
                </c:pt>
                <c:pt idx="5">
                  <c:v>Dec 31, 2018</c:v>
                </c:pt>
              </c:strCache>
            </c:strRef>
          </c:cat>
          <c:val>
            <c:numRef>
              <c:f>Sheet1!$B$2:$B$7</c:f>
              <c:numCache>
                <c:formatCode>#,##0</c:formatCode>
                <c:ptCount val="6"/>
                <c:pt idx="0">
                  <c:v>1209</c:v>
                </c:pt>
                <c:pt idx="1">
                  <c:v>1308</c:v>
                </c:pt>
                <c:pt idx="2">
                  <c:v>1403</c:v>
                </c:pt>
                <c:pt idx="3">
                  <c:v>1401</c:v>
                </c:pt>
                <c:pt idx="4">
                  <c:v>1350</c:v>
                </c:pt>
                <c:pt idx="5">
                  <c:v>1442</c:v>
                </c:pt>
              </c:numCache>
            </c:numRef>
          </c:val>
          <c:extLst xmlns:c16r2="http://schemas.microsoft.com/office/drawing/2015/06/chart">
            <c:ext xmlns:c16="http://schemas.microsoft.com/office/drawing/2014/chart" uri="{C3380CC4-5D6E-409C-BE32-E72D297353CC}">
              <c16:uniqueId val="{00000000-491F-43DD-9D11-F077CE36DDF5}"/>
            </c:ext>
          </c:extLst>
        </c:ser>
        <c:ser>
          <c:idx val="1"/>
          <c:order val="1"/>
          <c:tx>
            <c:strRef>
              <c:f>Sheet1!$C$1</c:f>
              <c:strCache>
                <c:ptCount val="1"/>
                <c:pt idx="0">
                  <c:v>USA</c:v>
                </c:pt>
              </c:strCache>
            </c:strRef>
          </c:tx>
          <c:spPr>
            <a:solidFill>
              <a:srgbClr val="F6A800"/>
            </a:solidFill>
            <a:ln w="24752">
              <a:noFill/>
            </a:ln>
          </c:spPr>
          <c:dLbls>
            <c:spPr>
              <a:noFill/>
              <a:ln>
                <a:noFill/>
              </a:ln>
              <a:effectLst/>
            </c:spPr>
            <c:dLblPos val="ctr"/>
            <c:showVal val="1"/>
            <c:extLst xmlns:c16r2="http://schemas.microsoft.com/office/drawing/2015/06/chart">
              <c:ext xmlns:c15="http://schemas.microsoft.com/office/drawing/2012/chart" uri="{CE6537A1-D6FC-4f65-9D91-7224C49458BB}">
                <c15:layout/>
                <c15:showLeaderLines val="0"/>
              </c:ext>
            </c:extLst>
          </c:dLbls>
          <c:cat>
            <c:strRef>
              <c:f>Sheet1!$A$2:$A$7</c:f>
              <c:strCache>
                <c:ptCount val="6"/>
                <c:pt idx="0">
                  <c:v>Dec 31, 2013</c:v>
                </c:pt>
                <c:pt idx="1">
                  <c:v>Dec 31, 2014</c:v>
                </c:pt>
                <c:pt idx="2">
                  <c:v>Dec 31, 2015</c:v>
                </c:pt>
                <c:pt idx="3">
                  <c:v>Dec 31, 2016</c:v>
                </c:pt>
                <c:pt idx="4">
                  <c:v>Dec 31, 2017</c:v>
                </c:pt>
                <c:pt idx="5">
                  <c:v>Dec 31, 2018</c:v>
                </c:pt>
              </c:strCache>
            </c:strRef>
          </c:cat>
          <c:val>
            <c:numRef>
              <c:f>Sheet1!$C$2:$C$7</c:f>
              <c:numCache>
                <c:formatCode>#,##0</c:formatCode>
                <c:ptCount val="6"/>
                <c:pt idx="0">
                  <c:v>668</c:v>
                </c:pt>
                <c:pt idx="1">
                  <c:v>708</c:v>
                </c:pt>
                <c:pt idx="2">
                  <c:v>716</c:v>
                </c:pt>
                <c:pt idx="3">
                  <c:v>793</c:v>
                </c:pt>
                <c:pt idx="4">
                  <c:v>830</c:v>
                </c:pt>
                <c:pt idx="5">
                  <c:v>841</c:v>
                </c:pt>
              </c:numCache>
            </c:numRef>
          </c:val>
          <c:extLst xmlns:c16r2="http://schemas.microsoft.com/office/drawing/2015/06/chart">
            <c:ext xmlns:c16="http://schemas.microsoft.com/office/drawing/2014/chart" uri="{C3380CC4-5D6E-409C-BE32-E72D297353CC}">
              <c16:uniqueId val="{00000001-491F-43DD-9D11-F077CE36DDF5}"/>
            </c:ext>
          </c:extLst>
        </c:ser>
        <c:ser>
          <c:idx val="2"/>
          <c:order val="2"/>
          <c:tx>
            <c:strRef>
              <c:f>Sheet1!$D$1</c:f>
              <c:strCache>
                <c:ptCount val="1"/>
                <c:pt idx="0">
                  <c:v>Germany</c:v>
                </c:pt>
              </c:strCache>
            </c:strRef>
          </c:tx>
          <c:spPr>
            <a:solidFill>
              <a:schemeClr val="tx2"/>
            </a:solidFill>
            <a:ln w="24752">
              <a:noFill/>
            </a:ln>
          </c:spPr>
          <c:dLbls>
            <c:spPr>
              <a:noFill/>
              <a:ln>
                <a:noFill/>
              </a:ln>
              <a:effectLst/>
            </c:spPr>
            <c:dLblPos val="ctr"/>
            <c:showVal val="1"/>
            <c:extLst xmlns:c16r2="http://schemas.microsoft.com/office/drawing/2015/06/chart">
              <c:ext xmlns:c15="http://schemas.microsoft.com/office/drawing/2012/chart" uri="{CE6537A1-D6FC-4f65-9D91-7224C49458BB}">
                <c15:layout/>
                <c15:showLeaderLines val="0"/>
              </c:ext>
            </c:extLst>
          </c:dLbls>
          <c:cat>
            <c:strRef>
              <c:f>Sheet1!$A$2:$A$7</c:f>
              <c:strCache>
                <c:ptCount val="6"/>
                <c:pt idx="0">
                  <c:v>Dec 31, 2013</c:v>
                </c:pt>
                <c:pt idx="1">
                  <c:v>Dec 31, 2014</c:v>
                </c:pt>
                <c:pt idx="2">
                  <c:v>Dec 31, 2015</c:v>
                </c:pt>
                <c:pt idx="3">
                  <c:v>Dec 31, 2016</c:v>
                </c:pt>
                <c:pt idx="4">
                  <c:v>Dec 31, 2017</c:v>
                </c:pt>
                <c:pt idx="5">
                  <c:v>Dec 31, 2018</c:v>
                </c:pt>
              </c:strCache>
            </c:strRef>
          </c:cat>
          <c:val>
            <c:numRef>
              <c:f>Sheet1!$D$2:$D$7</c:f>
              <c:numCache>
                <c:formatCode>#,##0</c:formatCode>
                <c:ptCount val="6"/>
                <c:pt idx="0">
                  <c:v>578</c:v>
                </c:pt>
                <c:pt idx="1">
                  <c:v>650</c:v>
                </c:pt>
                <c:pt idx="2">
                  <c:v>675</c:v>
                </c:pt>
                <c:pt idx="3">
                  <c:v>842</c:v>
                </c:pt>
                <c:pt idx="4">
                  <c:v>853</c:v>
                </c:pt>
                <c:pt idx="5">
                  <c:v>906</c:v>
                </c:pt>
              </c:numCache>
            </c:numRef>
          </c:val>
          <c:extLst xmlns:c16r2="http://schemas.microsoft.com/office/drawing/2015/06/chart">
            <c:ext xmlns:c16="http://schemas.microsoft.com/office/drawing/2014/chart" uri="{C3380CC4-5D6E-409C-BE32-E72D297353CC}">
              <c16:uniqueId val="{00000002-491F-43DD-9D11-F077CE36DDF5}"/>
            </c:ext>
          </c:extLst>
        </c:ser>
        <c:ser>
          <c:idx val="3"/>
          <c:order val="3"/>
          <c:tx>
            <c:strRef>
              <c:f>Sheet1!$E$1</c:f>
              <c:strCache>
                <c:ptCount val="1"/>
                <c:pt idx="0">
                  <c:v>Rest of the world</c:v>
                </c:pt>
              </c:strCache>
            </c:strRef>
          </c:tx>
          <c:spPr>
            <a:solidFill>
              <a:schemeClr val="accent1"/>
            </a:solidFill>
            <a:ln w="24752">
              <a:noFill/>
            </a:ln>
          </c:spPr>
          <c:dLbls>
            <c:spPr>
              <a:noFill/>
              <a:ln>
                <a:noFill/>
              </a:ln>
              <a:effectLst/>
            </c:spPr>
            <c:dLblPos val="ctr"/>
            <c:showVal val="1"/>
            <c:extLst xmlns:c16r2="http://schemas.microsoft.com/office/drawing/2015/06/chart">
              <c:ext xmlns:c15="http://schemas.microsoft.com/office/drawing/2012/chart" uri="{CE6537A1-D6FC-4f65-9D91-7224C49458BB}">
                <c15:layout/>
                <c15:showLeaderLines val="0"/>
              </c:ext>
            </c:extLst>
          </c:dLbls>
          <c:cat>
            <c:strRef>
              <c:f>Sheet1!$A$2:$A$7</c:f>
              <c:strCache>
                <c:ptCount val="6"/>
                <c:pt idx="0">
                  <c:v>Dec 31, 2013</c:v>
                </c:pt>
                <c:pt idx="1">
                  <c:v>Dec 31, 2014</c:v>
                </c:pt>
                <c:pt idx="2">
                  <c:v>Dec 31, 2015</c:v>
                </c:pt>
                <c:pt idx="3">
                  <c:v>Dec 31, 2016</c:v>
                </c:pt>
                <c:pt idx="4">
                  <c:v>Dec 31, 2017</c:v>
                </c:pt>
                <c:pt idx="5">
                  <c:v>Dec 31, 2018</c:v>
                </c:pt>
              </c:strCache>
            </c:strRef>
          </c:cat>
          <c:val>
            <c:numRef>
              <c:f>Sheet1!$E$2:$E$7</c:f>
              <c:numCache>
                <c:formatCode>#,##0</c:formatCode>
                <c:ptCount val="6"/>
                <c:pt idx="0">
                  <c:v>196</c:v>
                </c:pt>
                <c:pt idx="1">
                  <c:v>275</c:v>
                </c:pt>
                <c:pt idx="2">
                  <c:v>292</c:v>
                </c:pt>
                <c:pt idx="3">
                  <c:v>339</c:v>
                </c:pt>
                <c:pt idx="4">
                  <c:v>372</c:v>
                </c:pt>
                <c:pt idx="5">
                  <c:v>432</c:v>
                </c:pt>
              </c:numCache>
            </c:numRef>
          </c:val>
          <c:extLst xmlns:c16r2="http://schemas.microsoft.com/office/drawing/2015/06/chart">
            <c:ext xmlns:c16="http://schemas.microsoft.com/office/drawing/2014/chart" uri="{C3380CC4-5D6E-409C-BE32-E72D297353CC}">
              <c16:uniqueId val="{00000003-491F-43DD-9D11-F077CE36DDF5}"/>
            </c:ext>
          </c:extLst>
        </c:ser>
        <c:dLbls>
          <c:showVal val="1"/>
        </c:dLbls>
        <c:overlap val="100"/>
        <c:axId val="159737728"/>
        <c:axId val="159739264"/>
      </c:barChart>
      <c:catAx>
        <c:axId val="159737728"/>
        <c:scaling>
          <c:orientation val="minMax"/>
        </c:scaling>
        <c:axPos val="l"/>
        <c:numFmt formatCode="General" sourceLinked="1"/>
        <c:tickLblPos val="nextTo"/>
        <c:spPr>
          <a:ln w="3094">
            <a:solidFill>
              <a:schemeClr val="tx1"/>
            </a:solidFill>
            <a:prstDash val="solid"/>
          </a:ln>
        </c:spPr>
        <c:txPr>
          <a:bodyPr rot="0" vert="horz"/>
          <a:lstStyle/>
          <a:p>
            <a:pPr>
              <a:defRPr/>
            </a:pPr>
            <a:endParaRPr lang="de-DE"/>
          </a:p>
        </c:txPr>
        <c:crossAx val="159739264"/>
        <c:crosses val="autoZero"/>
        <c:auto val="1"/>
        <c:lblAlgn val="ctr"/>
        <c:lblOffset val="100"/>
        <c:tickLblSkip val="1"/>
        <c:tickMarkSkip val="1"/>
      </c:catAx>
      <c:valAx>
        <c:axId val="159739264"/>
        <c:scaling>
          <c:orientation val="minMax"/>
          <c:max val="3500"/>
          <c:min val="0"/>
        </c:scaling>
        <c:delete val="1"/>
        <c:axPos val="b"/>
        <c:numFmt formatCode="#,##0" sourceLinked="1"/>
        <c:tickLblPos val="none"/>
        <c:crossAx val="159737728"/>
        <c:crossesAt val="-25358"/>
        <c:crossBetween val="between"/>
        <c:majorUnit val="500"/>
      </c:valAx>
      <c:spPr>
        <a:noFill/>
        <a:ln w="25400">
          <a:noFill/>
        </a:ln>
      </c:spPr>
    </c:plotArea>
    <c:legend>
      <c:legendPos val="b"/>
      <c:layout>
        <c:manualLayout>
          <c:xMode val="edge"/>
          <c:yMode val="edge"/>
          <c:x val="0.25381897584613611"/>
          <c:y val="0.88888896447339338"/>
          <c:w val="0.47216720785024263"/>
          <c:h val="5.5977347837510114E-2"/>
        </c:manualLayout>
      </c:layout>
      <c:spPr>
        <a:noFill/>
        <a:ln w="24752">
          <a:noFill/>
        </a:ln>
      </c:spPr>
    </c:legend>
    <c:plotVisOnly val="1"/>
    <c:dispBlanksAs val="gap"/>
  </c:chart>
  <c:spPr>
    <a:noFill/>
    <a:ln>
      <a:noFill/>
    </a:ln>
  </c:spPr>
  <c:txPr>
    <a:bodyPr/>
    <a:lstStyle/>
    <a:p>
      <a:pPr>
        <a:defRPr sz="1200" b="1" i="0" u="none" strike="noStrike" baseline="0">
          <a:solidFill>
            <a:schemeClr val="tx1"/>
          </a:solidFill>
          <a:latin typeface="Arial"/>
          <a:ea typeface="Arial"/>
          <a:cs typeface="Arial"/>
        </a:defRPr>
      </a:pPr>
      <a:endParaRPr lang="de-DE"/>
    </a:p>
  </c:txPr>
  <c:externalData r:id="rId1"/>
</c:chartSpace>
</file>

<file path=ppt/charts/chart31.xml><?xml version="1.0" encoding="utf-8"?>
<c:chartSpace xmlns:c="http://schemas.openxmlformats.org/drawingml/2006/chart" xmlns:a="http://schemas.openxmlformats.org/drawingml/2006/main" xmlns:r="http://schemas.openxmlformats.org/officeDocument/2006/relationships">
  <c:lang val="de-AT"/>
  <c:chart>
    <c:autoTitleDeleted val="1"/>
    <c:plotArea>
      <c:layout>
        <c:manualLayout>
          <c:layoutTarget val="inner"/>
          <c:xMode val="edge"/>
          <c:yMode val="edge"/>
          <c:x val="0.20964447622795485"/>
          <c:y val="0.17250286327733691"/>
          <c:w val="0.58968551913965483"/>
          <c:h val="0.56126998822860319"/>
        </c:manualLayout>
      </c:layout>
      <c:doughnutChart>
        <c:varyColors val="1"/>
        <c:ser>
          <c:idx val="0"/>
          <c:order val="0"/>
          <c:tx>
            <c:strRef>
              <c:f>Tabelle1!$B$1</c:f>
              <c:strCache>
                <c:ptCount val="1"/>
                <c:pt idx="0">
                  <c:v>Spalte1</c:v>
                </c:pt>
              </c:strCache>
            </c:strRef>
          </c:tx>
          <c:spPr>
            <a:ln>
              <a:solidFill>
                <a:schemeClr val="bg1"/>
              </a:solidFill>
            </a:ln>
          </c:spPr>
          <c:dPt>
            <c:idx val="0"/>
            <c:spPr>
              <a:solidFill>
                <a:srgbClr val="C00000"/>
              </a:solidFill>
              <a:ln>
                <a:solidFill>
                  <a:schemeClr val="bg1"/>
                </a:solidFill>
              </a:ln>
            </c:spPr>
            <c:extLst xmlns:c16r2="http://schemas.microsoft.com/office/drawing/2015/06/chart">
              <c:ext xmlns:c16="http://schemas.microsoft.com/office/drawing/2014/chart" uri="{C3380CC4-5D6E-409C-BE32-E72D297353CC}">
                <c16:uniqueId val="{00000001-F494-4152-BE2B-8CA76008BB70}"/>
              </c:ext>
            </c:extLst>
          </c:dPt>
          <c:dPt>
            <c:idx val="1"/>
            <c:spPr>
              <a:solidFill>
                <a:srgbClr val="F6A800"/>
              </a:solidFill>
              <a:ln>
                <a:solidFill>
                  <a:schemeClr val="bg1"/>
                </a:solidFill>
              </a:ln>
            </c:spPr>
            <c:extLst xmlns:c16r2="http://schemas.microsoft.com/office/drawing/2015/06/chart">
              <c:ext xmlns:c16="http://schemas.microsoft.com/office/drawing/2014/chart" uri="{C3380CC4-5D6E-409C-BE32-E72D297353CC}">
                <c16:uniqueId val="{00000003-F494-4152-BE2B-8CA76008BB70}"/>
              </c:ext>
            </c:extLst>
          </c:dPt>
          <c:dPt>
            <c:idx val="2"/>
            <c:spPr>
              <a:solidFill>
                <a:schemeClr val="tx2">
                  <a:lumMod val="50000"/>
                </a:schemeClr>
              </a:solidFill>
              <a:ln>
                <a:solidFill>
                  <a:schemeClr val="bg1"/>
                </a:solidFill>
              </a:ln>
            </c:spPr>
            <c:extLst xmlns:c16r2="http://schemas.microsoft.com/office/drawing/2015/06/chart">
              <c:ext xmlns:c16="http://schemas.microsoft.com/office/drawing/2014/chart" uri="{C3380CC4-5D6E-409C-BE32-E72D297353CC}">
                <c16:uniqueId val="{00000005-F494-4152-BE2B-8CA76008BB70}"/>
              </c:ext>
            </c:extLst>
          </c:dPt>
          <c:dLbls>
            <c:dLbl>
              <c:idx val="0"/>
              <c:layout>
                <c:manualLayout>
                  <c:x val="0.13647540072337738"/>
                  <c:y val="-4.7872530373528954E-2"/>
                </c:manualLayout>
              </c:layout>
              <c:showCatName val="1"/>
              <c:showPercent val="1"/>
              <c:separator>
</c:separator>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F494-4152-BE2B-8CA76008BB70}"/>
                </c:ext>
              </c:extLst>
            </c:dLbl>
            <c:dLbl>
              <c:idx val="1"/>
              <c:layout>
                <c:manualLayout>
                  <c:x val="-0.14735487062480518"/>
                  <c:y val="-2.7271195273954021E-2"/>
                </c:manualLayout>
              </c:layout>
              <c:tx>
                <c:rich>
                  <a:bodyPr/>
                  <a:lstStyle/>
                  <a:p>
                    <a:r>
                      <a:rPr lang="en-US" sz="900" dirty="0" smtClean="0"/>
                      <a:t>Free</a:t>
                    </a:r>
                    <a:r>
                      <a:rPr lang="en-US" sz="900" baseline="0" dirty="0" smtClean="0"/>
                      <a:t> float</a:t>
                    </a:r>
                    <a:r>
                      <a:rPr lang="en-US" sz="900" dirty="0"/>
                      <a:t>
</a:t>
                    </a:r>
                    <a:r>
                      <a:rPr lang="en-US" sz="900" dirty="0" smtClean="0"/>
                      <a:t>44%</a:t>
                    </a:r>
                    <a:endParaRPr lang="en-US" dirty="0"/>
                  </a:p>
                </c:rich>
              </c:tx>
              <c:showCatName val="1"/>
              <c:showPercent val="1"/>
              <c:separator>
</c:separator>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F494-4152-BE2B-8CA76008BB70}"/>
                </c:ext>
              </c:extLst>
            </c:dLbl>
            <c:dLbl>
              <c:idx val="2"/>
              <c:layout>
                <c:manualLayout>
                  <c:x val="4.4243245513479315E-2"/>
                  <c:y val="-0.14272119838219469"/>
                </c:manualLayout>
              </c:layout>
              <c:tx>
                <c:rich>
                  <a:bodyPr/>
                  <a:lstStyle/>
                  <a:p>
                    <a:r>
                      <a:rPr lang="en-US" dirty="0"/>
                      <a:t>Investor FR
</a:t>
                    </a:r>
                    <a:r>
                      <a:rPr lang="en-US" dirty="0" smtClean="0"/>
                      <a:t>5%</a:t>
                    </a:r>
                    <a:endParaRPr lang="en-US" dirty="0"/>
                  </a:p>
                </c:rich>
              </c:tx>
              <c:showCatName val="1"/>
              <c:showPercent val="1"/>
              <c:separator>
</c:separator>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F494-4152-BE2B-8CA76008BB70}"/>
                </c:ext>
              </c:extLst>
            </c:dLbl>
            <c:dLbl>
              <c:idx val="3"/>
              <c:layout>
                <c:manualLayout>
                  <c:x val="8.1961224227793186E-2"/>
                  <c:y val="1.0305959177446504E-2"/>
                </c:manualLayout>
              </c:layout>
              <c:showCatName val="1"/>
              <c:showPercent val="1"/>
              <c:separator>
</c:separator>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F494-4152-BE2B-8CA76008BB70}"/>
                </c:ext>
              </c:extLst>
            </c:dLbl>
            <c:spPr>
              <a:noFill/>
              <a:ln>
                <a:noFill/>
              </a:ln>
              <a:effectLst/>
            </c:spPr>
            <c:txPr>
              <a:bodyPr/>
              <a:lstStyle/>
              <a:p>
                <a:pPr algn="just">
                  <a:defRPr sz="900" b="1"/>
                </a:pPr>
                <a:endParaRPr lang="de-DE"/>
              </a:p>
            </c:txPr>
            <c:showCatName val="1"/>
            <c:showPercent val="1"/>
            <c:separator>
</c:separator>
            <c:extLst xmlns:c16r2="http://schemas.microsoft.com/office/drawing/2015/06/chart">
              <c:ext xmlns:c15="http://schemas.microsoft.com/office/drawing/2012/chart" uri="{CE6537A1-D6FC-4f65-9D91-7224C49458BB}"/>
            </c:extLst>
          </c:dLbls>
          <c:cat>
            <c:strRef>
              <c:f>Tabelle1!$A$2:$A$4</c:f>
              <c:strCache>
                <c:ptCount val="3"/>
                <c:pt idx="0">
                  <c:v>BVG *</c:v>
                </c:pt>
                <c:pt idx="1">
                  <c:v>Free float</c:v>
                </c:pt>
                <c:pt idx="2">
                  <c:v>Investor FR</c:v>
                </c:pt>
              </c:strCache>
            </c:strRef>
          </c:cat>
          <c:val>
            <c:numRef>
              <c:f>Tabelle1!$B$2:$B$4</c:f>
              <c:numCache>
                <c:formatCode>General</c:formatCode>
                <c:ptCount val="3"/>
                <c:pt idx="0">
                  <c:v>0.51</c:v>
                </c:pt>
                <c:pt idx="1">
                  <c:v>0.44</c:v>
                </c:pt>
                <c:pt idx="2">
                  <c:v>0.05</c:v>
                </c:pt>
              </c:numCache>
            </c:numRef>
          </c:val>
          <c:extLst xmlns:c16r2="http://schemas.microsoft.com/office/drawing/2015/06/chart">
            <c:ext xmlns:c16="http://schemas.microsoft.com/office/drawing/2014/chart" uri="{C3380CC4-5D6E-409C-BE32-E72D297353CC}">
              <c16:uniqueId val="{00000007-F494-4152-BE2B-8CA76008BB70}"/>
            </c:ext>
          </c:extLst>
        </c:ser>
        <c:dLbls/>
        <c:firstSliceAng val="0"/>
        <c:holeSize val="50"/>
      </c:doughnutChart>
    </c:plotArea>
    <c:plotVisOnly val="1"/>
    <c:dispBlanksAs val="zero"/>
  </c:chart>
  <c:txPr>
    <a:bodyPr/>
    <a:lstStyle/>
    <a:p>
      <a:pPr>
        <a:defRPr sz="1800"/>
      </a:pPr>
      <a:endParaRPr lang="de-DE"/>
    </a:p>
  </c:txPr>
  <c:externalData r:id="rId1"/>
</c:chartSpace>
</file>

<file path=ppt/charts/chart32.xml><?xml version="1.0" encoding="utf-8"?>
<c:chartSpace xmlns:c="http://schemas.openxmlformats.org/drawingml/2006/chart" xmlns:a="http://schemas.openxmlformats.org/drawingml/2006/main" xmlns:r="http://schemas.openxmlformats.org/officeDocument/2006/relationships">
  <c:lang val="de-AT"/>
  <c:chart>
    <c:plotArea>
      <c:layout>
        <c:manualLayout>
          <c:layoutTarget val="inner"/>
          <c:xMode val="edge"/>
          <c:yMode val="edge"/>
          <c:x val="0.20310673665791779"/>
          <c:y val="0.20070887922244335"/>
          <c:w val="0.65591799250916305"/>
          <c:h val="0.44327592113658826"/>
        </c:manualLayout>
      </c:layout>
      <c:lineChart>
        <c:grouping val="standard"/>
        <c:ser>
          <c:idx val="2"/>
          <c:order val="0"/>
          <c:tx>
            <c:strRef>
              <c:f>RBI_ATXPrime!$B$1</c:f>
              <c:strCache>
                <c:ptCount val="1"/>
                <c:pt idx="0">
                  <c:v>Rosenbauer</c:v>
                </c:pt>
              </c:strCache>
            </c:strRef>
          </c:tx>
          <c:cat>
            <c:numRef>
              <c:f>RBI_ATXPrime!$A$5474:$A$5720</c:f>
              <c:numCache>
                <c:formatCode>d/mmm/yy</c:formatCode>
                <c:ptCount val="247"/>
                <c:pt idx="0">
                  <c:v>43102</c:v>
                </c:pt>
                <c:pt idx="1">
                  <c:v>43103</c:v>
                </c:pt>
                <c:pt idx="2">
                  <c:v>43104</c:v>
                </c:pt>
                <c:pt idx="3">
                  <c:v>43105</c:v>
                </c:pt>
                <c:pt idx="4">
                  <c:v>43108</c:v>
                </c:pt>
                <c:pt idx="5">
                  <c:v>43109</c:v>
                </c:pt>
                <c:pt idx="6">
                  <c:v>43110</c:v>
                </c:pt>
                <c:pt idx="7">
                  <c:v>43111</c:v>
                </c:pt>
                <c:pt idx="8">
                  <c:v>43112</c:v>
                </c:pt>
                <c:pt idx="9">
                  <c:v>43115</c:v>
                </c:pt>
                <c:pt idx="10">
                  <c:v>43116</c:v>
                </c:pt>
                <c:pt idx="11">
                  <c:v>43117</c:v>
                </c:pt>
                <c:pt idx="12">
                  <c:v>43118</c:v>
                </c:pt>
                <c:pt idx="13">
                  <c:v>43119</c:v>
                </c:pt>
                <c:pt idx="14">
                  <c:v>43122</c:v>
                </c:pt>
                <c:pt idx="15">
                  <c:v>43123</c:v>
                </c:pt>
                <c:pt idx="16">
                  <c:v>43124</c:v>
                </c:pt>
                <c:pt idx="17">
                  <c:v>43125</c:v>
                </c:pt>
                <c:pt idx="18">
                  <c:v>43126</c:v>
                </c:pt>
                <c:pt idx="19">
                  <c:v>43129</c:v>
                </c:pt>
                <c:pt idx="20">
                  <c:v>43130</c:v>
                </c:pt>
                <c:pt idx="21">
                  <c:v>43131</c:v>
                </c:pt>
                <c:pt idx="22">
                  <c:v>43132</c:v>
                </c:pt>
                <c:pt idx="23">
                  <c:v>43133</c:v>
                </c:pt>
                <c:pt idx="24">
                  <c:v>43136</c:v>
                </c:pt>
                <c:pt idx="25">
                  <c:v>43137</c:v>
                </c:pt>
                <c:pt idx="26">
                  <c:v>43138</c:v>
                </c:pt>
                <c:pt idx="27">
                  <c:v>43139</c:v>
                </c:pt>
                <c:pt idx="28">
                  <c:v>43140</c:v>
                </c:pt>
                <c:pt idx="29">
                  <c:v>43143</c:v>
                </c:pt>
                <c:pt idx="30">
                  <c:v>43144</c:v>
                </c:pt>
                <c:pt idx="31">
                  <c:v>43145</c:v>
                </c:pt>
                <c:pt idx="32">
                  <c:v>43146</c:v>
                </c:pt>
                <c:pt idx="33">
                  <c:v>43147</c:v>
                </c:pt>
                <c:pt idx="34">
                  <c:v>43150</c:v>
                </c:pt>
                <c:pt idx="35">
                  <c:v>43151</c:v>
                </c:pt>
                <c:pt idx="36">
                  <c:v>43152</c:v>
                </c:pt>
                <c:pt idx="37">
                  <c:v>43153</c:v>
                </c:pt>
                <c:pt idx="38">
                  <c:v>43154</c:v>
                </c:pt>
                <c:pt idx="39">
                  <c:v>43157</c:v>
                </c:pt>
                <c:pt idx="40">
                  <c:v>43158</c:v>
                </c:pt>
                <c:pt idx="41">
                  <c:v>43159</c:v>
                </c:pt>
                <c:pt idx="42">
                  <c:v>43160</c:v>
                </c:pt>
                <c:pt idx="43">
                  <c:v>43161</c:v>
                </c:pt>
                <c:pt idx="44">
                  <c:v>43164</c:v>
                </c:pt>
                <c:pt idx="45">
                  <c:v>43165</c:v>
                </c:pt>
                <c:pt idx="46">
                  <c:v>43166</c:v>
                </c:pt>
                <c:pt idx="47">
                  <c:v>43167</c:v>
                </c:pt>
                <c:pt idx="48">
                  <c:v>43168</c:v>
                </c:pt>
                <c:pt idx="49">
                  <c:v>43171</c:v>
                </c:pt>
                <c:pt idx="50">
                  <c:v>43172</c:v>
                </c:pt>
                <c:pt idx="51">
                  <c:v>43173</c:v>
                </c:pt>
                <c:pt idx="52">
                  <c:v>43174</c:v>
                </c:pt>
                <c:pt idx="53">
                  <c:v>43175</c:v>
                </c:pt>
                <c:pt idx="54">
                  <c:v>43178</c:v>
                </c:pt>
                <c:pt idx="55">
                  <c:v>43179</c:v>
                </c:pt>
                <c:pt idx="56">
                  <c:v>43180</c:v>
                </c:pt>
                <c:pt idx="57">
                  <c:v>43181</c:v>
                </c:pt>
                <c:pt idx="58">
                  <c:v>43182</c:v>
                </c:pt>
                <c:pt idx="59">
                  <c:v>43185</c:v>
                </c:pt>
                <c:pt idx="60">
                  <c:v>43186</c:v>
                </c:pt>
                <c:pt idx="61">
                  <c:v>43187</c:v>
                </c:pt>
                <c:pt idx="62">
                  <c:v>43188</c:v>
                </c:pt>
                <c:pt idx="63">
                  <c:v>43193</c:v>
                </c:pt>
                <c:pt idx="64">
                  <c:v>43194</c:v>
                </c:pt>
                <c:pt idx="65">
                  <c:v>43195</c:v>
                </c:pt>
                <c:pt idx="66">
                  <c:v>43196</c:v>
                </c:pt>
                <c:pt idx="67">
                  <c:v>43199</c:v>
                </c:pt>
                <c:pt idx="68">
                  <c:v>43200</c:v>
                </c:pt>
                <c:pt idx="69">
                  <c:v>43201</c:v>
                </c:pt>
                <c:pt idx="70">
                  <c:v>43202</c:v>
                </c:pt>
                <c:pt idx="71">
                  <c:v>43203</c:v>
                </c:pt>
                <c:pt idx="72">
                  <c:v>43206</c:v>
                </c:pt>
                <c:pt idx="73">
                  <c:v>43207</c:v>
                </c:pt>
                <c:pt idx="74">
                  <c:v>43208</c:v>
                </c:pt>
                <c:pt idx="75">
                  <c:v>43209</c:v>
                </c:pt>
                <c:pt idx="76">
                  <c:v>43210</c:v>
                </c:pt>
                <c:pt idx="77">
                  <c:v>43213</c:v>
                </c:pt>
                <c:pt idx="78">
                  <c:v>43214</c:v>
                </c:pt>
                <c:pt idx="79">
                  <c:v>43215</c:v>
                </c:pt>
                <c:pt idx="80">
                  <c:v>43216</c:v>
                </c:pt>
                <c:pt idx="81">
                  <c:v>43217</c:v>
                </c:pt>
                <c:pt idx="82">
                  <c:v>43220</c:v>
                </c:pt>
                <c:pt idx="83">
                  <c:v>43222</c:v>
                </c:pt>
                <c:pt idx="84">
                  <c:v>43223</c:v>
                </c:pt>
                <c:pt idx="85">
                  <c:v>43224</c:v>
                </c:pt>
                <c:pt idx="86">
                  <c:v>43227</c:v>
                </c:pt>
                <c:pt idx="87">
                  <c:v>43228</c:v>
                </c:pt>
                <c:pt idx="88">
                  <c:v>43229</c:v>
                </c:pt>
                <c:pt idx="89">
                  <c:v>43231</c:v>
                </c:pt>
                <c:pt idx="90">
                  <c:v>43234</c:v>
                </c:pt>
                <c:pt idx="91">
                  <c:v>43235</c:v>
                </c:pt>
                <c:pt idx="92">
                  <c:v>43236</c:v>
                </c:pt>
                <c:pt idx="93">
                  <c:v>43237</c:v>
                </c:pt>
                <c:pt idx="94">
                  <c:v>43238</c:v>
                </c:pt>
                <c:pt idx="95">
                  <c:v>43242</c:v>
                </c:pt>
                <c:pt idx="96">
                  <c:v>43243</c:v>
                </c:pt>
                <c:pt idx="97">
                  <c:v>43244</c:v>
                </c:pt>
                <c:pt idx="98">
                  <c:v>43245</c:v>
                </c:pt>
                <c:pt idx="99">
                  <c:v>43248</c:v>
                </c:pt>
                <c:pt idx="100">
                  <c:v>43249</c:v>
                </c:pt>
                <c:pt idx="101">
                  <c:v>43250</c:v>
                </c:pt>
                <c:pt idx="102">
                  <c:v>43252</c:v>
                </c:pt>
                <c:pt idx="103">
                  <c:v>43255</c:v>
                </c:pt>
                <c:pt idx="104">
                  <c:v>43256</c:v>
                </c:pt>
                <c:pt idx="105">
                  <c:v>43257</c:v>
                </c:pt>
                <c:pt idx="106">
                  <c:v>43258</c:v>
                </c:pt>
                <c:pt idx="107">
                  <c:v>43259</c:v>
                </c:pt>
                <c:pt idx="108">
                  <c:v>43262</c:v>
                </c:pt>
                <c:pt idx="109">
                  <c:v>43263</c:v>
                </c:pt>
                <c:pt idx="110">
                  <c:v>43264</c:v>
                </c:pt>
                <c:pt idx="111">
                  <c:v>43265</c:v>
                </c:pt>
                <c:pt idx="112">
                  <c:v>43266</c:v>
                </c:pt>
                <c:pt idx="113">
                  <c:v>43269</c:v>
                </c:pt>
                <c:pt idx="114">
                  <c:v>43270</c:v>
                </c:pt>
                <c:pt idx="115">
                  <c:v>43271</c:v>
                </c:pt>
                <c:pt idx="116">
                  <c:v>43272</c:v>
                </c:pt>
                <c:pt idx="117">
                  <c:v>43273</c:v>
                </c:pt>
                <c:pt idx="118">
                  <c:v>43276</c:v>
                </c:pt>
                <c:pt idx="119">
                  <c:v>43277</c:v>
                </c:pt>
                <c:pt idx="120">
                  <c:v>43278</c:v>
                </c:pt>
                <c:pt idx="121">
                  <c:v>43279</c:v>
                </c:pt>
                <c:pt idx="122">
                  <c:v>43280</c:v>
                </c:pt>
                <c:pt idx="123">
                  <c:v>43283</c:v>
                </c:pt>
                <c:pt idx="124">
                  <c:v>43284</c:v>
                </c:pt>
                <c:pt idx="125">
                  <c:v>43285</c:v>
                </c:pt>
                <c:pt idx="126">
                  <c:v>43286</c:v>
                </c:pt>
                <c:pt idx="127">
                  <c:v>43287</c:v>
                </c:pt>
                <c:pt idx="128">
                  <c:v>43290</c:v>
                </c:pt>
                <c:pt idx="129">
                  <c:v>43291</c:v>
                </c:pt>
                <c:pt idx="130">
                  <c:v>43292</c:v>
                </c:pt>
                <c:pt idx="131">
                  <c:v>43293</c:v>
                </c:pt>
                <c:pt idx="132">
                  <c:v>43294</c:v>
                </c:pt>
                <c:pt idx="133">
                  <c:v>43297</c:v>
                </c:pt>
                <c:pt idx="134">
                  <c:v>43298</c:v>
                </c:pt>
                <c:pt idx="135">
                  <c:v>43299</c:v>
                </c:pt>
                <c:pt idx="136">
                  <c:v>43300</c:v>
                </c:pt>
                <c:pt idx="137">
                  <c:v>43301</c:v>
                </c:pt>
                <c:pt idx="138">
                  <c:v>43304</c:v>
                </c:pt>
                <c:pt idx="139">
                  <c:v>43305</c:v>
                </c:pt>
                <c:pt idx="140">
                  <c:v>43306</c:v>
                </c:pt>
                <c:pt idx="141">
                  <c:v>43307</c:v>
                </c:pt>
                <c:pt idx="142">
                  <c:v>43308</c:v>
                </c:pt>
                <c:pt idx="143">
                  <c:v>43311</c:v>
                </c:pt>
                <c:pt idx="144">
                  <c:v>43312</c:v>
                </c:pt>
                <c:pt idx="145">
                  <c:v>43313</c:v>
                </c:pt>
                <c:pt idx="146">
                  <c:v>43314</c:v>
                </c:pt>
                <c:pt idx="147">
                  <c:v>43315</c:v>
                </c:pt>
                <c:pt idx="148">
                  <c:v>43318</c:v>
                </c:pt>
                <c:pt idx="149">
                  <c:v>43319</c:v>
                </c:pt>
                <c:pt idx="150">
                  <c:v>43320</c:v>
                </c:pt>
                <c:pt idx="151">
                  <c:v>43321</c:v>
                </c:pt>
                <c:pt idx="152">
                  <c:v>43322</c:v>
                </c:pt>
                <c:pt idx="153">
                  <c:v>43325</c:v>
                </c:pt>
                <c:pt idx="154">
                  <c:v>43326</c:v>
                </c:pt>
                <c:pt idx="155">
                  <c:v>43328</c:v>
                </c:pt>
                <c:pt idx="156">
                  <c:v>43329</c:v>
                </c:pt>
                <c:pt idx="157">
                  <c:v>43332</c:v>
                </c:pt>
                <c:pt idx="158">
                  <c:v>43333</c:v>
                </c:pt>
                <c:pt idx="159">
                  <c:v>43334</c:v>
                </c:pt>
                <c:pt idx="160">
                  <c:v>43335</c:v>
                </c:pt>
                <c:pt idx="161">
                  <c:v>43336</c:v>
                </c:pt>
                <c:pt idx="162">
                  <c:v>43339</c:v>
                </c:pt>
                <c:pt idx="163">
                  <c:v>43340</c:v>
                </c:pt>
                <c:pt idx="164">
                  <c:v>43341</c:v>
                </c:pt>
                <c:pt idx="165">
                  <c:v>43342</c:v>
                </c:pt>
                <c:pt idx="166">
                  <c:v>43343</c:v>
                </c:pt>
                <c:pt idx="167">
                  <c:v>43346</c:v>
                </c:pt>
                <c:pt idx="168">
                  <c:v>43347</c:v>
                </c:pt>
                <c:pt idx="169">
                  <c:v>43348</c:v>
                </c:pt>
                <c:pt idx="170">
                  <c:v>43349</c:v>
                </c:pt>
                <c:pt idx="171">
                  <c:v>43350</c:v>
                </c:pt>
                <c:pt idx="172">
                  <c:v>43353</c:v>
                </c:pt>
                <c:pt idx="173">
                  <c:v>43354</c:v>
                </c:pt>
                <c:pt idx="174">
                  <c:v>43355</c:v>
                </c:pt>
                <c:pt idx="175">
                  <c:v>43356</c:v>
                </c:pt>
                <c:pt idx="176">
                  <c:v>43357</c:v>
                </c:pt>
                <c:pt idx="177">
                  <c:v>43360</c:v>
                </c:pt>
                <c:pt idx="178">
                  <c:v>43361</c:v>
                </c:pt>
                <c:pt idx="179">
                  <c:v>43362</c:v>
                </c:pt>
                <c:pt idx="180">
                  <c:v>43363</c:v>
                </c:pt>
                <c:pt idx="181">
                  <c:v>43364</c:v>
                </c:pt>
                <c:pt idx="182">
                  <c:v>43367</c:v>
                </c:pt>
                <c:pt idx="183">
                  <c:v>43368</c:v>
                </c:pt>
                <c:pt idx="184">
                  <c:v>43369</c:v>
                </c:pt>
                <c:pt idx="185">
                  <c:v>43370</c:v>
                </c:pt>
                <c:pt idx="186">
                  <c:v>43371</c:v>
                </c:pt>
                <c:pt idx="187">
                  <c:v>43374</c:v>
                </c:pt>
                <c:pt idx="188">
                  <c:v>43375</c:v>
                </c:pt>
                <c:pt idx="189">
                  <c:v>43376</c:v>
                </c:pt>
                <c:pt idx="190">
                  <c:v>43377</c:v>
                </c:pt>
                <c:pt idx="191">
                  <c:v>43378</c:v>
                </c:pt>
                <c:pt idx="192">
                  <c:v>43381</c:v>
                </c:pt>
                <c:pt idx="193">
                  <c:v>43382</c:v>
                </c:pt>
                <c:pt idx="194">
                  <c:v>43383</c:v>
                </c:pt>
                <c:pt idx="195">
                  <c:v>43384</c:v>
                </c:pt>
                <c:pt idx="196">
                  <c:v>43385</c:v>
                </c:pt>
                <c:pt idx="197">
                  <c:v>43388</c:v>
                </c:pt>
                <c:pt idx="198">
                  <c:v>43389</c:v>
                </c:pt>
                <c:pt idx="199">
                  <c:v>43390</c:v>
                </c:pt>
                <c:pt idx="200">
                  <c:v>43391</c:v>
                </c:pt>
                <c:pt idx="201">
                  <c:v>43392</c:v>
                </c:pt>
                <c:pt idx="202">
                  <c:v>43395</c:v>
                </c:pt>
                <c:pt idx="203">
                  <c:v>43396</c:v>
                </c:pt>
                <c:pt idx="204">
                  <c:v>43397</c:v>
                </c:pt>
                <c:pt idx="205">
                  <c:v>43398</c:v>
                </c:pt>
                <c:pt idx="206">
                  <c:v>43402</c:v>
                </c:pt>
                <c:pt idx="207">
                  <c:v>43403</c:v>
                </c:pt>
                <c:pt idx="208">
                  <c:v>43404</c:v>
                </c:pt>
                <c:pt idx="209">
                  <c:v>43406</c:v>
                </c:pt>
                <c:pt idx="210">
                  <c:v>43409</c:v>
                </c:pt>
                <c:pt idx="211">
                  <c:v>43410</c:v>
                </c:pt>
                <c:pt idx="212">
                  <c:v>43411</c:v>
                </c:pt>
                <c:pt idx="213">
                  <c:v>43412</c:v>
                </c:pt>
                <c:pt idx="214">
                  <c:v>43413</c:v>
                </c:pt>
                <c:pt idx="215">
                  <c:v>43416</c:v>
                </c:pt>
                <c:pt idx="216">
                  <c:v>43417</c:v>
                </c:pt>
                <c:pt idx="217">
                  <c:v>43418</c:v>
                </c:pt>
                <c:pt idx="218">
                  <c:v>43419</c:v>
                </c:pt>
                <c:pt idx="219">
                  <c:v>43420</c:v>
                </c:pt>
                <c:pt idx="220">
                  <c:v>43423</c:v>
                </c:pt>
                <c:pt idx="221">
                  <c:v>43424</c:v>
                </c:pt>
                <c:pt idx="222">
                  <c:v>43425</c:v>
                </c:pt>
                <c:pt idx="223">
                  <c:v>43426</c:v>
                </c:pt>
                <c:pt idx="224">
                  <c:v>43427</c:v>
                </c:pt>
                <c:pt idx="225">
                  <c:v>43430</c:v>
                </c:pt>
                <c:pt idx="226">
                  <c:v>43431</c:v>
                </c:pt>
                <c:pt idx="227">
                  <c:v>43432</c:v>
                </c:pt>
                <c:pt idx="228">
                  <c:v>43433</c:v>
                </c:pt>
                <c:pt idx="229">
                  <c:v>43434</c:v>
                </c:pt>
                <c:pt idx="230">
                  <c:v>43437</c:v>
                </c:pt>
                <c:pt idx="231">
                  <c:v>43438</c:v>
                </c:pt>
                <c:pt idx="232">
                  <c:v>43439</c:v>
                </c:pt>
                <c:pt idx="233">
                  <c:v>43440</c:v>
                </c:pt>
                <c:pt idx="234">
                  <c:v>43441</c:v>
                </c:pt>
                <c:pt idx="235">
                  <c:v>43444</c:v>
                </c:pt>
                <c:pt idx="236">
                  <c:v>43445</c:v>
                </c:pt>
                <c:pt idx="237">
                  <c:v>43446</c:v>
                </c:pt>
                <c:pt idx="238">
                  <c:v>43447</c:v>
                </c:pt>
                <c:pt idx="239">
                  <c:v>43448</c:v>
                </c:pt>
                <c:pt idx="240">
                  <c:v>43451</c:v>
                </c:pt>
                <c:pt idx="241">
                  <c:v>43452</c:v>
                </c:pt>
                <c:pt idx="242">
                  <c:v>43453</c:v>
                </c:pt>
                <c:pt idx="243">
                  <c:v>43454</c:v>
                </c:pt>
                <c:pt idx="244">
                  <c:v>43455</c:v>
                </c:pt>
                <c:pt idx="245">
                  <c:v>43461</c:v>
                </c:pt>
                <c:pt idx="246">
                  <c:v>43462</c:v>
                </c:pt>
              </c:numCache>
            </c:numRef>
          </c:cat>
          <c:val>
            <c:numRef>
              <c:f>RBI_ATXPrime!$B$2:$B$3538</c:f>
            </c:numRef>
          </c:val>
          <c:extLst xmlns:c16r2="http://schemas.microsoft.com/office/drawing/2015/06/chart">
            <c:ext xmlns:c16="http://schemas.microsoft.com/office/drawing/2014/chart" uri="{C3380CC4-5D6E-409C-BE32-E72D297353CC}">
              <c16:uniqueId val="{00000000-5C20-411D-A2E6-4ACB6533F887}"/>
            </c:ext>
          </c:extLst>
        </c:ser>
        <c:ser>
          <c:idx val="3"/>
          <c:order val="1"/>
          <c:tx>
            <c:strRef>
              <c:f>RBI_ATXPrime!$F$1</c:f>
              <c:strCache>
                <c:ptCount val="1"/>
                <c:pt idx="0">
                  <c:v>ATX Prime</c:v>
                </c:pt>
              </c:strCache>
            </c:strRef>
          </c:tx>
          <c:cat>
            <c:numRef>
              <c:f>RBI_ATXPrime!$A$5474:$A$5720</c:f>
              <c:numCache>
                <c:formatCode>d/mmm/yy</c:formatCode>
                <c:ptCount val="247"/>
                <c:pt idx="0">
                  <c:v>43102</c:v>
                </c:pt>
                <c:pt idx="1">
                  <c:v>43103</c:v>
                </c:pt>
                <c:pt idx="2">
                  <c:v>43104</c:v>
                </c:pt>
                <c:pt idx="3">
                  <c:v>43105</c:v>
                </c:pt>
                <c:pt idx="4">
                  <c:v>43108</c:v>
                </c:pt>
                <c:pt idx="5">
                  <c:v>43109</c:v>
                </c:pt>
                <c:pt idx="6">
                  <c:v>43110</c:v>
                </c:pt>
                <c:pt idx="7">
                  <c:v>43111</c:v>
                </c:pt>
                <c:pt idx="8">
                  <c:v>43112</c:v>
                </c:pt>
                <c:pt idx="9">
                  <c:v>43115</c:v>
                </c:pt>
                <c:pt idx="10">
                  <c:v>43116</c:v>
                </c:pt>
                <c:pt idx="11">
                  <c:v>43117</c:v>
                </c:pt>
                <c:pt idx="12">
                  <c:v>43118</c:v>
                </c:pt>
                <c:pt idx="13">
                  <c:v>43119</c:v>
                </c:pt>
                <c:pt idx="14">
                  <c:v>43122</c:v>
                </c:pt>
                <c:pt idx="15">
                  <c:v>43123</c:v>
                </c:pt>
                <c:pt idx="16">
                  <c:v>43124</c:v>
                </c:pt>
                <c:pt idx="17">
                  <c:v>43125</c:v>
                </c:pt>
                <c:pt idx="18">
                  <c:v>43126</c:v>
                </c:pt>
                <c:pt idx="19">
                  <c:v>43129</c:v>
                </c:pt>
                <c:pt idx="20">
                  <c:v>43130</c:v>
                </c:pt>
                <c:pt idx="21">
                  <c:v>43131</c:v>
                </c:pt>
                <c:pt idx="22">
                  <c:v>43132</c:v>
                </c:pt>
                <c:pt idx="23">
                  <c:v>43133</c:v>
                </c:pt>
                <c:pt idx="24">
                  <c:v>43136</c:v>
                </c:pt>
                <c:pt idx="25">
                  <c:v>43137</c:v>
                </c:pt>
                <c:pt idx="26">
                  <c:v>43138</c:v>
                </c:pt>
                <c:pt idx="27">
                  <c:v>43139</c:v>
                </c:pt>
                <c:pt idx="28">
                  <c:v>43140</c:v>
                </c:pt>
                <c:pt idx="29">
                  <c:v>43143</c:v>
                </c:pt>
                <c:pt idx="30">
                  <c:v>43144</c:v>
                </c:pt>
                <c:pt idx="31">
                  <c:v>43145</c:v>
                </c:pt>
                <c:pt idx="32">
                  <c:v>43146</c:v>
                </c:pt>
                <c:pt idx="33">
                  <c:v>43147</c:v>
                </c:pt>
                <c:pt idx="34">
                  <c:v>43150</c:v>
                </c:pt>
                <c:pt idx="35">
                  <c:v>43151</c:v>
                </c:pt>
                <c:pt idx="36">
                  <c:v>43152</c:v>
                </c:pt>
                <c:pt idx="37">
                  <c:v>43153</c:v>
                </c:pt>
                <c:pt idx="38">
                  <c:v>43154</c:v>
                </c:pt>
                <c:pt idx="39">
                  <c:v>43157</c:v>
                </c:pt>
                <c:pt idx="40">
                  <c:v>43158</c:v>
                </c:pt>
                <c:pt idx="41">
                  <c:v>43159</c:v>
                </c:pt>
                <c:pt idx="42">
                  <c:v>43160</c:v>
                </c:pt>
                <c:pt idx="43">
                  <c:v>43161</c:v>
                </c:pt>
                <c:pt idx="44">
                  <c:v>43164</c:v>
                </c:pt>
                <c:pt idx="45">
                  <c:v>43165</c:v>
                </c:pt>
                <c:pt idx="46">
                  <c:v>43166</c:v>
                </c:pt>
                <c:pt idx="47">
                  <c:v>43167</c:v>
                </c:pt>
                <c:pt idx="48">
                  <c:v>43168</c:v>
                </c:pt>
                <c:pt idx="49">
                  <c:v>43171</c:v>
                </c:pt>
                <c:pt idx="50">
                  <c:v>43172</c:v>
                </c:pt>
                <c:pt idx="51">
                  <c:v>43173</c:v>
                </c:pt>
                <c:pt idx="52">
                  <c:v>43174</c:v>
                </c:pt>
                <c:pt idx="53">
                  <c:v>43175</c:v>
                </c:pt>
                <c:pt idx="54">
                  <c:v>43178</c:v>
                </c:pt>
                <c:pt idx="55">
                  <c:v>43179</c:v>
                </c:pt>
                <c:pt idx="56">
                  <c:v>43180</c:v>
                </c:pt>
                <c:pt idx="57">
                  <c:v>43181</c:v>
                </c:pt>
                <c:pt idx="58">
                  <c:v>43182</c:v>
                </c:pt>
                <c:pt idx="59">
                  <c:v>43185</c:v>
                </c:pt>
                <c:pt idx="60">
                  <c:v>43186</c:v>
                </c:pt>
                <c:pt idx="61">
                  <c:v>43187</c:v>
                </c:pt>
                <c:pt idx="62">
                  <c:v>43188</c:v>
                </c:pt>
                <c:pt idx="63">
                  <c:v>43193</c:v>
                </c:pt>
                <c:pt idx="64">
                  <c:v>43194</c:v>
                </c:pt>
                <c:pt idx="65">
                  <c:v>43195</c:v>
                </c:pt>
                <c:pt idx="66">
                  <c:v>43196</c:v>
                </c:pt>
                <c:pt idx="67">
                  <c:v>43199</c:v>
                </c:pt>
                <c:pt idx="68">
                  <c:v>43200</c:v>
                </c:pt>
                <c:pt idx="69">
                  <c:v>43201</c:v>
                </c:pt>
                <c:pt idx="70">
                  <c:v>43202</c:v>
                </c:pt>
                <c:pt idx="71">
                  <c:v>43203</c:v>
                </c:pt>
                <c:pt idx="72">
                  <c:v>43206</c:v>
                </c:pt>
                <c:pt idx="73">
                  <c:v>43207</c:v>
                </c:pt>
                <c:pt idx="74">
                  <c:v>43208</c:v>
                </c:pt>
                <c:pt idx="75">
                  <c:v>43209</c:v>
                </c:pt>
                <c:pt idx="76">
                  <c:v>43210</c:v>
                </c:pt>
                <c:pt idx="77">
                  <c:v>43213</c:v>
                </c:pt>
                <c:pt idx="78">
                  <c:v>43214</c:v>
                </c:pt>
                <c:pt idx="79">
                  <c:v>43215</c:v>
                </c:pt>
                <c:pt idx="80">
                  <c:v>43216</c:v>
                </c:pt>
                <c:pt idx="81">
                  <c:v>43217</c:v>
                </c:pt>
                <c:pt idx="82">
                  <c:v>43220</c:v>
                </c:pt>
                <c:pt idx="83">
                  <c:v>43222</c:v>
                </c:pt>
                <c:pt idx="84">
                  <c:v>43223</c:v>
                </c:pt>
                <c:pt idx="85">
                  <c:v>43224</c:v>
                </c:pt>
                <c:pt idx="86">
                  <c:v>43227</c:v>
                </c:pt>
                <c:pt idx="87">
                  <c:v>43228</c:v>
                </c:pt>
                <c:pt idx="88">
                  <c:v>43229</c:v>
                </c:pt>
                <c:pt idx="89">
                  <c:v>43231</c:v>
                </c:pt>
                <c:pt idx="90">
                  <c:v>43234</c:v>
                </c:pt>
                <c:pt idx="91">
                  <c:v>43235</c:v>
                </c:pt>
                <c:pt idx="92">
                  <c:v>43236</c:v>
                </c:pt>
                <c:pt idx="93">
                  <c:v>43237</c:v>
                </c:pt>
                <c:pt idx="94">
                  <c:v>43238</c:v>
                </c:pt>
                <c:pt idx="95">
                  <c:v>43242</c:v>
                </c:pt>
                <c:pt idx="96">
                  <c:v>43243</c:v>
                </c:pt>
                <c:pt idx="97">
                  <c:v>43244</c:v>
                </c:pt>
                <c:pt idx="98">
                  <c:v>43245</c:v>
                </c:pt>
                <c:pt idx="99">
                  <c:v>43248</c:v>
                </c:pt>
                <c:pt idx="100">
                  <c:v>43249</c:v>
                </c:pt>
                <c:pt idx="101">
                  <c:v>43250</c:v>
                </c:pt>
                <c:pt idx="102">
                  <c:v>43252</c:v>
                </c:pt>
                <c:pt idx="103">
                  <c:v>43255</c:v>
                </c:pt>
                <c:pt idx="104">
                  <c:v>43256</c:v>
                </c:pt>
                <c:pt idx="105">
                  <c:v>43257</c:v>
                </c:pt>
                <c:pt idx="106">
                  <c:v>43258</c:v>
                </c:pt>
                <c:pt idx="107">
                  <c:v>43259</c:v>
                </c:pt>
                <c:pt idx="108">
                  <c:v>43262</c:v>
                </c:pt>
                <c:pt idx="109">
                  <c:v>43263</c:v>
                </c:pt>
                <c:pt idx="110">
                  <c:v>43264</c:v>
                </c:pt>
                <c:pt idx="111">
                  <c:v>43265</c:v>
                </c:pt>
                <c:pt idx="112">
                  <c:v>43266</c:v>
                </c:pt>
                <c:pt idx="113">
                  <c:v>43269</c:v>
                </c:pt>
                <c:pt idx="114">
                  <c:v>43270</c:v>
                </c:pt>
                <c:pt idx="115">
                  <c:v>43271</c:v>
                </c:pt>
                <c:pt idx="116">
                  <c:v>43272</c:v>
                </c:pt>
                <c:pt idx="117">
                  <c:v>43273</c:v>
                </c:pt>
                <c:pt idx="118">
                  <c:v>43276</c:v>
                </c:pt>
                <c:pt idx="119">
                  <c:v>43277</c:v>
                </c:pt>
                <c:pt idx="120">
                  <c:v>43278</c:v>
                </c:pt>
                <c:pt idx="121">
                  <c:v>43279</c:v>
                </c:pt>
                <c:pt idx="122">
                  <c:v>43280</c:v>
                </c:pt>
                <c:pt idx="123">
                  <c:v>43283</c:v>
                </c:pt>
                <c:pt idx="124">
                  <c:v>43284</c:v>
                </c:pt>
                <c:pt idx="125">
                  <c:v>43285</c:v>
                </c:pt>
                <c:pt idx="126">
                  <c:v>43286</c:v>
                </c:pt>
                <c:pt idx="127">
                  <c:v>43287</c:v>
                </c:pt>
                <c:pt idx="128">
                  <c:v>43290</c:v>
                </c:pt>
                <c:pt idx="129">
                  <c:v>43291</c:v>
                </c:pt>
                <c:pt idx="130">
                  <c:v>43292</c:v>
                </c:pt>
                <c:pt idx="131">
                  <c:v>43293</c:v>
                </c:pt>
                <c:pt idx="132">
                  <c:v>43294</c:v>
                </c:pt>
                <c:pt idx="133">
                  <c:v>43297</c:v>
                </c:pt>
                <c:pt idx="134">
                  <c:v>43298</c:v>
                </c:pt>
                <c:pt idx="135">
                  <c:v>43299</c:v>
                </c:pt>
                <c:pt idx="136">
                  <c:v>43300</c:v>
                </c:pt>
                <c:pt idx="137">
                  <c:v>43301</c:v>
                </c:pt>
                <c:pt idx="138">
                  <c:v>43304</c:v>
                </c:pt>
                <c:pt idx="139">
                  <c:v>43305</c:v>
                </c:pt>
                <c:pt idx="140">
                  <c:v>43306</c:v>
                </c:pt>
                <c:pt idx="141">
                  <c:v>43307</c:v>
                </c:pt>
                <c:pt idx="142">
                  <c:v>43308</c:v>
                </c:pt>
                <c:pt idx="143">
                  <c:v>43311</c:v>
                </c:pt>
                <c:pt idx="144">
                  <c:v>43312</c:v>
                </c:pt>
                <c:pt idx="145">
                  <c:v>43313</c:v>
                </c:pt>
                <c:pt idx="146">
                  <c:v>43314</c:v>
                </c:pt>
                <c:pt idx="147">
                  <c:v>43315</c:v>
                </c:pt>
                <c:pt idx="148">
                  <c:v>43318</c:v>
                </c:pt>
                <c:pt idx="149">
                  <c:v>43319</c:v>
                </c:pt>
                <c:pt idx="150">
                  <c:v>43320</c:v>
                </c:pt>
                <c:pt idx="151">
                  <c:v>43321</c:v>
                </c:pt>
                <c:pt idx="152">
                  <c:v>43322</c:v>
                </c:pt>
                <c:pt idx="153">
                  <c:v>43325</c:v>
                </c:pt>
                <c:pt idx="154">
                  <c:v>43326</c:v>
                </c:pt>
                <c:pt idx="155">
                  <c:v>43328</c:v>
                </c:pt>
                <c:pt idx="156">
                  <c:v>43329</c:v>
                </c:pt>
                <c:pt idx="157">
                  <c:v>43332</c:v>
                </c:pt>
                <c:pt idx="158">
                  <c:v>43333</c:v>
                </c:pt>
                <c:pt idx="159">
                  <c:v>43334</c:v>
                </c:pt>
                <c:pt idx="160">
                  <c:v>43335</c:v>
                </c:pt>
                <c:pt idx="161">
                  <c:v>43336</c:v>
                </c:pt>
                <c:pt idx="162">
                  <c:v>43339</c:v>
                </c:pt>
                <c:pt idx="163">
                  <c:v>43340</c:v>
                </c:pt>
                <c:pt idx="164">
                  <c:v>43341</c:v>
                </c:pt>
                <c:pt idx="165">
                  <c:v>43342</c:v>
                </c:pt>
                <c:pt idx="166">
                  <c:v>43343</c:v>
                </c:pt>
                <c:pt idx="167">
                  <c:v>43346</c:v>
                </c:pt>
                <c:pt idx="168">
                  <c:v>43347</c:v>
                </c:pt>
                <c:pt idx="169">
                  <c:v>43348</c:v>
                </c:pt>
                <c:pt idx="170">
                  <c:v>43349</c:v>
                </c:pt>
                <c:pt idx="171">
                  <c:v>43350</c:v>
                </c:pt>
                <c:pt idx="172">
                  <c:v>43353</c:v>
                </c:pt>
                <c:pt idx="173">
                  <c:v>43354</c:v>
                </c:pt>
                <c:pt idx="174">
                  <c:v>43355</c:v>
                </c:pt>
                <c:pt idx="175">
                  <c:v>43356</c:v>
                </c:pt>
                <c:pt idx="176">
                  <c:v>43357</c:v>
                </c:pt>
                <c:pt idx="177">
                  <c:v>43360</c:v>
                </c:pt>
                <c:pt idx="178">
                  <c:v>43361</c:v>
                </c:pt>
                <c:pt idx="179">
                  <c:v>43362</c:v>
                </c:pt>
                <c:pt idx="180">
                  <c:v>43363</c:v>
                </c:pt>
                <c:pt idx="181">
                  <c:v>43364</c:v>
                </c:pt>
                <c:pt idx="182">
                  <c:v>43367</c:v>
                </c:pt>
                <c:pt idx="183">
                  <c:v>43368</c:v>
                </c:pt>
                <c:pt idx="184">
                  <c:v>43369</c:v>
                </c:pt>
                <c:pt idx="185">
                  <c:v>43370</c:v>
                </c:pt>
                <c:pt idx="186">
                  <c:v>43371</c:v>
                </c:pt>
                <c:pt idx="187">
                  <c:v>43374</c:v>
                </c:pt>
                <c:pt idx="188">
                  <c:v>43375</c:v>
                </c:pt>
                <c:pt idx="189">
                  <c:v>43376</c:v>
                </c:pt>
                <c:pt idx="190">
                  <c:v>43377</c:v>
                </c:pt>
                <c:pt idx="191">
                  <c:v>43378</c:v>
                </c:pt>
                <c:pt idx="192">
                  <c:v>43381</c:v>
                </c:pt>
                <c:pt idx="193">
                  <c:v>43382</c:v>
                </c:pt>
                <c:pt idx="194">
                  <c:v>43383</c:v>
                </c:pt>
                <c:pt idx="195">
                  <c:v>43384</c:v>
                </c:pt>
                <c:pt idx="196">
                  <c:v>43385</c:v>
                </c:pt>
                <c:pt idx="197">
                  <c:v>43388</c:v>
                </c:pt>
                <c:pt idx="198">
                  <c:v>43389</c:v>
                </c:pt>
                <c:pt idx="199">
                  <c:v>43390</c:v>
                </c:pt>
                <c:pt idx="200">
                  <c:v>43391</c:v>
                </c:pt>
                <c:pt idx="201">
                  <c:v>43392</c:v>
                </c:pt>
                <c:pt idx="202">
                  <c:v>43395</c:v>
                </c:pt>
                <c:pt idx="203">
                  <c:v>43396</c:v>
                </c:pt>
                <c:pt idx="204">
                  <c:v>43397</c:v>
                </c:pt>
                <c:pt idx="205">
                  <c:v>43398</c:v>
                </c:pt>
                <c:pt idx="206">
                  <c:v>43402</c:v>
                </c:pt>
                <c:pt idx="207">
                  <c:v>43403</c:v>
                </c:pt>
                <c:pt idx="208">
                  <c:v>43404</c:v>
                </c:pt>
                <c:pt idx="209">
                  <c:v>43406</c:v>
                </c:pt>
                <c:pt idx="210">
                  <c:v>43409</c:v>
                </c:pt>
                <c:pt idx="211">
                  <c:v>43410</c:v>
                </c:pt>
                <c:pt idx="212">
                  <c:v>43411</c:v>
                </c:pt>
                <c:pt idx="213">
                  <c:v>43412</c:v>
                </c:pt>
                <c:pt idx="214">
                  <c:v>43413</c:v>
                </c:pt>
                <c:pt idx="215">
                  <c:v>43416</c:v>
                </c:pt>
                <c:pt idx="216">
                  <c:v>43417</c:v>
                </c:pt>
                <c:pt idx="217">
                  <c:v>43418</c:v>
                </c:pt>
                <c:pt idx="218">
                  <c:v>43419</c:v>
                </c:pt>
                <c:pt idx="219">
                  <c:v>43420</c:v>
                </c:pt>
                <c:pt idx="220">
                  <c:v>43423</c:v>
                </c:pt>
                <c:pt idx="221">
                  <c:v>43424</c:v>
                </c:pt>
                <c:pt idx="222">
                  <c:v>43425</c:v>
                </c:pt>
                <c:pt idx="223">
                  <c:v>43426</c:v>
                </c:pt>
                <c:pt idx="224">
                  <c:v>43427</c:v>
                </c:pt>
                <c:pt idx="225">
                  <c:v>43430</c:v>
                </c:pt>
                <c:pt idx="226">
                  <c:v>43431</c:v>
                </c:pt>
                <c:pt idx="227">
                  <c:v>43432</c:v>
                </c:pt>
                <c:pt idx="228">
                  <c:v>43433</c:v>
                </c:pt>
                <c:pt idx="229">
                  <c:v>43434</c:v>
                </c:pt>
                <c:pt idx="230">
                  <c:v>43437</c:v>
                </c:pt>
                <c:pt idx="231">
                  <c:v>43438</c:v>
                </c:pt>
                <c:pt idx="232">
                  <c:v>43439</c:v>
                </c:pt>
                <c:pt idx="233">
                  <c:v>43440</c:v>
                </c:pt>
                <c:pt idx="234">
                  <c:v>43441</c:v>
                </c:pt>
                <c:pt idx="235">
                  <c:v>43444</c:v>
                </c:pt>
                <c:pt idx="236">
                  <c:v>43445</c:v>
                </c:pt>
                <c:pt idx="237">
                  <c:v>43446</c:v>
                </c:pt>
                <c:pt idx="238">
                  <c:v>43447</c:v>
                </c:pt>
                <c:pt idx="239">
                  <c:v>43448</c:v>
                </c:pt>
                <c:pt idx="240">
                  <c:v>43451</c:v>
                </c:pt>
                <c:pt idx="241">
                  <c:v>43452</c:v>
                </c:pt>
                <c:pt idx="242">
                  <c:v>43453</c:v>
                </c:pt>
                <c:pt idx="243">
                  <c:v>43454</c:v>
                </c:pt>
                <c:pt idx="244">
                  <c:v>43455</c:v>
                </c:pt>
                <c:pt idx="245">
                  <c:v>43461</c:v>
                </c:pt>
                <c:pt idx="246">
                  <c:v>43462</c:v>
                </c:pt>
              </c:numCache>
            </c:numRef>
          </c:cat>
          <c:val>
            <c:numRef>
              <c:f>RBI_ATXPrime!$F$2:$F$3538</c:f>
            </c:numRef>
          </c:val>
          <c:extLst xmlns:c16r2="http://schemas.microsoft.com/office/drawing/2015/06/chart">
            <c:ext xmlns:c16="http://schemas.microsoft.com/office/drawing/2014/chart" uri="{C3380CC4-5D6E-409C-BE32-E72D297353CC}">
              <c16:uniqueId val="{00000001-5C20-411D-A2E6-4ACB6533F887}"/>
            </c:ext>
          </c:extLst>
        </c:ser>
        <c:ser>
          <c:idx val="4"/>
          <c:order val="2"/>
          <c:tx>
            <c:strRef>
              <c:f>RBI_ATXPrime!$G$1</c:f>
              <c:strCache>
                <c:ptCount val="1"/>
                <c:pt idx="0">
                  <c:v>ATX50 EURO</c:v>
                </c:pt>
              </c:strCache>
            </c:strRef>
          </c:tx>
          <c:cat>
            <c:numRef>
              <c:f>RBI_ATXPrime!$A$5474:$A$5720</c:f>
              <c:numCache>
                <c:formatCode>d/mmm/yy</c:formatCode>
                <c:ptCount val="247"/>
                <c:pt idx="0">
                  <c:v>43102</c:v>
                </c:pt>
                <c:pt idx="1">
                  <c:v>43103</c:v>
                </c:pt>
                <c:pt idx="2">
                  <c:v>43104</c:v>
                </c:pt>
                <c:pt idx="3">
                  <c:v>43105</c:v>
                </c:pt>
                <c:pt idx="4">
                  <c:v>43108</c:v>
                </c:pt>
                <c:pt idx="5">
                  <c:v>43109</c:v>
                </c:pt>
                <c:pt idx="6">
                  <c:v>43110</c:v>
                </c:pt>
                <c:pt idx="7">
                  <c:v>43111</c:v>
                </c:pt>
                <c:pt idx="8">
                  <c:v>43112</c:v>
                </c:pt>
                <c:pt idx="9">
                  <c:v>43115</c:v>
                </c:pt>
                <c:pt idx="10">
                  <c:v>43116</c:v>
                </c:pt>
                <c:pt idx="11">
                  <c:v>43117</c:v>
                </c:pt>
                <c:pt idx="12">
                  <c:v>43118</c:v>
                </c:pt>
                <c:pt idx="13">
                  <c:v>43119</c:v>
                </c:pt>
                <c:pt idx="14">
                  <c:v>43122</c:v>
                </c:pt>
                <c:pt idx="15">
                  <c:v>43123</c:v>
                </c:pt>
                <c:pt idx="16">
                  <c:v>43124</c:v>
                </c:pt>
                <c:pt idx="17">
                  <c:v>43125</c:v>
                </c:pt>
                <c:pt idx="18">
                  <c:v>43126</c:v>
                </c:pt>
                <c:pt idx="19">
                  <c:v>43129</c:v>
                </c:pt>
                <c:pt idx="20">
                  <c:v>43130</c:v>
                </c:pt>
                <c:pt idx="21">
                  <c:v>43131</c:v>
                </c:pt>
                <c:pt idx="22">
                  <c:v>43132</c:v>
                </c:pt>
                <c:pt idx="23">
                  <c:v>43133</c:v>
                </c:pt>
                <c:pt idx="24">
                  <c:v>43136</c:v>
                </c:pt>
                <c:pt idx="25">
                  <c:v>43137</c:v>
                </c:pt>
                <c:pt idx="26">
                  <c:v>43138</c:v>
                </c:pt>
                <c:pt idx="27">
                  <c:v>43139</c:v>
                </c:pt>
                <c:pt idx="28">
                  <c:v>43140</c:v>
                </c:pt>
                <c:pt idx="29">
                  <c:v>43143</c:v>
                </c:pt>
                <c:pt idx="30">
                  <c:v>43144</c:v>
                </c:pt>
                <c:pt idx="31">
                  <c:v>43145</c:v>
                </c:pt>
                <c:pt idx="32">
                  <c:v>43146</c:v>
                </c:pt>
                <c:pt idx="33">
                  <c:v>43147</c:v>
                </c:pt>
                <c:pt idx="34">
                  <c:v>43150</c:v>
                </c:pt>
                <c:pt idx="35">
                  <c:v>43151</c:v>
                </c:pt>
                <c:pt idx="36">
                  <c:v>43152</c:v>
                </c:pt>
                <c:pt idx="37">
                  <c:v>43153</c:v>
                </c:pt>
                <c:pt idx="38">
                  <c:v>43154</c:v>
                </c:pt>
                <c:pt idx="39">
                  <c:v>43157</c:v>
                </c:pt>
                <c:pt idx="40">
                  <c:v>43158</c:v>
                </c:pt>
                <c:pt idx="41">
                  <c:v>43159</c:v>
                </c:pt>
                <c:pt idx="42">
                  <c:v>43160</c:v>
                </c:pt>
                <c:pt idx="43">
                  <c:v>43161</c:v>
                </c:pt>
                <c:pt idx="44">
                  <c:v>43164</c:v>
                </c:pt>
                <c:pt idx="45">
                  <c:v>43165</c:v>
                </c:pt>
                <c:pt idx="46">
                  <c:v>43166</c:v>
                </c:pt>
                <c:pt idx="47">
                  <c:v>43167</c:v>
                </c:pt>
                <c:pt idx="48">
                  <c:v>43168</c:v>
                </c:pt>
                <c:pt idx="49">
                  <c:v>43171</c:v>
                </c:pt>
                <c:pt idx="50">
                  <c:v>43172</c:v>
                </c:pt>
                <c:pt idx="51">
                  <c:v>43173</c:v>
                </c:pt>
                <c:pt idx="52">
                  <c:v>43174</c:v>
                </c:pt>
                <c:pt idx="53">
                  <c:v>43175</c:v>
                </c:pt>
                <c:pt idx="54">
                  <c:v>43178</c:v>
                </c:pt>
                <c:pt idx="55">
                  <c:v>43179</c:v>
                </c:pt>
                <c:pt idx="56">
                  <c:v>43180</c:v>
                </c:pt>
                <c:pt idx="57">
                  <c:v>43181</c:v>
                </c:pt>
                <c:pt idx="58">
                  <c:v>43182</c:v>
                </c:pt>
                <c:pt idx="59">
                  <c:v>43185</c:v>
                </c:pt>
                <c:pt idx="60">
                  <c:v>43186</c:v>
                </c:pt>
                <c:pt idx="61">
                  <c:v>43187</c:v>
                </c:pt>
                <c:pt idx="62">
                  <c:v>43188</c:v>
                </c:pt>
                <c:pt idx="63">
                  <c:v>43193</c:v>
                </c:pt>
                <c:pt idx="64">
                  <c:v>43194</c:v>
                </c:pt>
                <c:pt idx="65">
                  <c:v>43195</c:v>
                </c:pt>
                <c:pt idx="66">
                  <c:v>43196</c:v>
                </c:pt>
                <c:pt idx="67">
                  <c:v>43199</c:v>
                </c:pt>
                <c:pt idx="68">
                  <c:v>43200</c:v>
                </c:pt>
                <c:pt idx="69">
                  <c:v>43201</c:v>
                </c:pt>
                <c:pt idx="70">
                  <c:v>43202</c:v>
                </c:pt>
                <c:pt idx="71">
                  <c:v>43203</c:v>
                </c:pt>
                <c:pt idx="72">
                  <c:v>43206</c:v>
                </c:pt>
                <c:pt idx="73">
                  <c:v>43207</c:v>
                </c:pt>
                <c:pt idx="74">
                  <c:v>43208</c:v>
                </c:pt>
                <c:pt idx="75">
                  <c:v>43209</c:v>
                </c:pt>
                <c:pt idx="76">
                  <c:v>43210</c:v>
                </c:pt>
                <c:pt idx="77">
                  <c:v>43213</c:v>
                </c:pt>
                <c:pt idx="78">
                  <c:v>43214</c:v>
                </c:pt>
                <c:pt idx="79">
                  <c:v>43215</c:v>
                </c:pt>
                <c:pt idx="80">
                  <c:v>43216</c:v>
                </c:pt>
                <c:pt idx="81">
                  <c:v>43217</c:v>
                </c:pt>
                <c:pt idx="82">
                  <c:v>43220</c:v>
                </c:pt>
                <c:pt idx="83">
                  <c:v>43222</c:v>
                </c:pt>
                <c:pt idx="84">
                  <c:v>43223</c:v>
                </c:pt>
                <c:pt idx="85">
                  <c:v>43224</c:v>
                </c:pt>
                <c:pt idx="86">
                  <c:v>43227</c:v>
                </c:pt>
                <c:pt idx="87">
                  <c:v>43228</c:v>
                </c:pt>
                <c:pt idx="88">
                  <c:v>43229</c:v>
                </c:pt>
                <c:pt idx="89">
                  <c:v>43231</c:v>
                </c:pt>
                <c:pt idx="90">
                  <c:v>43234</c:v>
                </c:pt>
                <c:pt idx="91">
                  <c:v>43235</c:v>
                </c:pt>
                <c:pt idx="92">
                  <c:v>43236</c:v>
                </c:pt>
                <c:pt idx="93">
                  <c:v>43237</c:v>
                </c:pt>
                <c:pt idx="94">
                  <c:v>43238</c:v>
                </c:pt>
                <c:pt idx="95">
                  <c:v>43242</c:v>
                </c:pt>
                <c:pt idx="96">
                  <c:v>43243</c:v>
                </c:pt>
                <c:pt idx="97">
                  <c:v>43244</c:v>
                </c:pt>
                <c:pt idx="98">
                  <c:v>43245</c:v>
                </c:pt>
                <c:pt idx="99">
                  <c:v>43248</c:v>
                </c:pt>
                <c:pt idx="100">
                  <c:v>43249</c:v>
                </c:pt>
                <c:pt idx="101">
                  <c:v>43250</c:v>
                </c:pt>
                <c:pt idx="102">
                  <c:v>43252</c:v>
                </c:pt>
                <c:pt idx="103">
                  <c:v>43255</c:v>
                </c:pt>
                <c:pt idx="104">
                  <c:v>43256</c:v>
                </c:pt>
                <c:pt idx="105">
                  <c:v>43257</c:v>
                </c:pt>
                <c:pt idx="106">
                  <c:v>43258</c:v>
                </c:pt>
                <c:pt idx="107">
                  <c:v>43259</c:v>
                </c:pt>
                <c:pt idx="108">
                  <c:v>43262</c:v>
                </c:pt>
                <c:pt idx="109">
                  <c:v>43263</c:v>
                </c:pt>
                <c:pt idx="110">
                  <c:v>43264</c:v>
                </c:pt>
                <c:pt idx="111">
                  <c:v>43265</c:v>
                </c:pt>
                <c:pt idx="112">
                  <c:v>43266</c:v>
                </c:pt>
                <c:pt idx="113">
                  <c:v>43269</c:v>
                </c:pt>
                <c:pt idx="114">
                  <c:v>43270</c:v>
                </c:pt>
                <c:pt idx="115">
                  <c:v>43271</c:v>
                </c:pt>
                <c:pt idx="116">
                  <c:v>43272</c:v>
                </c:pt>
                <c:pt idx="117">
                  <c:v>43273</c:v>
                </c:pt>
                <c:pt idx="118">
                  <c:v>43276</c:v>
                </c:pt>
                <c:pt idx="119">
                  <c:v>43277</c:v>
                </c:pt>
                <c:pt idx="120">
                  <c:v>43278</c:v>
                </c:pt>
                <c:pt idx="121">
                  <c:v>43279</c:v>
                </c:pt>
                <c:pt idx="122">
                  <c:v>43280</c:v>
                </c:pt>
                <c:pt idx="123">
                  <c:v>43283</c:v>
                </c:pt>
                <c:pt idx="124">
                  <c:v>43284</c:v>
                </c:pt>
                <c:pt idx="125">
                  <c:v>43285</c:v>
                </c:pt>
                <c:pt idx="126">
                  <c:v>43286</c:v>
                </c:pt>
                <c:pt idx="127">
                  <c:v>43287</c:v>
                </c:pt>
                <c:pt idx="128">
                  <c:v>43290</c:v>
                </c:pt>
                <c:pt idx="129">
                  <c:v>43291</c:v>
                </c:pt>
                <c:pt idx="130">
                  <c:v>43292</c:v>
                </c:pt>
                <c:pt idx="131">
                  <c:v>43293</c:v>
                </c:pt>
                <c:pt idx="132">
                  <c:v>43294</c:v>
                </c:pt>
                <c:pt idx="133">
                  <c:v>43297</c:v>
                </c:pt>
                <c:pt idx="134">
                  <c:v>43298</c:v>
                </c:pt>
                <c:pt idx="135">
                  <c:v>43299</c:v>
                </c:pt>
                <c:pt idx="136">
                  <c:v>43300</c:v>
                </c:pt>
                <c:pt idx="137">
                  <c:v>43301</c:v>
                </c:pt>
                <c:pt idx="138">
                  <c:v>43304</c:v>
                </c:pt>
                <c:pt idx="139">
                  <c:v>43305</c:v>
                </c:pt>
                <c:pt idx="140">
                  <c:v>43306</c:v>
                </c:pt>
                <c:pt idx="141">
                  <c:v>43307</c:v>
                </c:pt>
                <c:pt idx="142">
                  <c:v>43308</c:v>
                </c:pt>
                <c:pt idx="143">
                  <c:v>43311</c:v>
                </c:pt>
                <c:pt idx="144">
                  <c:v>43312</c:v>
                </c:pt>
                <c:pt idx="145">
                  <c:v>43313</c:v>
                </c:pt>
                <c:pt idx="146">
                  <c:v>43314</c:v>
                </c:pt>
                <c:pt idx="147">
                  <c:v>43315</c:v>
                </c:pt>
                <c:pt idx="148">
                  <c:v>43318</c:v>
                </c:pt>
                <c:pt idx="149">
                  <c:v>43319</c:v>
                </c:pt>
                <c:pt idx="150">
                  <c:v>43320</c:v>
                </c:pt>
                <c:pt idx="151">
                  <c:v>43321</c:v>
                </c:pt>
                <c:pt idx="152">
                  <c:v>43322</c:v>
                </c:pt>
                <c:pt idx="153">
                  <c:v>43325</c:v>
                </c:pt>
                <c:pt idx="154">
                  <c:v>43326</c:v>
                </c:pt>
                <c:pt idx="155">
                  <c:v>43328</c:v>
                </c:pt>
                <c:pt idx="156">
                  <c:v>43329</c:v>
                </c:pt>
                <c:pt idx="157">
                  <c:v>43332</c:v>
                </c:pt>
                <c:pt idx="158">
                  <c:v>43333</c:v>
                </c:pt>
                <c:pt idx="159">
                  <c:v>43334</c:v>
                </c:pt>
                <c:pt idx="160">
                  <c:v>43335</c:v>
                </c:pt>
                <c:pt idx="161">
                  <c:v>43336</c:v>
                </c:pt>
                <c:pt idx="162">
                  <c:v>43339</c:v>
                </c:pt>
                <c:pt idx="163">
                  <c:v>43340</c:v>
                </c:pt>
                <c:pt idx="164">
                  <c:v>43341</c:v>
                </c:pt>
                <c:pt idx="165">
                  <c:v>43342</c:v>
                </c:pt>
                <c:pt idx="166">
                  <c:v>43343</c:v>
                </c:pt>
                <c:pt idx="167">
                  <c:v>43346</c:v>
                </c:pt>
                <c:pt idx="168">
                  <c:v>43347</c:v>
                </c:pt>
                <c:pt idx="169">
                  <c:v>43348</c:v>
                </c:pt>
                <c:pt idx="170">
                  <c:v>43349</c:v>
                </c:pt>
                <c:pt idx="171">
                  <c:v>43350</c:v>
                </c:pt>
                <c:pt idx="172">
                  <c:v>43353</c:v>
                </c:pt>
                <c:pt idx="173">
                  <c:v>43354</c:v>
                </c:pt>
                <c:pt idx="174">
                  <c:v>43355</c:v>
                </c:pt>
                <c:pt idx="175">
                  <c:v>43356</c:v>
                </c:pt>
                <c:pt idx="176">
                  <c:v>43357</c:v>
                </c:pt>
                <c:pt idx="177">
                  <c:v>43360</c:v>
                </c:pt>
                <c:pt idx="178">
                  <c:v>43361</c:v>
                </c:pt>
                <c:pt idx="179">
                  <c:v>43362</c:v>
                </c:pt>
                <c:pt idx="180">
                  <c:v>43363</c:v>
                </c:pt>
                <c:pt idx="181">
                  <c:v>43364</c:v>
                </c:pt>
                <c:pt idx="182">
                  <c:v>43367</c:v>
                </c:pt>
                <c:pt idx="183">
                  <c:v>43368</c:v>
                </c:pt>
                <c:pt idx="184">
                  <c:v>43369</c:v>
                </c:pt>
                <c:pt idx="185">
                  <c:v>43370</c:v>
                </c:pt>
                <c:pt idx="186">
                  <c:v>43371</c:v>
                </c:pt>
                <c:pt idx="187">
                  <c:v>43374</c:v>
                </c:pt>
                <c:pt idx="188">
                  <c:v>43375</c:v>
                </c:pt>
                <c:pt idx="189">
                  <c:v>43376</c:v>
                </c:pt>
                <c:pt idx="190">
                  <c:v>43377</c:v>
                </c:pt>
                <c:pt idx="191">
                  <c:v>43378</c:v>
                </c:pt>
                <c:pt idx="192">
                  <c:v>43381</c:v>
                </c:pt>
                <c:pt idx="193">
                  <c:v>43382</c:v>
                </c:pt>
                <c:pt idx="194">
                  <c:v>43383</c:v>
                </c:pt>
                <c:pt idx="195">
                  <c:v>43384</c:v>
                </c:pt>
                <c:pt idx="196">
                  <c:v>43385</c:v>
                </c:pt>
                <c:pt idx="197">
                  <c:v>43388</c:v>
                </c:pt>
                <c:pt idx="198">
                  <c:v>43389</c:v>
                </c:pt>
                <c:pt idx="199">
                  <c:v>43390</c:v>
                </c:pt>
                <c:pt idx="200">
                  <c:v>43391</c:v>
                </c:pt>
                <c:pt idx="201">
                  <c:v>43392</c:v>
                </c:pt>
                <c:pt idx="202">
                  <c:v>43395</c:v>
                </c:pt>
                <c:pt idx="203">
                  <c:v>43396</c:v>
                </c:pt>
                <c:pt idx="204">
                  <c:v>43397</c:v>
                </c:pt>
                <c:pt idx="205">
                  <c:v>43398</c:v>
                </c:pt>
                <c:pt idx="206">
                  <c:v>43402</c:v>
                </c:pt>
                <c:pt idx="207">
                  <c:v>43403</c:v>
                </c:pt>
                <c:pt idx="208">
                  <c:v>43404</c:v>
                </c:pt>
                <c:pt idx="209">
                  <c:v>43406</c:v>
                </c:pt>
                <c:pt idx="210">
                  <c:v>43409</c:v>
                </c:pt>
                <c:pt idx="211">
                  <c:v>43410</c:v>
                </c:pt>
                <c:pt idx="212">
                  <c:v>43411</c:v>
                </c:pt>
                <c:pt idx="213">
                  <c:v>43412</c:v>
                </c:pt>
                <c:pt idx="214">
                  <c:v>43413</c:v>
                </c:pt>
                <c:pt idx="215">
                  <c:v>43416</c:v>
                </c:pt>
                <c:pt idx="216">
                  <c:v>43417</c:v>
                </c:pt>
                <c:pt idx="217">
                  <c:v>43418</c:v>
                </c:pt>
                <c:pt idx="218">
                  <c:v>43419</c:v>
                </c:pt>
                <c:pt idx="219">
                  <c:v>43420</c:v>
                </c:pt>
                <c:pt idx="220">
                  <c:v>43423</c:v>
                </c:pt>
                <c:pt idx="221">
                  <c:v>43424</c:v>
                </c:pt>
                <c:pt idx="222">
                  <c:v>43425</c:v>
                </c:pt>
                <c:pt idx="223">
                  <c:v>43426</c:v>
                </c:pt>
                <c:pt idx="224">
                  <c:v>43427</c:v>
                </c:pt>
                <c:pt idx="225">
                  <c:v>43430</c:v>
                </c:pt>
                <c:pt idx="226">
                  <c:v>43431</c:v>
                </c:pt>
                <c:pt idx="227">
                  <c:v>43432</c:v>
                </c:pt>
                <c:pt idx="228">
                  <c:v>43433</c:v>
                </c:pt>
                <c:pt idx="229">
                  <c:v>43434</c:v>
                </c:pt>
                <c:pt idx="230">
                  <c:v>43437</c:v>
                </c:pt>
                <c:pt idx="231">
                  <c:v>43438</c:v>
                </c:pt>
                <c:pt idx="232">
                  <c:v>43439</c:v>
                </c:pt>
                <c:pt idx="233">
                  <c:v>43440</c:v>
                </c:pt>
                <c:pt idx="234">
                  <c:v>43441</c:v>
                </c:pt>
                <c:pt idx="235">
                  <c:v>43444</c:v>
                </c:pt>
                <c:pt idx="236">
                  <c:v>43445</c:v>
                </c:pt>
                <c:pt idx="237">
                  <c:v>43446</c:v>
                </c:pt>
                <c:pt idx="238">
                  <c:v>43447</c:v>
                </c:pt>
                <c:pt idx="239">
                  <c:v>43448</c:v>
                </c:pt>
                <c:pt idx="240">
                  <c:v>43451</c:v>
                </c:pt>
                <c:pt idx="241">
                  <c:v>43452</c:v>
                </c:pt>
                <c:pt idx="242">
                  <c:v>43453</c:v>
                </c:pt>
                <c:pt idx="243">
                  <c:v>43454</c:v>
                </c:pt>
                <c:pt idx="244">
                  <c:v>43455</c:v>
                </c:pt>
                <c:pt idx="245">
                  <c:v>43461</c:v>
                </c:pt>
                <c:pt idx="246">
                  <c:v>43462</c:v>
                </c:pt>
              </c:numCache>
            </c:numRef>
          </c:cat>
          <c:val>
            <c:numRef>
              <c:f>RBI_ATXPrime!$G$2:$G$3538</c:f>
            </c:numRef>
          </c:val>
          <c:extLst xmlns:c16r2="http://schemas.microsoft.com/office/drawing/2015/06/chart">
            <c:ext xmlns:c16="http://schemas.microsoft.com/office/drawing/2014/chart" uri="{C3380CC4-5D6E-409C-BE32-E72D297353CC}">
              <c16:uniqueId val="{00000002-5C20-411D-A2E6-4ACB6533F887}"/>
            </c:ext>
          </c:extLst>
        </c:ser>
        <c:ser>
          <c:idx val="5"/>
          <c:order val="3"/>
          <c:tx>
            <c:strRef>
              <c:f>RBI_ATXPrime!$K$1</c:f>
              <c:strCache>
                <c:ptCount val="1"/>
                <c:pt idx="0">
                  <c:v>ATX Prime Index</c:v>
                </c:pt>
              </c:strCache>
            </c:strRef>
          </c:tx>
          <c:cat>
            <c:numRef>
              <c:f>RBI_ATXPrime!$A$5474:$A$5720</c:f>
              <c:numCache>
                <c:formatCode>d/mmm/yy</c:formatCode>
                <c:ptCount val="247"/>
                <c:pt idx="0">
                  <c:v>43102</c:v>
                </c:pt>
                <c:pt idx="1">
                  <c:v>43103</c:v>
                </c:pt>
                <c:pt idx="2">
                  <c:v>43104</c:v>
                </c:pt>
                <c:pt idx="3">
                  <c:v>43105</c:v>
                </c:pt>
                <c:pt idx="4">
                  <c:v>43108</c:v>
                </c:pt>
                <c:pt idx="5">
                  <c:v>43109</c:v>
                </c:pt>
                <c:pt idx="6">
                  <c:v>43110</c:v>
                </c:pt>
                <c:pt idx="7">
                  <c:v>43111</c:v>
                </c:pt>
                <c:pt idx="8">
                  <c:v>43112</c:v>
                </c:pt>
                <c:pt idx="9">
                  <c:v>43115</c:v>
                </c:pt>
                <c:pt idx="10">
                  <c:v>43116</c:v>
                </c:pt>
                <c:pt idx="11">
                  <c:v>43117</c:v>
                </c:pt>
                <c:pt idx="12">
                  <c:v>43118</c:v>
                </c:pt>
                <c:pt idx="13">
                  <c:v>43119</c:v>
                </c:pt>
                <c:pt idx="14">
                  <c:v>43122</c:v>
                </c:pt>
                <c:pt idx="15">
                  <c:v>43123</c:v>
                </c:pt>
                <c:pt idx="16">
                  <c:v>43124</c:v>
                </c:pt>
                <c:pt idx="17">
                  <c:v>43125</c:v>
                </c:pt>
                <c:pt idx="18">
                  <c:v>43126</c:v>
                </c:pt>
                <c:pt idx="19">
                  <c:v>43129</c:v>
                </c:pt>
                <c:pt idx="20">
                  <c:v>43130</c:v>
                </c:pt>
                <c:pt idx="21">
                  <c:v>43131</c:v>
                </c:pt>
                <c:pt idx="22">
                  <c:v>43132</c:v>
                </c:pt>
                <c:pt idx="23">
                  <c:v>43133</c:v>
                </c:pt>
                <c:pt idx="24">
                  <c:v>43136</c:v>
                </c:pt>
                <c:pt idx="25">
                  <c:v>43137</c:v>
                </c:pt>
                <c:pt idx="26">
                  <c:v>43138</c:v>
                </c:pt>
                <c:pt idx="27">
                  <c:v>43139</c:v>
                </c:pt>
                <c:pt idx="28">
                  <c:v>43140</c:v>
                </c:pt>
                <c:pt idx="29">
                  <c:v>43143</c:v>
                </c:pt>
                <c:pt idx="30">
                  <c:v>43144</c:v>
                </c:pt>
                <c:pt idx="31">
                  <c:v>43145</c:v>
                </c:pt>
                <c:pt idx="32">
                  <c:v>43146</c:v>
                </c:pt>
                <c:pt idx="33">
                  <c:v>43147</c:v>
                </c:pt>
                <c:pt idx="34">
                  <c:v>43150</c:v>
                </c:pt>
                <c:pt idx="35">
                  <c:v>43151</c:v>
                </c:pt>
                <c:pt idx="36">
                  <c:v>43152</c:v>
                </c:pt>
                <c:pt idx="37">
                  <c:v>43153</c:v>
                </c:pt>
                <c:pt idx="38">
                  <c:v>43154</c:v>
                </c:pt>
                <c:pt idx="39">
                  <c:v>43157</c:v>
                </c:pt>
                <c:pt idx="40">
                  <c:v>43158</c:v>
                </c:pt>
                <c:pt idx="41">
                  <c:v>43159</c:v>
                </c:pt>
                <c:pt idx="42">
                  <c:v>43160</c:v>
                </c:pt>
                <c:pt idx="43">
                  <c:v>43161</c:v>
                </c:pt>
                <c:pt idx="44">
                  <c:v>43164</c:v>
                </c:pt>
                <c:pt idx="45">
                  <c:v>43165</c:v>
                </c:pt>
                <c:pt idx="46">
                  <c:v>43166</c:v>
                </c:pt>
                <c:pt idx="47">
                  <c:v>43167</c:v>
                </c:pt>
                <c:pt idx="48">
                  <c:v>43168</c:v>
                </c:pt>
                <c:pt idx="49">
                  <c:v>43171</c:v>
                </c:pt>
                <c:pt idx="50">
                  <c:v>43172</c:v>
                </c:pt>
                <c:pt idx="51">
                  <c:v>43173</c:v>
                </c:pt>
                <c:pt idx="52">
                  <c:v>43174</c:v>
                </c:pt>
                <c:pt idx="53">
                  <c:v>43175</c:v>
                </c:pt>
                <c:pt idx="54">
                  <c:v>43178</c:v>
                </c:pt>
                <c:pt idx="55">
                  <c:v>43179</c:v>
                </c:pt>
                <c:pt idx="56">
                  <c:v>43180</c:v>
                </c:pt>
                <c:pt idx="57">
                  <c:v>43181</c:v>
                </c:pt>
                <c:pt idx="58">
                  <c:v>43182</c:v>
                </c:pt>
                <c:pt idx="59">
                  <c:v>43185</c:v>
                </c:pt>
                <c:pt idx="60">
                  <c:v>43186</c:v>
                </c:pt>
                <c:pt idx="61">
                  <c:v>43187</c:v>
                </c:pt>
                <c:pt idx="62">
                  <c:v>43188</c:v>
                </c:pt>
                <c:pt idx="63">
                  <c:v>43193</c:v>
                </c:pt>
                <c:pt idx="64">
                  <c:v>43194</c:v>
                </c:pt>
                <c:pt idx="65">
                  <c:v>43195</c:v>
                </c:pt>
                <c:pt idx="66">
                  <c:v>43196</c:v>
                </c:pt>
                <c:pt idx="67">
                  <c:v>43199</c:v>
                </c:pt>
                <c:pt idx="68">
                  <c:v>43200</c:v>
                </c:pt>
                <c:pt idx="69">
                  <c:v>43201</c:v>
                </c:pt>
                <c:pt idx="70">
                  <c:v>43202</c:v>
                </c:pt>
                <c:pt idx="71">
                  <c:v>43203</c:v>
                </c:pt>
                <c:pt idx="72">
                  <c:v>43206</c:v>
                </c:pt>
                <c:pt idx="73">
                  <c:v>43207</c:v>
                </c:pt>
                <c:pt idx="74">
                  <c:v>43208</c:v>
                </c:pt>
                <c:pt idx="75">
                  <c:v>43209</c:v>
                </c:pt>
                <c:pt idx="76">
                  <c:v>43210</c:v>
                </c:pt>
                <c:pt idx="77">
                  <c:v>43213</c:v>
                </c:pt>
                <c:pt idx="78">
                  <c:v>43214</c:v>
                </c:pt>
                <c:pt idx="79">
                  <c:v>43215</c:v>
                </c:pt>
                <c:pt idx="80">
                  <c:v>43216</c:v>
                </c:pt>
                <c:pt idx="81">
                  <c:v>43217</c:v>
                </c:pt>
                <c:pt idx="82">
                  <c:v>43220</c:v>
                </c:pt>
                <c:pt idx="83">
                  <c:v>43222</c:v>
                </c:pt>
                <c:pt idx="84">
                  <c:v>43223</c:v>
                </c:pt>
                <c:pt idx="85">
                  <c:v>43224</c:v>
                </c:pt>
                <c:pt idx="86">
                  <c:v>43227</c:v>
                </c:pt>
                <c:pt idx="87">
                  <c:v>43228</c:v>
                </c:pt>
                <c:pt idx="88">
                  <c:v>43229</c:v>
                </c:pt>
                <c:pt idx="89">
                  <c:v>43231</c:v>
                </c:pt>
                <c:pt idx="90">
                  <c:v>43234</c:v>
                </c:pt>
                <c:pt idx="91">
                  <c:v>43235</c:v>
                </c:pt>
                <c:pt idx="92">
                  <c:v>43236</c:v>
                </c:pt>
                <c:pt idx="93">
                  <c:v>43237</c:v>
                </c:pt>
                <c:pt idx="94">
                  <c:v>43238</c:v>
                </c:pt>
                <c:pt idx="95">
                  <c:v>43242</c:v>
                </c:pt>
                <c:pt idx="96">
                  <c:v>43243</c:v>
                </c:pt>
                <c:pt idx="97">
                  <c:v>43244</c:v>
                </c:pt>
                <c:pt idx="98">
                  <c:v>43245</c:v>
                </c:pt>
                <c:pt idx="99">
                  <c:v>43248</c:v>
                </c:pt>
                <c:pt idx="100">
                  <c:v>43249</c:v>
                </c:pt>
                <c:pt idx="101">
                  <c:v>43250</c:v>
                </c:pt>
                <c:pt idx="102">
                  <c:v>43252</c:v>
                </c:pt>
                <c:pt idx="103">
                  <c:v>43255</c:v>
                </c:pt>
                <c:pt idx="104">
                  <c:v>43256</c:v>
                </c:pt>
                <c:pt idx="105">
                  <c:v>43257</c:v>
                </c:pt>
                <c:pt idx="106">
                  <c:v>43258</c:v>
                </c:pt>
                <c:pt idx="107">
                  <c:v>43259</c:v>
                </c:pt>
                <c:pt idx="108">
                  <c:v>43262</c:v>
                </c:pt>
                <c:pt idx="109">
                  <c:v>43263</c:v>
                </c:pt>
                <c:pt idx="110">
                  <c:v>43264</c:v>
                </c:pt>
                <c:pt idx="111">
                  <c:v>43265</c:v>
                </c:pt>
                <c:pt idx="112">
                  <c:v>43266</c:v>
                </c:pt>
                <c:pt idx="113">
                  <c:v>43269</c:v>
                </c:pt>
                <c:pt idx="114">
                  <c:v>43270</c:v>
                </c:pt>
                <c:pt idx="115">
                  <c:v>43271</c:v>
                </c:pt>
                <c:pt idx="116">
                  <c:v>43272</c:v>
                </c:pt>
                <c:pt idx="117">
                  <c:v>43273</c:v>
                </c:pt>
                <c:pt idx="118">
                  <c:v>43276</c:v>
                </c:pt>
                <c:pt idx="119">
                  <c:v>43277</c:v>
                </c:pt>
                <c:pt idx="120">
                  <c:v>43278</c:v>
                </c:pt>
                <c:pt idx="121">
                  <c:v>43279</c:v>
                </c:pt>
                <c:pt idx="122">
                  <c:v>43280</c:v>
                </c:pt>
                <c:pt idx="123">
                  <c:v>43283</c:v>
                </c:pt>
                <c:pt idx="124">
                  <c:v>43284</c:v>
                </c:pt>
                <c:pt idx="125">
                  <c:v>43285</c:v>
                </c:pt>
                <c:pt idx="126">
                  <c:v>43286</c:v>
                </c:pt>
                <c:pt idx="127">
                  <c:v>43287</c:v>
                </c:pt>
                <c:pt idx="128">
                  <c:v>43290</c:v>
                </c:pt>
                <c:pt idx="129">
                  <c:v>43291</c:v>
                </c:pt>
                <c:pt idx="130">
                  <c:v>43292</c:v>
                </c:pt>
                <c:pt idx="131">
                  <c:v>43293</c:v>
                </c:pt>
                <c:pt idx="132">
                  <c:v>43294</c:v>
                </c:pt>
                <c:pt idx="133">
                  <c:v>43297</c:v>
                </c:pt>
                <c:pt idx="134">
                  <c:v>43298</c:v>
                </c:pt>
                <c:pt idx="135">
                  <c:v>43299</c:v>
                </c:pt>
                <c:pt idx="136">
                  <c:v>43300</c:v>
                </c:pt>
                <c:pt idx="137">
                  <c:v>43301</c:v>
                </c:pt>
                <c:pt idx="138">
                  <c:v>43304</c:v>
                </c:pt>
                <c:pt idx="139">
                  <c:v>43305</c:v>
                </c:pt>
                <c:pt idx="140">
                  <c:v>43306</c:v>
                </c:pt>
                <c:pt idx="141">
                  <c:v>43307</c:v>
                </c:pt>
                <c:pt idx="142">
                  <c:v>43308</c:v>
                </c:pt>
                <c:pt idx="143">
                  <c:v>43311</c:v>
                </c:pt>
                <c:pt idx="144">
                  <c:v>43312</c:v>
                </c:pt>
                <c:pt idx="145">
                  <c:v>43313</c:v>
                </c:pt>
                <c:pt idx="146">
                  <c:v>43314</c:v>
                </c:pt>
                <c:pt idx="147">
                  <c:v>43315</c:v>
                </c:pt>
                <c:pt idx="148">
                  <c:v>43318</c:v>
                </c:pt>
                <c:pt idx="149">
                  <c:v>43319</c:v>
                </c:pt>
                <c:pt idx="150">
                  <c:v>43320</c:v>
                </c:pt>
                <c:pt idx="151">
                  <c:v>43321</c:v>
                </c:pt>
                <c:pt idx="152">
                  <c:v>43322</c:v>
                </c:pt>
                <c:pt idx="153">
                  <c:v>43325</c:v>
                </c:pt>
                <c:pt idx="154">
                  <c:v>43326</c:v>
                </c:pt>
                <c:pt idx="155">
                  <c:v>43328</c:v>
                </c:pt>
                <c:pt idx="156">
                  <c:v>43329</c:v>
                </c:pt>
                <c:pt idx="157">
                  <c:v>43332</c:v>
                </c:pt>
                <c:pt idx="158">
                  <c:v>43333</c:v>
                </c:pt>
                <c:pt idx="159">
                  <c:v>43334</c:v>
                </c:pt>
                <c:pt idx="160">
                  <c:v>43335</c:v>
                </c:pt>
                <c:pt idx="161">
                  <c:v>43336</c:v>
                </c:pt>
                <c:pt idx="162">
                  <c:v>43339</c:v>
                </c:pt>
                <c:pt idx="163">
                  <c:v>43340</c:v>
                </c:pt>
                <c:pt idx="164">
                  <c:v>43341</c:v>
                </c:pt>
                <c:pt idx="165">
                  <c:v>43342</c:v>
                </c:pt>
                <c:pt idx="166">
                  <c:v>43343</c:v>
                </c:pt>
                <c:pt idx="167">
                  <c:v>43346</c:v>
                </c:pt>
                <c:pt idx="168">
                  <c:v>43347</c:v>
                </c:pt>
                <c:pt idx="169">
                  <c:v>43348</c:v>
                </c:pt>
                <c:pt idx="170">
                  <c:v>43349</c:v>
                </c:pt>
                <c:pt idx="171">
                  <c:v>43350</c:v>
                </c:pt>
                <c:pt idx="172">
                  <c:v>43353</c:v>
                </c:pt>
                <c:pt idx="173">
                  <c:v>43354</c:v>
                </c:pt>
                <c:pt idx="174">
                  <c:v>43355</c:v>
                </c:pt>
                <c:pt idx="175">
                  <c:v>43356</c:v>
                </c:pt>
                <c:pt idx="176">
                  <c:v>43357</c:v>
                </c:pt>
                <c:pt idx="177">
                  <c:v>43360</c:v>
                </c:pt>
                <c:pt idx="178">
                  <c:v>43361</c:v>
                </c:pt>
                <c:pt idx="179">
                  <c:v>43362</c:v>
                </c:pt>
                <c:pt idx="180">
                  <c:v>43363</c:v>
                </c:pt>
                <c:pt idx="181">
                  <c:v>43364</c:v>
                </c:pt>
                <c:pt idx="182">
                  <c:v>43367</c:v>
                </c:pt>
                <c:pt idx="183">
                  <c:v>43368</c:v>
                </c:pt>
                <c:pt idx="184">
                  <c:v>43369</c:v>
                </c:pt>
                <c:pt idx="185">
                  <c:v>43370</c:v>
                </c:pt>
                <c:pt idx="186">
                  <c:v>43371</c:v>
                </c:pt>
                <c:pt idx="187">
                  <c:v>43374</c:v>
                </c:pt>
                <c:pt idx="188">
                  <c:v>43375</c:v>
                </c:pt>
                <c:pt idx="189">
                  <c:v>43376</c:v>
                </c:pt>
                <c:pt idx="190">
                  <c:v>43377</c:v>
                </c:pt>
                <c:pt idx="191">
                  <c:v>43378</c:v>
                </c:pt>
                <c:pt idx="192">
                  <c:v>43381</c:v>
                </c:pt>
                <c:pt idx="193">
                  <c:v>43382</c:v>
                </c:pt>
                <c:pt idx="194">
                  <c:v>43383</c:v>
                </c:pt>
                <c:pt idx="195">
                  <c:v>43384</c:v>
                </c:pt>
                <c:pt idx="196">
                  <c:v>43385</c:v>
                </c:pt>
                <c:pt idx="197">
                  <c:v>43388</c:v>
                </c:pt>
                <c:pt idx="198">
                  <c:v>43389</c:v>
                </c:pt>
                <c:pt idx="199">
                  <c:v>43390</c:v>
                </c:pt>
                <c:pt idx="200">
                  <c:v>43391</c:v>
                </c:pt>
                <c:pt idx="201">
                  <c:v>43392</c:v>
                </c:pt>
                <c:pt idx="202">
                  <c:v>43395</c:v>
                </c:pt>
                <c:pt idx="203">
                  <c:v>43396</c:v>
                </c:pt>
                <c:pt idx="204">
                  <c:v>43397</c:v>
                </c:pt>
                <c:pt idx="205">
                  <c:v>43398</c:v>
                </c:pt>
                <c:pt idx="206">
                  <c:v>43402</c:v>
                </c:pt>
                <c:pt idx="207">
                  <c:v>43403</c:v>
                </c:pt>
                <c:pt idx="208">
                  <c:v>43404</c:v>
                </c:pt>
                <c:pt idx="209">
                  <c:v>43406</c:v>
                </c:pt>
                <c:pt idx="210">
                  <c:v>43409</c:v>
                </c:pt>
                <c:pt idx="211">
                  <c:v>43410</c:v>
                </c:pt>
                <c:pt idx="212">
                  <c:v>43411</c:v>
                </c:pt>
                <c:pt idx="213">
                  <c:v>43412</c:v>
                </c:pt>
                <c:pt idx="214">
                  <c:v>43413</c:v>
                </c:pt>
                <c:pt idx="215">
                  <c:v>43416</c:v>
                </c:pt>
                <c:pt idx="216">
                  <c:v>43417</c:v>
                </c:pt>
                <c:pt idx="217">
                  <c:v>43418</c:v>
                </c:pt>
                <c:pt idx="218">
                  <c:v>43419</c:v>
                </c:pt>
                <c:pt idx="219">
                  <c:v>43420</c:v>
                </c:pt>
                <c:pt idx="220">
                  <c:v>43423</c:v>
                </c:pt>
                <c:pt idx="221">
                  <c:v>43424</c:v>
                </c:pt>
                <c:pt idx="222">
                  <c:v>43425</c:v>
                </c:pt>
                <c:pt idx="223">
                  <c:v>43426</c:v>
                </c:pt>
                <c:pt idx="224">
                  <c:v>43427</c:v>
                </c:pt>
                <c:pt idx="225">
                  <c:v>43430</c:v>
                </c:pt>
                <c:pt idx="226">
                  <c:v>43431</c:v>
                </c:pt>
                <c:pt idx="227">
                  <c:v>43432</c:v>
                </c:pt>
                <c:pt idx="228">
                  <c:v>43433</c:v>
                </c:pt>
                <c:pt idx="229">
                  <c:v>43434</c:v>
                </c:pt>
                <c:pt idx="230">
                  <c:v>43437</c:v>
                </c:pt>
                <c:pt idx="231">
                  <c:v>43438</c:v>
                </c:pt>
                <c:pt idx="232">
                  <c:v>43439</c:v>
                </c:pt>
                <c:pt idx="233">
                  <c:v>43440</c:v>
                </c:pt>
                <c:pt idx="234">
                  <c:v>43441</c:v>
                </c:pt>
                <c:pt idx="235">
                  <c:v>43444</c:v>
                </c:pt>
                <c:pt idx="236">
                  <c:v>43445</c:v>
                </c:pt>
                <c:pt idx="237">
                  <c:v>43446</c:v>
                </c:pt>
                <c:pt idx="238">
                  <c:v>43447</c:v>
                </c:pt>
                <c:pt idx="239">
                  <c:v>43448</c:v>
                </c:pt>
                <c:pt idx="240">
                  <c:v>43451</c:v>
                </c:pt>
                <c:pt idx="241">
                  <c:v>43452</c:v>
                </c:pt>
                <c:pt idx="242">
                  <c:v>43453</c:v>
                </c:pt>
                <c:pt idx="243">
                  <c:v>43454</c:v>
                </c:pt>
                <c:pt idx="244">
                  <c:v>43455</c:v>
                </c:pt>
                <c:pt idx="245">
                  <c:v>43461</c:v>
                </c:pt>
                <c:pt idx="246">
                  <c:v>43462</c:v>
                </c:pt>
              </c:numCache>
            </c:numRef>
          </c:cat>
          <c:val>
            <c:numRef>
              <c:f>RBI_ATXPrime!$K$2:$K$3538</c:f>
            </c:numRef>
          </c:val>
          <c:extLst xmlns:c16r2="http://schemas.microsoft.com/office/drawing/2015/06/chart">
            <c:ext xmlns:c16="http://schemas.microsoft.com/office/drawing/2014/chart" uri="{C3380CC4-5D6E-409C-BE32-E72D297353CC}">
              <c16:uniqueId val="{00000003-5C20-411D-A2E6-4ACB6533F887}"/>
            </c:ext>
          </c:extLst>
        </c:ser>
        <c:ser>
          <c:idx val="6"/>
          <c:order val="4"/>
          <c:tx>
            <c:strRef>
              <c:f>RBI_ATXPrime!$L$1</c:f>
              <c:strCache>
                <c:ptCount val="1"/>
                <c:pt idx="0">
                  <c:v>Marktkap. in S</c:v>
                </c:pt>
              </c:strCache>
            </c:strRef>
          </c:tx>
          <c:cat>
            <c:numRef>
              <c:f>RBI_ATXPrime!$A$5474:$A$5720</c:f>
              <c:numCache>
                <c:formatCode>d/mmm/yy</c:formatCode>
                <c:ptCount val="247"/>
                <c:pt idx="0">
                  <c:v>43102</c:v>
                </c:pt>
                <c:pt idx="1">
                  <c:v>43103</c:v>
                </c:pt>
                <c:pt idx="2">
                  <c:v>43104</c:v>
                </c:pt>
                <c:pt idx="3">
                  <c:v>43105</c:v>
                </c:pt>
                <c:pt idx="4">
                  <c:v>43108</c:v>
                </c:pt>
                <c:pt idx="5">
                  <c:v>43109</c:v>
                </c:pt>
                <c:pt idx="6">
                  <c:v>43110</c:v>
                </c:pt>
                <c:pt idx="7">
                  <c:v>43111</c:v>
                </c:pt>
                <c:pt idx="8">
                  <c:v>43112</c:v>
                </c:pt>
                <c:pt idx="9">
                  <c:v>43115</c:v>
                </c:pt>
                <c:pt idx="10">
                  <c:v>43116</c:v>
                </c:pt>
                <c:pt idx="11">
                  <c:v>43117</c:v>
                </c:pt>
                <c:pt idx="12">
                  <c:v>43118</c:v>
                </c:pt>
                <c:pt idx="13">
                  <c:v>43119</c:v>
                </c:pt>
                <c:pt idx="14">
                  <c:v>43122</c:v>
                </c:pt>
                <c:pt idx="15">
                  <c:v>43123</c:v>
                </c:pt>
                <c:pt idx="16">
                  <c:v>43124</c:v>
                </c:pt>
                <c:pt idx="17">
                  <c:v>43125</c:v>
                </c:pt>
                <c:pt idx="18">
                  <c:v>43126</c:v>
                </c:pt>
                <c:pt idx="19">
                  <c:v>43129</c:v>
                </c:pt>
                <c:pt idx="20">
                  <c:v>43130</c:v>
                </c:pt>
                <c:pt idx="21">
                  <c:v>43131</c:v>
                </c:pt>
                <c:pt idx="22">
                  <c:v>43132</c:v>
                </c:pt>
                <c:pt idx="23">
                  <c:v>43133</c:v>
                </c:pt>
                <c:pt idx="24">
                  <c:v>43136</c:v>
                </c:pt>
                <c:pt idx="25">
                  <c:v>43137</c:v>
                </c:pt>
                <c:pt idx="26">
                  <c:v>43138</c:v>
                </c:pt>
                <c:pt idx="27">
                  <c:v>43139</c:v>
                </c:pt>
                <c:pt idx="28">
                  <c:v>43140</c:v>
                </c:pt>
                <c:pt idx="29">
                  <c:v>43143</c:v>
                </c:pt>
                <c:pt idx="30">
                  <c:v>43144</c:v>
                </c:pt>
                <c:pt idx="31">
                  <c:v>43145</c:v>
                </c:pt>
                <c:pt idx="32">
                  <c:v>43146</c:v>
                </c:pt>
                <c:pt idx="33">
                  <c:v>43147</c:v>
                </c:pt>
                <c:pt idx="34">
                  <c:v>43150</c:v>
                </c:pt>
                <c:pt idx="35">
                  <c:v>43151</c:v>
                </c:pt>
                <c:pt idx="36">
                  <c:v>43152</c:v>
                </c:pt>
                <c:pt idx="37">
                  <c:v>43153</c:v>
                </c:pt>
                <c:pt idx="38">
                  <c:v>43154</c:v>
                </c:pt>
                <c:pt idx="39">
                  <c:v>43157</c:v>
                </c:pt>
                <c:pt idx="40">
                  <c:v>43158</c:v>
                </c:pt>
                <c:pt idx="41">
                  <c:v>43159</c:v>
                </c:pt>
                <c:pt idx="42">
                  <c:v>43160</c:v>
                </c:pt>
                <c:pt idx="43">
                  <c:v>43161</c:v>
                </c:pt>
                <c:pt idx="44">
                  <c:v>43164</c:v>
                </c:pt>
                <c:pt idx="45">
                  <c:v>43165</c:v>
                </c:pt>
                <c:pt idx="46">
                  <c:v>43166</c:v>
                </c:pt>
                <c:pt idx="47">
                  <c:v>43167</c:v>
                </c:pt>
                <c:pt idx="48">
                  <c:v>43168</c:v>
                </c:pt>
                <c:pt idx="49">
                  <c:v>43171</c:v>
                </c:pt>
                <c:pt idx="50">
                  <c:v>43172</c:v>
                </c:pt>
                <c:pt idx="51">
                  <c:v>43173</c:v>
                </c:pt>
                <c:pt idx="52">
                  <c:v>43174</c:v>
                </c:pt>
                <c:pt idx="53">
                  <c:v>43175</c:v>
                </c:pt>
                <c:pt idx="54">
                  <c:v>43178</c:v>
                </c:pt>
                <c:pt idx="55">
                  <c:v>43179</c:v>
                </c:pt>
                <c:pt idx="56">
                  <c:v>43180</c:v>
                </c:pt>
                <c:pt idx="57">
                  <c:v>43181</c:v>
                </c:pt>
                <c:pt idx="58">
                  <c:v>43182</c:v>
                </c:pt>
                <c:pt idx="59">
                  <c:v>43185</c:v>
                </c:pt>
                <c:pt idx="60">
                  <c:v>43186</c:v>
                </c:pt>
                <c:pt idx="61">
                  <c:v>43187</c:v>
                </c:pt>
                <c:pt idx="62">
                  <c:v>43188</c:v>
                </c:pt>
                <c:pt idx="63">
                  <c:v>43193</c:v>
                </c:pt>
                <c:pt idx="64">
                  <c:v>43194</c:v>
                </c:pt>
                <c:pt idx="65">
                  <c:v>43195</c:v>
                </c:pt>
                <c:pt idx="66">
                  <c:v>43196</c:v>
                </c:pt>
                <c:pt idx="67">
                  <c:v>43199</c:v>
                </c:pt>
                <c:pt idx="68">
                  <c:v>43200</c:v>
                </c:pt>
                <c:pt idx="69">
                  <c:v>43201</c:v>
                </c:pt>
                <c:pt idx="70">
                  <c:v>43202</c:v>
                </c:pt>
                <c:pt idx="71">
                  <c:v>43203</c:v>
                </c:pt>
                <c:pt idx="72">
                  <c:v>43206</c:v>
                </c:pt>
                <c:pt idx="73">
                  <c:v>43207</c:v>
                </c:pt>
                <c:pt idx="74">
                  <c:v>43208</c:v>
                </c:pt>
                <c:pt idx="75">
                  <c:v>43209</c:v>
                </c:pt>
                <c:pt idx="76">
                  <c:v>43210</c:v>
                </c:pt>
                <c:pt idx="77">
                  <c:v>43213</c:v>
                </c:pt>
                <c:pt idx="78">
                  <c:v>43214</c:v>
                </c:pt>
                <c:pt idx="79">
                  <c:v>43215</c:v>
                </c:pt>
                <c:pt idx="80">
                  <c:v>43216</c:v>
                </c:pt>
                <c:pt idx="81">
                  <c:v>43217</c:v>
                </c:pt>
                <c:pt idx="82">
                  <c:v>43220</c:v>
                </c:pt>
                <c:pt idx="83">
                  <c:v>43222</c:v>
                </c:pt>
                <c:pt idx="84">
                  <c:v>43223</c:v>
                </c:pt>
                <c:pt idx="85">
                  <c:v>43224</c:v>
                </c:pt>
                <c:pt idx="86">
                  <c:v>43227</c:v>
                </c:pt>
                <c:pt idx="87">
                  <c:v>43228</c:v>
                </c:pt>
                <c:pt idx="88">
                  <c:v>43229</c:v>
                </c:pt>
                <c:pt idx="89">
                  <c:v>43231</c:v>
                </c:pt>
                <c:pt idx="90">
                  <c:v>43234</c:v>
                </c:pt>
                <c:pt idx="91">
                  <c:v>43235</c:v>
                </c:pt>
                <c:pt idx="92">
                  <c:v>43236</c:v>
                </c:pt>
                <c:pt idx="93">
                  <c:v>43237</c:v>
                </c:pt>
                <c:pt idx="94">
                  <c:v>43238</c:v>
                </c:pt>
                <c:pt idx="95">
                  <c:v>43242</c:v>
                </c:pt>
                <c:pt idx="96">
                  <c:v>43243</c:v>
                </c:pt>
                <c:pt idx="97">
                  <c:v>43244</c:v>
                </c:pt>
                <c:pt idx="98">
                  <c:v>43245</c:v>
                </c:pt>
                <c:pt idx="99">
                  <c:v>43248</c:v>
                </c:pt>
                <c:pt idx="100">
                  <c:v>43249</c:v>
                </c:pt>
                <c:pt idx="101">
                  <c:v>43250</c:v>
                </c:pt>
                <c:pt idx="102">
                  <c:v>43252</c:v>
                </c:pt>
                <c:pt idx="103">
                  <c:v>43255</c:v>
                </c:pt>
                <c:pt idx="104">
                  <c:v>43256</c:v>
                </c:pt>
                <c:pt idx="105">
                  <c:v>43257</c:v>
                </c:pt>
                <c:pt idx="106">
                  <c:v>43258</c:v>
                </c:pt>
                <c:pt idx="107">
                  <c:v>43259</c:v>
                </c:pt>
                <c:pt idx="108">
                  <c:v>43262</c:v>
                </c:pt>
                <c:pt idx="109">
                  <c:v>43263</c:v>
                </c:pt>
                <c:pt idx="110">
                  <c:v>43264</c:v>
                </c:pt>
                <c:pt idx="111">
                  <c:v>43265</c:v>
                </c:pt>
                <c:pt idx="112">
                  <c:v>43266</c:v>
                </c:pt>
                <c:pt idx="113">
                  <c:v>43269</c:v>
                </c:pt>
                <c:pt idx="114">
                  <c:v>43270</c:v>
                </c:pt>
                <c:pt idx="115">
                  <c:v>43271</c:v>
                </c:pt>
                <c:pt idx="116">
                  <c:v>43272</c:v>
                </c:pt>
                <c:pt idx="117">
                  <c:v>43273</c:v>
                </c:pt>
                <c:pt idx="118">
                  <c:v>43276</c:v>
                </c:pt>
                <c:pt idx="119">
                  <c:v>43277</c:v>
                </c:pt>
                <c:pt idx="120">
                  <c:v>43278</c:v>
                </c:pt>
                <c:pt idx="121">
                  <c:v>43279</c:v>
                </c:pt>
                <c:pt idx="122">
                  <c:v>43280</c:v>
                </c:pt>
                <c:pt idx="123">
                  <c:v>43283</c:v>
                </c:pt>
                <c:pt idx="124">
                  <c:v>43284</c:v>
                </c:pt>
                <c:pt idx="125">
                  <c:v>43285</c:v>
                </c:pt>
                <c:pt idx="126">
                  <c:v>43286</c:v>
                </c:pt>
                <c:pt idx="127">
                  <c:v>43287</c:v>
                </c:pt>
                <c:pt idx="128">
                  <c:v>43290</c:v>
                </c:pt>
                <c:pt idx="129">
                  <c:v>43291</c:v>
                </c:pt>
                <c:pt idx="130">
                  <c:v>43292</c:v>
                </c:pt>
                <c:pt idx="131">
                  <c:v>43293</c:v>
                </c:pt>
                <c:pt idx="132">
                  <c:v>43294</c:v>
                </c:pt>
                <c:pt idx="133">
                  <c:v>43297</c:v>
                </c:pt>
                <c:pt idx="134">
                  <c:v>43298</c:v>
                </c:pt>
                <c:pt idx="135">
                  <c:v>43299</c:v>
                </c:pt>
                <c:pt idx="136">
                  <c:v>43300</c:v>
                </c:pt>
                <c:pt idx="137">
                  <c:v>43301</c:v>
                </c:pt>
                <c:pt idx="138">
                  <c:v>43304</c:v>
                </c:pt>
                <c:pt idx="139">
                  <c:v>43305</c:v>
                </c:pt>
                <c:pt idx="140">
                  <c:v>43306</c:v>
                </c:pt>
                <c:pt idx="141">
                  <c:v>43307</c:v>
                </c:pt>
                <c:pt idx="142">
                  <c:v>43308</c:v>
                </c:pt>
                <c:pt idx="143">
                  <c:v>43311</c:v>
                </c:pt>
                <c:pt idx="144">
                  <c:v>43312</c:v>
                </c:pt>
                <c:pt idx="145">
                  <c:v>43313</c:v>
                </c:pt>
                <c:pt idx="146">
                  <c:v>43314</c:v>
                </c:pt>
                <c:pt idx="147">
                  <c:v>43315</c:v>
                </c:pt>
                <c:pt idx="148">
                  <c:v>43318</c:v>
                </c:pt>
                <c:pt idx="149">
                  <c:v>43319</c:v>
                </c:pt>
                <c:pt idx="150">
                  <c:v>43320</c:v>
                </c:pt>
                <c:pt idx="151">
                  <c:v>43321</c:v>
                </c:pt>
                <c:pt idx="152">
                  <c:v>43322</c:v>
                </c:pt>
                <c:pt idx="153">
                  <c:v>43325</c:v>
                </c:pt>
                <c:pt idx="154">
                  <c:v>43326</c:v>
                </c:pt>
                <c:pt idx="155">
                  <c:v>43328</c:v>
                </c:pt>
                <c:pt idx="156">
                  <c:v>43329</c:v>
                </c:pt>
                <c:pt idx="157">
                  <c:v>43332</c:v>
                </c:pt>
                <c:pt idx="158">
                  <c:v>43333</c:v>
                </c:pt>
                <c:pt idx="159">
                  <c:v>43334</c:v>
                </c:pt>
                <c:pt idx="160">
                  <c:v>43335</c:v>
                </c:pt>
                <c:pt idx="161">
                  <c:v>43336</c:v>
                </c:pt>
                <c:pt idx="162">
                  <c:v>43339</c:v>
                </c:pt>
                <c:pt idx="163">
                  <c:v>43340</c:v>
                </c:pt>
                <c:pt idx="164">
                  <c:v>43341</c:v>
                </c:pt>
                <c:pt idx="165">
                  <c:v>43342</c:v>
                </c:pt>
                <c:pt idx="166">
                  <c:v>43343</c:v>
                </c:pt>
                <c:pt idx="167">
                  <c:v>43346</c:v>
                </c:pt>
                <c:pt idx="168">
                  <c:v>43347</c:v>
                </c:pt>
                <c:pt idx="169">
                  <c:v>43348</c:v>
                </c:pt>
                <c:pt idx="170">
                  <c:v>43349</c:v>
                </c:pt>
                <c:pt idx="171">
                  <c:v>43350</c:v>
                </c:pt>
                <c:pt idx="172">
                  <c:v>43353</c:v>
                </c:pt>
                <c:pt idx="173">
                  <c:v>43354</c:v>
                </c:pt>
                <c:pt idx="174">
                  <c:v>43355</c:v>
                </c:pt>
                <c:pt idx="175">
                  <c:v>43356</c:v>
                </c:pt>
                <c:pt idx="176">
                  <c:v>43357</c:v>
                </c:pt>
                <c:pt idx="177">
                  <c:v>43360</c:v>
                </c:pt>
                <c:pt idx="178">
                  <c:v>43361</c:v>
                </c:pt>
                <c:pt idx="179">
                  <c:v>43362</c:v>
                </c:pt>
                <c:pt idx="180">
                  <c:v>43363</c:v>
                </c:pt>
                <c:pt idx="181">
                  <c:v>43364</c:v>
                </c:pt>
                <c:pt idx="182">
                  <c:v>43367</c:v>
                </c:pt>
                <c:pt idx="183">
                  <c:v>43368</c:v>
                </c:pt>
                <c:pt idx="184">
                  <c:v>43369</c:v>
                </c:pt>
                <c:pt idx="185">
                  <c:v>43370</c:v>
                </c:pt>
                <c:pt idx="186">
                  <c:v>43371</c:v>
                </c:pt>
                <c:pt idx="187">
                  <c:v>43374</c:v>
                </c:pt>
                <c:pt idx="188">
                  <c:v>43375</c:v>
                </c:pt>
                <c:pt idx="189">
                  <c:v>43376</c:v>
                </c:pt>
                <c:pt idx="190">
                  <c:v>43377</c:v>
                </c:pt>
                <c:pt idx="191">
                  <c:v>43378</c:v>
                </c:pt>
                <c:pt idx="192">
                  <c:v>43381</c:v>
                </c:pt>
                <c:pt idx="193">
                  <c:v>43382</c:v>
                </c:pt>
                <c:pt idx="194">
                  <c:v>43383</c:v>
                </c:pt>
                <c:pt idx="195">
                  <c:v>43384</c:v>
                </c:pt>
                <c:pt idx="196">
                  <c:v>43385</c:v>
                </c:pt>
                <c:pt idx="197">
                  <c:v>43388</c:v>
                </c:pt>
                <c:pt idx="198">
                  <c:v>43389</c:v>
                </c:pt>
                <c:pt idx="199">
                  <c:v>43390</c:v>
                </c:pt>
                <c:pt idx="200">
                  <c:v>43391</c:v>
                </c:pt>
                <c:pt idx="201">
                  <c:v>43392</c:v>
                </c:pt>
                <c:pt idx="202">
                  <c:v>43395</c:v>
                </c:pt>
                <c:pt idx="203">
                  <c:v>43396</c:v>
                </c:pt>
                <c:pt idx="204">
                  <c:v>43397</c:v>
                </c:pt>
                <c:pt idx="205">
                  <c:v>43398</c:v>
                </c:pt>
                <c:pt idx="206">
                  <c:v>43402</c:v>
                </c:pt>
                <c:pt idx="207">
                  <c:v>43403</c:v>
                </c:pt>
                <c:pt idx="208">
                  <c:v>43404</c:v>
                </c:pt>
                <c:pt idx="209">
                  <c:v>43406</c:v>
                </c:pt>
                <c:pt idx="210">
                  <c:v>43409</c:v>
                </c:pt>
                <c:pt idx="211">
                  <c:v>43410</c:v>
                </c:pt>
                <c:pt idx="212">
                  <c:v>43411</c:v>
                </c:pt>
                <c:pt idx="213">
                  <c:v>43412</c:v>
                </c:pt>
                <c:pt idx="214">
                  <c:v>43413</c:v>
                </c:pt>
                <c:pt idx="215">
                  <c:v>43416</c:v>
                </c:pt>
                <c:pt idx="216">
                  <c:v>43417</c:v>
                </c:pt>
                <c:pt idx="217">
                  <c:v>43418</c:v>
                </c:pt>
                <c:pt idx="218">
                  <c:v>43419</c:v>
                </c:pt>
                <c:pt idx="219">
                  <c:v>43420</c:v>
                </c:pt>
                <c:pt idx="220">
                  <c:v>43423</c:v>
                </c:pt>
                <c:pt idx="221">
                  <c:v>43424</c:v>
                </c:pt>
                <c:pt idx="222">
                  <c:v>43425</c:v>
                </c:pt>
                <c:pt idx="223">
                  <c:v>43426</c:v>
                </c:pt>
                <c:pt idx="224">
                  <c:v>43427</c:v>
                </c:pt>
                <c:pt idx="225">
                  <c:v>43430</c:v>
                </c:pt>
                <c:pt idx="226">
                  <c:v>43431</c:v>
                </c:pt>
                <c:pt idx="227">
                  <c:v>43432</c:v>
                </c:pt>
                <c:pt idx="228">
                  <c:v>43433</c:v>
                </c:pt>
                <c:pt idx="229">
                  <c:v>43434</c:v>
                </c:pt>
                <c:pt idx="230">
                  <c:v>43437</c:v>
                </c:pt>
                <c:pt idx="231">
                  <c:v>43438</c:v>
                </c:pt>
                <c:pt idx="232">
                  <c:v>43439</c:v>
                </c:pt>
                <c:pt idx="233">
                  <c:v>43440</c:v>
                </c:pt>
                <c:pt idx="234">
                  <c:v>43441</c:v>
                </c:pt>
                <c:pt idx="235">
                  <c:v>43444</c:v>
                </c:pt>
                <c:pt idx="236">
                  <c:v>43445</c:v>
                </c:pt>
                <c:pt idx="237">
                  <c:v>43446</c:v>
                </c:pt>
                <c:pt idx="238">
                  <c:v>43447</c:v>
                </c:pt>
                <c:pt idx="239">
                  <c:v>43448</c:v>
                </c:pt>
                <c:pt idx="240">
                  <c:v>43451</c:v>
                </c:pt>
                <c:pt idx="241">
                  <c:v>43452</c:v>
                </c:pt>
                <c:pt idx="242">
                  <c:v>43453</c:v>
                </c:pt>
                <c:pt idx="243">
                  <c:v>43454</c:v>
                </c:pt>
                <c:pt idx="244">
                  <c:v>43455</c:v>
                </c:pt>
                <c:pt idx="245">
                  <c:v>43461</c:v>
                </c:pt>
                <c:pt idx="246">
                  <c:v>43462</c:v>
                </c:pt>
              </c:numCache>
            </c:numRef>
          </c:cat>
          <c:val>
            <c:numRef>
              <c:f>RBI_ATXPrime!$L$2:$L$3538</c:f>
            </c:numRef>
          </c:val>
          <c:extLst xmlns:c16r2="http://schemas.microsoft.com/office/drawing/2015/06/chart">
            <c:ext xmlns:c16="http://schemas.microsoft.com/office/drawing/2014/chart" uri="{C3380CC4-5D6E-409C-BE32-E72D297353CC}">
              <c16:uniqueId val="{00000004-5C20-411D-A2E6-4ACB6533F887}"/>
            </c:ext>
          </c:extLst>
        </c:ser>
        <c:ser>
          <c:idx val="0"/>
          <c:order val="5"/>
          <c:tx>
            <c:strRef>
              <c:f>RBI_ATXPrime!$E$1</c:f>
              <c:strCache>
                <c:ptCount val="1"/>
                <c:pt idx="0">
                  <c:v>Rosenbauer EURO</c:v>
                </c:pt>
              </c:strCache>
            </c:strRef>
          </c:tx>
          <c:spPr>
            <a:ln w="31750">
              <a:solidFill>
                <a:srgbClr val="FF0000"/>
              </a:solidFill>
              <a:prstDash val="solid"/>
            </a:ln>
          </c:spPr>
          <c:marker>
            <c:symbol val="none"/>
          </c:marker>
          <c:cat>
            <c:numRef>
              <c:f>RBI_ATXPrime!$A$5474:$A$5720</c:f>
              <c:numCache>
                <c:formatCode>d/mmm/yy</c:formatCode>
                <c:ptCount val="247"/>
                <c:pt idx="0">
                  <c:v>43102</c:v>
                </c:pt>
                <c:pt idx="1">
                  <c:v>43103</c:v>
                </c:pt>
                <c:pt idx="2">
                  <c:v>43104</c:v>
                </c:pt>
                <c:pt idx="3">
                  <c:v>43105</c:v>
                </c:pt>
                <c:pt idx="4">
                  <c:v>43108</c:v>
                </c:pt>
                <c:pt idx="5">
                  <c:v>43109</c:v>
                </c:pt>
                <c:pt idx="6">
                  <c:v>43110</c:v>
                </c:pt>
                <c:pt idx="7">
                  <c:v>43111</c:v>
                </c:pt>
                <c:pt idx="8">
                  <c:v>43112</c:v>
                </c:pt>
                <c:pt idx="9">
                  <c:v>43115</c:v>
                </c:pt>
                <c:pt idx="10">
                  <c:v>43116</c:v>
                </c:pt>
                <c:pt idx="11">
                  <c:v>43117</c:v>
                </c:pt>
                <c:pt idx="12">
                  <c:v>43118</c:v>
                </c:pt>
                <c:pt idx="13">
                  <c:v>43119</c:v>
                </c:pt>
                <c:pt idx="14">
                  <c:v>43122</c:v>
                </c:pt>
                <c:pt idx="15">
                  <c:v>43123</c:v>
                </c:pt>
                <c:pt idx="16">
                  <c:v>43124</c:v>
                </c:pt>
                <c:pt idx="17">
                  <c:v>43125</c:v>
                </c:pt>
                <c:pt idx="18">
                  <c:v>43126</c:v>
                </c:pt>
                <c:pt idx="19">
                  <c:v>43129</c:v>
                </c:pt>
                <c:pt idx="20">
                  <c:v>43130</c:v>
                </c:pt>
                <c:pt idx="21">
                  <c:v>43131</c:v>
                </c:pt>
                <c:pt idx="22">
                  <c:v>43132</c:v>
                </c:pt>
                <c:pt idx="23">
                  <c:v>43133</c:v>
                </c:pt>
                <c:pt idx="24">
                  <c:v>43136</c:v>
                </c:pt>
                <c:pt idx="25">
                  <c:v>43137</c:v>
                </c:pt>
                <c:pt idx="26">
                  <c:v>43138</c:v>
                </c:pt>
                <c:pt idx="27">
                  <c:v>43139</c:v>
                </c:pt>
                <c:pt idx="28">
                  <c:v>43140</c:v>
                </c:pt>
                <c:pt idx="29">
                  <c:v>43143</c:v>
                </c:pt>
                <c:pt idx="30">
                  <c:v>43144</c:v>
                </c:pt>
                <c:pt idx="31">
                  <c:v>43145</c:v>
                </c:pt>
                <c:pt idx="32">
                  <c:v>43146</c:v>
                </c:pt>
                <c:pt idx="33">
                  <c:v>43147</c:v>
                </c:pt>
                <c:pt idx="34">
                  <c:v>43150</c:v>
                </c:pt>
                <c:pt idx="35">
                  <c:v>43151</c:v>
                </c:pt>
                <c:pt idx="36">
                  <c:v>43152</c:v>
                </c:pt>
                <c:pt idx="37">
                  <c:v>43153</c:v>
                </c:pt>
                <c:pt idx="38">
                  <c:v>43154</c:v>
                </c:pt>
                <c:pt idx="39">
                  <c:v>43157</c:v>
                </c:pt>
                <c:pt idx="40">
                  <c:v>43158</c:v>
                </c:pt>
                <c:pt idx="41">
                  <c:v>43159</c:v>
                </c:pt>
                <c:pt idx="42">
                  <c:v>43160</c:v>
                </c:pt>
                <c:pt idx="43">
                  <c:v>43161</c:v>
                </c:pt>
                <c:pt idx="44">
                  <c:v>43164</c:v>
                </c:pt>
                <c:pt idx="45">
                  <c:v>43165</c:v>
                </c:pt>
                <c:pt idx="46">
                  <c:v>43166</c:v>
                </c:pt>
                <c:pt idx="47">
                  <c:v>43167</c:v>
                </c:pt>
                <c:pt idx="48">
                  <c:v>43168</c:v>
                </c:pt>
                <c:pt idx="49">
                  <c:v>43171</c:v>
                </c:pt>
                <c:pt idx="50">
                  <c:v>43172</c:v>
                </c:pt>
                <c:pt idx="51">
                  <c:v>43173</c:v>
                </c:pt>
                <c:pt idx="52">
                  <c:v>43174</c:v>
                </c:pt>
                <c:pt idx="53">
                  <c:v>43175</c:v>
                </c:pt>
                <c:pt idx="54">
                  <c:v>43178</c:v>
                </c:pt>
                <c:pt idx="55">
                  <c:v>43179</c:v>
                </c:pt>
                <c:pt idx="56">
                  <c:v>43180</c:v>
                </c:pt>
                <c:pt idx="57">
                  <c:v>43181</c:v>
                </c:pt>
                <c:pt idx="58">
                  <c:v>43182</c:v>
                </c:pt>
                <c:pt idx="59">
                  <c:v>43185</c:v>
                </c:pt>
                <c:pt idx="60">
                  <c:v>43186</c:v>
                </c:pt>
                <c:pt idx="61">
                  <c:v>43187</c:v>
                </c:pt>
                <c:pt idx="62">
                  <c:v>43188</c:v>
                </c:pt>
                <c:pt idx="63">
                  <c:v>43193</c:v>
                </c:pt>
                <c:pt idx="64">
                  <c:v>43194</c:v>
                </c:pt>
                <c:pt idx="65">
                  <c:v>43195</c:v>
                </c:pt>
                <c:pt idx="66">
                  <c:v>43196</c:v>
                </c:pt>
                <c:pt idx="67">
                  <c:v>43199</c:v>
                </c:pt>
                <c:pt idx="68">
                  <c:v>43200</c:v>
                </c:pt>
                <c:pt idx="69">
                  <c:v>43201</c:v>
                </c:pt>
                <c:pt idx="70">
                  <c:v>43202</c:v>
                </c:pt>
                <c:pt idx="71">
                  <c:v>43203</c:v>
                </c:pt>
                <c:pt idx="72">
                  <c:v>43206</c:v>
                </c:pt>
                <c:pt idx="73">
                  <c:v>43207</c:v>
                </c:pt>
                <c:pt idx="74">
                  <c:v>43208</c:v>
                </c:pt>
                <c:pt idx="75">
                  <c:v>43209</c:v>
                </c:pt>
                <c:pt idx="76">
                  <c:v>43210</c:v>
                </c:pt>
                <c:pt idx="77">
                  <c:v>43213</c:v>
                </c:pt>
                <c:pt idx="78">
                  <c:v>43214</c:v>
                </c:pt>
                <c:pt idx="79">
                  <c:v>43215</c:v>
                </c:pt>
                <c:pt idx="80">
                  <c:v>43216</c:v>
                </c:pt>
                <c:pt idx="81">
                  <c:v>43217</c:v>
                </c:pt>
                <c:pt idx="82">
                  <c:v>43220</c:v>
                </c:pt>
                <c:pt idx="83">
                  <c:v>43222</c:v>
                </c:pt>
                <c:pt idx="84">
                  <c:v>43223</c:v>
                </c:pt>
                <c:pt idx="85">
                  <c:v>43224</c:v>
                </c:pt>
                <c:pt idx="86">
                  <c:v>43227</c:v>
                </c:pt>
                <c:pt idx="87">
                  <c:v>43228</c:v>
                </c:pt>
                <c:pt idx="88">
                  <c:v>43229</c:v>
                </c:pt>
                <c:pt idx="89">
                  <c:v>43231</c:v>
                </c:pt>
                <c:pt idx="90">
                  <c:v>43234</c:v>
                </c:pt>
                <c:pt idx="91">
                  <c:v>43235</c:v>
                </c:pt>
                <c:pt idx="92">
                  <c:v>43236</c:v>
                </c:pt>
                <c:pt idx="93">
                  <c:v>43237</c:v>
                </c:pt>
                <c:pt idx="94">
                  <c:v>43238</c:v>
                </c:pt>
                <c:pt idx="95">
                  <c:v>43242</c:v>
                </c:pt>
                <c:pt idx="96">
                  <c:v>43243</c:v>
                </c:pt>
                <c:pt idx="97">
                  <c:v>43244</c:v>
                </c:pt>
                <c:pt idx="98">
                  <c:v>43245</c:v>
                </c:pt>
                <c:pt idx="99">
                  <c:v>43248</c:v>
                </c:pt>
                <c:pt idx="100">
                  <c:v>43249</c:v>
                </c:pt>
                <c:pt idx="101">
                  <c:v>43250</c:v>
                </c:pt>
                <c:pt idx="102">
                  <c:v>43252</c:v>
                </c:pt>
                <c:pt idx="103">
                  <c:v>43255</c:v>
                </c:pt>
                <c:pt idx="104">
                  <c:v>43256</c:v>
                </c:pt>
                <c:pt idx="105">
                  <c:v>43257</c:v>
                </c:pt>
                <c:pt idx="106">
                  <c:v>43258</c:v>
                </c:pt>
                <c:pt idx="107">
                  <c:v>43259</c:v>
                </c:pt>
                <c:pt idx="108">
                  <c:v>43262</c:v>
                </c:pt>
                <c:pt idx="109">
                  <c:v>43263</c:v>
                </c:pt>
                <c:pt idx="110">
                  <c:v>43264</c:v>
                </c:pt>
                <c:pt idx="111">
                  <c:v>43265</c:v>
                </c:pt>
                <c:pt idx="112">
                  <c:v>43266</c:v>
                </c:pt>
                <c:pt idx="113">
                  <c:v>43269</c:v>
                </c:pt>
                <c:pt idx="114">
                  <c:v>43270</c:v>
                </c:pt>
                <c:pt idx="115">
                  <c:v>43271</c:v>
                </c:pt>
                <c:pt idx="116">
                  <c:v>43272</c:v>
                </c:pt>
                <c:pt idx="117">
                  <c:v>43273</c:v>
                </c:pt>
                <c:pt idx="118">
                  <c:v>43276</c:v>
                </c:pt>
                <c:pt idx="119">
                  <c:v>43277</c:v>
                </c:pt>
                <c:pt idx="120">
                  <c:v>43278</c:v>
                </c:pt>
                <c:pt idx="121">
                  <c:v>43279</c:v>
                </c:pt>
                <c:pt idx="122">
                  <c:v>43280</c:v>
                </c:pt>
                <c:pt idx="123">
                  <c:v>43283</c:v>
                </c:pt>
                <c:pt idx="124">
                  <c:v>43284</c:v>
                </c:pt>
                <c:pt idx="125">
                  <c:v>43285</c:v>
                </c:pt>
                <c:pt idx="126">
                  <c:v>43286</c:v>
                </c:pt>
                <c:pt idx="127">
                  <c:v>43287</c:v>
                </c:pt>
                <c:pt idx="128">
                  <c:v>43290</c:v>
                </c:pt>
                <c:pt idx="129">
                  <c:v>43291</c:v>
                </c:pt>
                <c:pt idx="130">
                  <c:v>43292</c:v>
                </c:pt>
                <c:pt idx="131">
                  <c:v>43293</c:v>
                </c:pt>
                <c:pt idx="132">
                  <c:v>43294</c:v>
                </c:pt>
                <c:pt idx="133">
                  <c:v>43297</c:v>
                </c:pt>
                <c:pt idx="134">
                  <c:v>43298</c:v>
                </c:pt>
                <c:pt idx="135">
                  <c:v>43299</c:v>
                </c:pt>
                <c:pt idx="136">
                  <c:v>43300</c:v>
                </c:pt>
                <c:pt idx="137">
                  <c:v>43301</c:v>
                </c:pt>
                <c:pt idx="138">
                  <c:v>43304</c:v>
                </c:pt>
                <c:pt idx="139">
                  <c:v>43305</c:v>
                </c:pt>
                <c:pt idx="140">
                  <c:v>43306</c:v>
                </c:pt>
                <c:pt idx="141">
                  <c:v>43307</c:v>
                </c:pt>
                <c:pt idx="142">
                  <c:v>43308</c:v>
                </c:pt>
                <c:pt idx="143">
                  <c:v>43311</c:v>
                </c:pt>
                <c:pt idx="144">
                  <c:v>43312</c:v>
                </c:pt>
                <c:pt idx="145">
                  <c:v>43313</c:v>
                </c:pt>
                <c:pt idx="146">
                  <c:v>43314</c:v>
                </c:pt>
                <c:pt idx="147">
                  <c:v>43315</c:v>
                </c:pt>
                <c:pt idx="148">
                  <c:v>43318</c:v>
                </c:pt>
                <c:pt idx="149">
                  <c:v>43319</c:v>
                </c:pt>
                <c:pt idx="150">
                  <c:v>43320</c:v>
                </c:pt>
                <c:pt idx="151">
                  <c:v>43321</c:v>
                </c:pt>
                <c:pt idx="152">
                  <c:v>43322</c:v>
                </c:pt>
                <c:pt idx="153">
                  <c:v>43325</c:v>
                </c:pt>
                <c:pt idx="154">
                  <c:v>43326</c:v>
                </c:pt>
                <c:pt idx="155">
                  <c:v>43328</c:v>
                </c:pt>
                <c:pt idx="156">
                  <c:v>43329</c:v>
                </c:pt>
                <c:pt idx="157">
                  <c:v>43332</c:v>
                </c:pt>
                <c:pt idx="158">
                  <c:v>43333</c:v>
                </c:pt>
                <c:pt idx="159">
                  <c:v>43334</c:v>
                </c:pt>
                <c:pt idx="160">
                  <c:v>43335</c:v>
                </c:pt>
                <c:pt idx="161">
                  <c:v>43336</c:v>
                </c:pt>
                <c:pt idx="162">
                  <c:v>43339</c:v>
                </c:pt>
                <c:pt idx="163">
                  <c:v>43340</c:v>
                </c:pt>
                <c:pt idx="164">
                  <c:v>43341</c:v>
                </c:pt>
                <c:pt idx="165">
                  <c:v>43342</c:v>
                </c:pt>
                <c:pt idx="166">
                  <c:v>43343</c:v>
                </c:pt>
                <c:pt idx="167">
                  <c:v>43346</c:v>
                </c:pt>
                <c:pt idx="168">
                  <c:v>43347</c:v>
                </c:pt>
                <c:pt idx="169">
                  <c:v>43348</c:v>
                </c:pt>
                <c:pt idx="170">
                  <c:v>43349</c:v>
                </c:pt>
                <c:pt idx="171">
                  <c:v>43350</c:v>
                </c:pt>
                <c:pt idx="172">
                  <c:v>43353</c:v>
                </c:pt>
                <c:pt idx="173">
                  <c:v>43354</c:v>
                </c:pt>
                <c:pt idx="174">
                  <c:v>43355</c:v>
                </c:pt>
                <c:pt idx="175">
                  <c:v>43356</c:v>
                </c:pt>
                <c:pt idx="176">
                  <c:v>43357</c:v>
                </c:pt>
                <c:pt idx="177">
                  <c:v>43360</c:v>
                </c:pt>
                <c:pt idx="178">
                  <c:v>43361</c:v>
                </c:pt>
                <c:pt idx="179">
                  <c:v>43362</c:v>
                </c:pt>
                <c:pt idx="180">
                  <c:v>43363</c:v>
                </c:pt>
                <c:pt idx="181">
                  <c:v>43364</c:v>
                </c:pt>
                <c:pt idx="182">
                  <c:v>43367</c:v>
                </c:pt>
                <c:pt idx="183">
                  <c:v>43368</c:v>
                </c:pt>
                <c:pt idx="184">
                  <c:v>43369</c:v>
                </c:pt>
                <c:pt idx="185">
                  <c:v>43370</c:v>
                </c:pt>
                <c:pt idx="186">
                  <c:v>43371</c:v>
                </c:pt>
                <c:pt idx="187">
                  <c:v>43374</c:v>
                </c:pt>
                <c:pt idx="188">
                  <c:v>43375</c:v>
                </c:pt>
                <c:pt idx="189">
                  <c:v>43376</c:v>
                </c:pt>
                <c:pt idx="190">
                  <c:v>43377</c:v>
                </c:pt>
                <c:pt idx="191">
                  <c:v>43378</c:v>
                </c:pt>
                <c:pt idx="192">
                  <c:v>43381</c:v>
                </c:pt>
                <c:pt idx="193">
                  <c:v>43382</c:v>
                </c:pt>
                <c:pt idx="194">
                  <c:v>43383</c:v>
                </c:pt>
                <c:pt idx="195">
                  <c:v>43384</c:v>
                </c:pt>
                <c:pt idx="196">
                  <c:v>43385</c:v>
                </c:pt>
                <c:pt idx="197">
                  <c:v>43388</c:v>
                </c:pt>
                <c:pt idx="198">
                  <c:v>43389</c:v>
                </c:pt>
                <c:pt idx="199">
                  <c:v>43390</c:v>
                </c:pt>
                <c:pt idx="200">
                  <c:v>43391</c:v>
                </c:pt>
                <c:pt idx="201">
                  <c:v>43392</c:v>
                </c:pt>
                <c:pt idx="202">
                  <c:v>43395</c:v>
                </c:pt>
                <c:pt idx="203">
                  <c:v>43396</c:v>
                </c:pt>
                <c:pt idx="204">
                  <c:v>43397</c:v>
                </c:pt>
                <c:pt idx="205">
                  <c:v>43398</c:v>
                </c:pt>
                <c:pt idx="206">
                  <c:v>43402</c:v>
                </c:pt>
                <c:pt idx="207">
                  <c:v>43403</c:v>
                </c:pt>
                <c:pt idx="208">
                  <c:v>43404</c:v>
                </c:pt>
                <c:pt idx="209">
                  <c:v>43406</c:v>
                </c:pt>
                <c:pt idx="210">
                  <c:v>43409</c:v>
                </c:pt>
                <c:pt idx="211">
                  <c:v>43410</c:v>
                </c:pt>
                <c:pt idx="212">
                  <c:v>43411</c:v>
                </c:pt>
                <c:pt idx="213">
                  <c:v>43412</c:v>
                </c:pt>
                <c:pt idx="214">
                  <c:v>43413</c:v>
                </c:pt>
                <c:pt idx="215">
                  <c:v>43416</c:v>
                </c:pt>
                <c:pt idx="216">
                  <c:v>43417</c:v>
                </c:pt>
                <c:pt idx="217">
                  <c:v>43418</c:v>
                </c:pt>
                <c:pt idx="218">
                  <c:v>43419</c:v>
                </c:pt>
                <c:pt idx="219">
                  <c:v>43420</c:v>
                </c:pt>
                <c:pt idx="220">
                  <c:v>43423</c:v>
                </c:pt>
                <c:pt idx="221">
                  <c:v>43424</c:v>
                </c:pt>
                <c:pt idx="222">
                  <c:v>43425</c:v>
                </c:pt>
                <c:pt idx="223">
                  <c:v>43426</c:v>
                </c:pt>
                <c:pt idx="224">
                  <c:v>43427</c:v>
                </c:pt>
                <c:pt idx="225">
                  <c:v>43430</c:v>
                </c:pt>
                <c:pt idx="226">
                  <c:v>43431</c:v>
                </c:pt>
                <c:pt idx="227">
                  <c:v>43432</c:v>
                </c:pt>
                <c:pt idx="228">
                  <c:v>43433</c:v>
                </c:pt>
                <c:pt idx="229">
                  <c:v>43434</c:v>
                </c:pt>
                <c:pt idx="230">
                  <c:v>43437</c:v>
                </c:pt>
                <c:pt idx="231">
                  <c:v>43438</c:v>
                </c:pt>
                <c:pt idx="232">
                  <c:v>43439</c:v>
                </c:pt>
                <c:pt idx="233">
                  <c:v>43440</c:v>
                </c:pt>
                <c:pt idx="234">
                  <c:v>43441</c:v>
                </c:pt>
                <c:pt idx="235">
                  <c:v>43444</c:v>
                </c:pt>
                <c:pt idx="236">
                  <c:v>43445</c:v>
                </c:pt>
                <c:pt idx="237">
                  <c:v>43446</c:v>
                </c:pt>
                <c:pt idx="238">
                  <c:v>43447</c:v>
                </c:pt>
                <c:pt idx="239">
                  <c:v>43448</c:v>
                </c:pt>
                <c:pt idx="240">
                  <c:v>43451</c:v>
                </c:pt>
                <c:pt idx="241">
                  <c:v>43452</c:v>
                </c:pt>
                <c:pt idx="242">
                  <c:v>43453</c:v>
                </c:pt>
                <c:pt idx="243">
                  <c:v>43454</c:v>
                </c:pt>
                <c:pt idx="244">
                  <c:v>43455</c:v>
                </c:pt>
                <c:pt idx="245">
                  <c:v>43461</c:v>
                </c:pt>
                <c:pt idx="246">
                  <c:v>43462</c:v>
                </c:pt>
              </c:numCache>
            </c:numRef>
          </c:cat>
          <c:val>
            <c:numRef>
              <c:f>RBI_ATXPrime!$E$5474:$E$5720</c:f>
              <c:numCache>
                <c:formatCode>0.00</c:formatCode>
                <c:ptCount val="247"/>
                <c:pt idx="0">
                  <c:v>53.6</c:v>
                </c:pt>
                <c:pt idx="1">
                  <c:v>55.4</c:v>
                </c:pt>
                <c:pt idx="2">
                  <c:v>55.6</c:v>
                </c:pt>
                <c:pt idx="3">
                  <c:v>56</c:v>
                </c:pt>
                <c:pt idx="4">
                  <c:v>55.2</c:v>
                </c:pt>
                <c:pt idx="5">
                  <c:v>55.6</c:v>
                </c:pt>
                <c:pt idx="6">
                  <c:v>55.8</c:v>
                </c:pt>
                <c:pt idx="7">
                  <c:v>55.6</c:v>
                </c:pt>
                <c:pt idx="8">
                  <c:v>55.4</c:v>
                </c:pt>
                <c:pt idx="9">
                  <c:v>55.4</c:v>
                </c:pt>
                <c:pt idx="10">
                  <c:v>55.4</c:v>
                </c:pt>
                <c:pt idx="11">
                  <c:v>55.4</c:v>
                </c:pt>
                <c:pt idx="12">
                  <c:v>55</c:v>
                </c:pt>
                <c:pt idx="13">
                  <c:v>54.6</c:v>
                </c:pt>
                <c:pt idx="14">
                  <c:v>54.2</c:v>
                </c:pt>
                <c:pt idx="15">
                  <c:v>55.6</c:v>
                </c:pt>
                <c:pt idx="16">
                  <c:v>55</c:v>
                </c:pt>
                <c:pt idx="17">
                  <c:v>55</c:v>
                </c:pt>
                <c:pt idx="18">
                  <c:v>54.8</c:v>
                </c:pt>
                <c:pt idx="19">
                  <c:v>55.2</c:v>
                </c:pt>
                <c:pt idx="20">
                  <c:v>55.8</c:v>
                </c:pt>
                <c:pt idx="21">
                  <c:v>54.4</c:v>
                </c:pt>
                <c:pt idx="22">
                  <c:v>54.4</c:v>
                </c:pt>
                <c:pt idx="23">
                  <c:v>54</c:v>
                </c:pt>
                <c:pt idx="24">
                  <c:v>53</c:v>
                </c:pt>
                <c:pt idx="25">
                  <c:v>51</c:v>
                </c:pt>
                <c:pt idx="26">
                  <c:v>51.2</c:v>
                </c:pt>
                <c:pt idx="27">
                  <c:v>52.6</c:v>
                </c:pt>
                <c:pt idx="28">
                  <c:v>50.4</c:v>
                </c:pt>
                <c:pt idx="29">
                  <c:v>53.6</c:v>
                </c:pt>
                <c:pt idx="30">
                  <c:v>53</c:v>
                </c:pt>
                <c:pt idx="31">
                  <c:v>53.8</c:v>
                </c:pt>
                <c:pt idx="32">
                  <c:v>52</c:v>
                </c:pt>
                <c:pt idx="33">
                  <c:v>51.2</c:v>
                </c:pt>
                <c:pt idx="34">
                  <c:v>51.4</c:v>
                </c:pt>
                <c:pt idx="35">
                  <c:v>52.4</c:v>
                </c:pt>
                <c:pt idx="36">
                  <c:v>52</c:v>
                </c:pt>
                <c:pt idx="37">
                  <c:v>52.6</c:v>
                </c:pt>
                <c:pt idx="38">
                  <c:v>52</c:v>
                </c:pt>
                <c:pt idx="39">
                  <c:v>52</c:v>
                </c:pt>
                <c:pt idx="40">
                  <c:v>53</c:v>
                </c:pt>
                <c:pt idx="41">
                  <c:v>54</c:v>
                </c:pt>
                <c:pt idx="42">
                  <c:v>53.2</c:v>
                </c:pt>
                <c:pt idx="43">
                  <c:v>52.8</c:v>
                </c:pt>
                <c:pt idx="44">
                  <c:v>51</c:v>
                </c:pt>
                <c:pt idx="45">
                  <c:v>52.2</c:v>
                </c:pt>
                <c:pt idx="46">
                  <c:v>52.2</c:v>
                </c:pt>
                <c:pt idx="47">
                  <c:v>53</c:v>
                </c:pt>
                <c:pt idx="48">
                  <c:v>54</c:v>
                </c:pt>
                <c:pt idx="49">
                  <c:v>54</c:v>
                </c:pt>
                <c:pt idx="50">
                  <c:v>53</c:v>
                </c:pt>
                <c:pt idx="51">
                  <c:v>50.4</c:v>
                </c:pt>
                <c:pt idx="52">
                  <c:v>51.4</c:v>
                </c:pt>
                <c:pt idx="53">
                  <c:v>52</c:v>
                </c:pt>
                <c:pt idx="54">
                  <c:v>54.4</c:v>
                </c:pt>
                <c:pt idx="55">
                  <c:v>51.8</c:v>
                </c:pt>
                <c:pt idx="56">
                  <c:v>52</c:v>
                </c:pt>
                <c:pt idx="57">
                  <c:v>51.4</c:v>
                </c:pt>
                <c:pt idx="58">
                  <c:v>50.6</c:v>
                </c:pt>
                <c:pt idx="59">
                  <c:v>50.2</c:v>
                </c:pt>
                <c:pt idx="60">
                  <c:v>50.4</c:v>
                </c:pt>
                <c:pt idx="61">
                  <c:v>50</c:v>
                </c:pt>
                <c:pt idx="62">
                  <c:v>51</c:v>
                </c:pt>
                <c:pt idx="63">
                  <c:v>51.8</c:v>
                </c:pt>
                <c:pt idx="64">
                  <c:v>51</c:v>
                </c:pt>
                <c:pt idx="65">
                  <c:v>51.2</c:v>
                </c:pt>
                <c:pt idx="66">
                  <c:v>52.4</c:v>
                </c:pt>
                <c:pt idx="67">
                  <c:v>51.6</c:v>
                </c:pt>
                <c:pt idx="68">
                  <c:v>51.6</c:v>
                </c:pt>
                <c:pt idx="69">
                  <c:v>51.6</c:v>
                </c:pt>
                <c:pt idx="70">
                  <c:v>52.6</c:v>
                </c:pt>
                <c:pt idx="71">
                  <c:v>52</c:v>
                </c:pt>
                <c:pt idx="72">
                  <c:v>52.4</c:v>
                </c:pt>
                <c:pt idx="73">
                  <c:v>52.4</c:v>
                </c:pt>
                <c:pt idx="74">
                  <c:v>52.2</c:v>
                </c:pt>
                <c:pt idx="75">
                  <c:v>52.2</c:v>
                </c:pt>
                <c:pt idx="76">
                  <c:v>52.4</c:v>
                </c:pt>
                <c:pt idx="77">
                  <c:v>52.2</c:v>
                </c:pt>
                <c:pt idx="78">
                  <c:v>52.6</c:v>
                </c:pt>
                <c:pt idx="79">
                  <c:v>52.4</c:v>
                </c:pt>
                <c:pt idx="80">
                  <c:v>52.2</c:v>
                </c:pt>
                <c:pt idx="81">
                  <c:v>52.2</c:v>
                </c:pt>
                <c:pt idx="82">
                  <c:v>50.4</c:v>
                </c:pt>
                <c:pt idx="83">
                  <c:v>52</c:v>
                </c:pt>
                <c:pt idx="84">
                  <c:v>51.8</c:v>
                </c:pt>
                <c:pt idx="85">
                  <c:v>51.4</c:v>
                </c:pt>
                <c:pt idx="86">
                  <c:v>50.6</c:v>
                </c:pt>
                <c:pt idx="87">
                  <c:v>51.4</c:v>
                </c:pt>
                <c:pt idx="88">
                  <c:v>51.8</c:v>
                </c:pt>
                <c:pt idx="89">
                  <c:v>52.4</c:v>
                </c:pt>
                <c:pt idx="90">
                  <c:v>53.4</c:v>
                </c:pt>
                <c:pt idx="91">
                  <c:v>52</c:v>
                </c:pt>
                <c:pt idx="92">
                  <c:v>52.4</c:v>
                </c:pt>
                <c:pt idx="93">
                  <c:v>54</c:v>
                </c:pt>
                <c:pt idx="94">
                  <c:v>54.8</c:v>
                </c:pt>
                <c:pt idx="95">
                  <c:v>53.8</c:v>
                </c:pt>
                <c:pt idx="96">
                  <c:v>52.8</c:v>
                </c:pt>
                <c:pt idx="97">
                  <c:v>50.4</c:v>
                </c:pt>
                <c:pt idx="98">
                  <c:v>52</c:v>
                </c:pt>
                <c:pt idx="99">
                  <c:v>52.2</c:v>
                </c:pt>
                <c:pt idx="100">
                  <c:v>51</c:v>
                </c:pt>
                <c:pt idx="101">
                  <c:v>52</c:v>
                </c:pt>
                <c:pt idx="102">
                  <c:v>52</c:v>
                </c:pt>
                <c:pt idx="103">
                  <c:v>52.6</c:v>
                </c:pt>
                <c:pt idx="104">
                  <c:v>51</c:v>
                </c:pt>
                <c:pt idx="105">
                  <c:v>51.6</c:v>
                </c:pt>
                <c:pt idx="106">
                  <c:v>52.4</c:v>
                </c:pt>
                <c:pt idx="107">
                  <c:v>51</c:v>
                </c:pt>
                <c:pt idx="108">
                  <c:v>51</c:v>
                </c:pt>
                <c:pt idx="109">
                  <c:v>50.2</c:v>
                </c:pt>
                <c:pt idx="110">
                  <c:v>50.6</c:v>
                </c:pt>
                <c:pt idx="111">
                  <c:v>50.2</c:v>
                </c:pt>
                <c:pt idx="112">
                  <c:v>50</c:v>
                </c:pt>
                <c:pt idx="113">
                  <c:v>50.2</c:v>
                </c:pt>
                <c:pt idx="114">
                  <c:v>50</c:v>
                </c:pt>
                <c:pt idx="115">
                  <c:v>49.8</c:v>
                </c:pt>
                <c:pt idx="116">
                  <c:v>49.1</c:v>
                </c:pt>
                <c:pt idx="117">
                  <c:v>49.1</c:v>
                </c:pt>
                <c:pt idx="118">
                  <c:v>48</c:v>
                </c:pt>
                <c:pt idx="119">
                  <c:v>48</c:v>
                </c:pt>
                <c:pt idx="120">
                  <c:v>47</c:v>
                </c:pt>
                <c:pt idx="121">
                  <c:v>47</c:v>
                </c:pt>
                <c:pt idx="122">
                  <c:v>47</c:v>
                </c:pt>
                <c:pt idx="123">
                  <c:v>48.4</c:v>
                </c:pt>
                <c:pt idx="124">
                  <c:v>47.1</c:v>
                </c:pt>
                <c:pt idx="125">
                  <c:v>47.4</c:v>
                </c:pt>
                <c:pt idx="126">
                  <c:v>48.1</c:v>
                </c:pt>
                <c:pt idx="127">
                  <c:v>47.5</c:v>
                </c:pt>
                <c:pt idx="128">
                  <c:v>47.4</c:v>
                </c:pt>
                <c:pt idx="129">
                  <c:v>47.6</c:v>
                </c:pt>
                <c:pt idx="130">
                  <c:v>47.4</c:v>
                </c:pt>
                <c:pt idx="131">
                  <c:v>48.5</c:v>
                </c:pt>
                <c:pt idx="132">
                  <c:v>48.2</c:v>
                </c:pt>
                <c:pt idx="133">
                  <c:v>48.7</c:v>
                </c:pt>
                <c:pt idx="134">
                  <c:v>48.2</c:v>
                </c:pt>
                <c:pt idx="135">
                  <c:v>48.2</c:v>
                </c:pt>
                <c:pt idx="136">
                  <c:v>48.9</c:v>
                </c:pt>
                <c:pt idx="137">
                  <c:v>48.5</c:v>
                </c:pt>
                <c:pt idx="138">
                  <c:v>48.9</c:v>
                </c:pt>
                <c:pt idx="139">
                  <c:v>48.8</c:v>
                </c:pt>
                <c:pt idx="140">
                  <c:v>49.5</c:v>
                </c:pt>
                <c:pt idx="141">
                  <c:v>49.6</c:v>
                </c:pt>
                <c:pt idx="142">
                  <c:v>49.7</c:v>
                </c:pt>
                <c:pt idx="143">
                  <c:v>50.8</c:v>
                </c:pt>
                <c:pt idx="144">
                  <c:v>49.9</c:v>
                </c:pt>
                <c:pt idx="145">
                  <c:v>51.6</c:v>
                </c:pt>
                <c:pt idx="146">
                  <c:v>51.6</c:v>
                </c:pt>
                <c:pt idx="147">
                  <c:v>51.6</c:v>
                </c:pt>
                <c:pt idx="148">
                  <c:v>51.6</c:v>
                </c:pt>
                <c:pt idx="149">
                  <c:v>51.4</c:v>
                </c:pt>
                <c:pt idx="150">
                  <c:v>52</c:v>
                </c:pt>
                <c:pt idx="151">
                  <c:v>51.6</c:v>
                </c:pt>
                <c:pt idx="152">
                  <c:v>51</c:v>
                </c:pt>
                <c:pt idx="153">
                  <c:v>52</c:v>
                </c:pt>
                <c:pt idx="154">
                  <c:v>51</c:v>
                </c:pt>
                <c:pt idx="155">
                  <c:v>49.2</c:v>
                </c:pt>
                <c:pt idx="156">
                  <c:v>49.8</c:v>
                </c:pt>
                <c:pt idx="157">
                  <c:v>49.1</c:v>
                </c:pt>
                <c:pt idx="158">
                  <c:v>49.1</c:v>
                </c:pt>
                <c:pt idx="159">
                  <c:v>50.8</c:v>
                </c:pt>
                <c:pt idx="160">
                  <c:v>50</c:v>
                </c:pt>
                <c:pt idx="161">
                  <c:v>52</c:v>
                </c:pt>
                <c:pt idx="162">
                  <c:v>51</c:v>
                </c:pt>
                <c:pt idx="163">
                  <c:v>51</c:v>
                </c:pt>
                <c:pt idx="164">
                  <c:v>51.8</c:v>
                </c:pt>
                <c:pt idx="165">
                  <c:v>51.8</c:v>
                </c:pt>
                <c:pt idx="166">
                  <c:v>51</c:v>
                </c:pt>
                <c:pt idx="167">
                  <c:v>52</c:v>
                </c:pt>
                <c:pt idx="168">
                  <c:v>51.4</c:v>
                </c:pt>
                <c:pt idx="169">
                  <c:v>50</c:v>
                </c:pt>
                <c:pt idx="170">
                  <c:v>49.8</c:v>
                </c:pt>
                <c:pt idx="171">
                  <c:v>49.2</c:v>
                </c:pt>
                <c:pt idx="172">
                  <c:v>50.8</c:v>
                </c:pt>
                <c:pt idx="173">
                  <c:v>50.8</c:v>
                </c:pt>
                <c:pt idx="174">
                  <c:v>50.2</c:v>
                </c:pt>
                <c:pt idx="175">
                  <c:v>49.3</c:v>
                </c:pt>
                <c:pt idx="176">
                  <c:v>49.7</c:v>
                </c:pt>
                <c:pt idx="177">
                  <c:v>49.2</c:v>
                </c:pt>
                <c:pt idx="178">
                  <c:v>48.4</c:v>
                </c:pt>
                <c:pt idx="179">
                  <c:v>49.3</c:v>
                </c:pt>
                <c:pt idx="180">
                  <c:v>50</c:v>
                </c:pt>
                <c:pt idx="181">
                  <c:v>50.2</c:v>
                </c:pt>
                <c:pt idx="182">
                  <c:v>50.2</c:v>
                </c:pt>
                <c:pt idx="183">
                  <c:v>50.2</c:v>
                </c:pt>
                <c:pt idx="184">
                  <c:v>50.8</c:v>
                </c:pt>
                <c:pt idx="185">
                  <c:v>50.2</c:v>
                </c:pt>
                <c:pt idx="186">
                  <c:v>50.2</c:v>
                </c:pt>
                <c:pt idx="187">
                  <c:v>49.1</c:v>
                </c:pt>
                <c:pt idx="188">
                  <c:v>48.3</c:v>
                </c:pt>
                <c:pt idx="189">
                  <c:v>48.4</c:v>
                </c:pt>
                <c:pt idx="190">
                  <c:v>48.3</c:v>
                </c:pt>
                <c:pt idx="191">
                  <c:v>48.3</c:v>
                </c:pt>
                <c:pt idx="192">
                  <c:v>47.6</c:v>
                </c:pt>
                <c:pt idx="193">
                  <c:v>47.8</c:v>
                </c:pt>
                <c:pt idx="194">
                  <c:v>46.9</c:v>
                </c:pt>
                <c:pt idx="195">
                  <c:v>44.5</c:v>
                </c:pt>
                <c:pt idx="196">
                  <c:v>44.2</c:v>
                </c:pt>
                <c:pt idx="197">
                  <c:v>44.8</c:v>
                </c:pt>
                <c:pt idx="198">
                  <c:v>45.4</c:v>
                </c:pt>
                <c:pt idx="199">
                  <c:v>44.6</c:v>
                </c:pt>
                <c:pt idx="200">
                  <c:v>44.7</c:v>
                </c:pt>
                <c:pt idx="201">
                  <c:v>44.7</c:v>
                </c:pt>
                <c:pt idx="202">
                  <c:v>45.7</c:v>
                </c:pt>
                <c:pt idx="203">
                  <c:v>44.9</c:v>
                </c:pt>
                <c:pt idx="204">
                  <c:v>44.9</c:v>
                </c:pt>
                <c:pt idx="205">
                  <c:v>44.8</c:v>
                </c:pt>
                <c:pt idx="206">
                  <c:v>45.3</c:v>
                </c:pt>
                <c:pt idx="207">
                  <c:v>45.4</c:v>
                </c:pt>
                <c:pt idx="208">
                  <c:v>45</c:v>
                </c:pt>
                <c:pt idx="209">
                  <c:v>45</c:v>
                </c:pt>
                <c:pt idx="210">
                  <c:v>44.9</c:v>
                </c:pt>
                <c:pt idx="211">
                  <c:v>45.1</c:v>
                </c:pt>
                <c:pt idx="212">
                  <c:v>45.2</c:v>
                </c:pt>
                <c:pt idx="213">
                  <c:v>45.1</c:v>
                </c:pt>
                <c:pt idx="214">
                  <c:v>44.9</c:v>
                </c:pt>
                <c:pt idx="215">
                  <c:v>44.6</c:v>
                </c:pt>
                <c:pt idx="216">
                  <c:v>43.8</c:v>
                </c:pt>
                <c:pt idx="217">
                  <c:v>43.8</c:v>
                </c:pt>
                <c:pt idx="218">
                  <c:v>44.1</c:v>
                </c:pt>
                <c:pt idx="219">
                  <c:v>43.8</c:v>
                </c:pt>
                <c:pt idx="220">
                  <c:v>44</c:v>
                </c:pt>
                <c:pt idx="221">
                  <c:v>43.8</c:v>
                </c:pt>
                <c:pt idx="222">
                  <c:v>43.4</c:v>
                </c:pt>
                <c:pt idx="223">
                  <c:v>43.2</c:v>
                </c:pt>
                <c:pt idx="224">
                  <c:v>42</c:v>
                </c:pt>
                <c:pt idx="225">
                  <c:v>41.8</c:v>
                </c:pt>
                <c:pt idx="226">
                  <c:v>40.1</c:v>
                </c:pt>
                <c:pt idx="227">
                  <c:v>39.9</c:v>
                </c:pt>
                <c:pt idx="228">
                  <c:v>40.1</c:v>
                </c:pt>
                <c:pt idx="229">
                  <c:v>40.300000000000011</c:v>
                </c:pt>
                <c:pt idx="230">
                  <c:v>40.300000000000011</c:v>
                </c:pt>
                <c:pt idx="231">
                  <c:v>39.9</c:v>
                </c:pt>
                <c:pt idx="232">
                  <c:v>39.4</c:v>
                </c:pt>
                <c:pt idx="233">
                  <c:v>39.6</c:v>
                </c:pt>
                <c:pt idx="234">
                  <c:v>39.200000000000003</c:v>
                </c:pt>
                <c:pt idx="235">
                  <c:v>37.4</c:v>
                </c:pt>
                <c:pt idx="236">
                  <c:v>35.700000000000003</c:v>
                </c:pt>
                <c:pt idx="237">
                  <c:v>36.1</c:v>
                </c:pt>
                <c:pt idx="238">
                  <c:v>36.9</c:v>
                </c:pt>
                <c:pt idx="239">
                  <c:v>35.300000000000011</c:v>
                </c:pt>
                <c:pt idx="240">
                  <c:v>35.1</c:v>
                </c:pt>
                <c:pt idx="241">
                  <c:v>34</c:v>
                </c:pt>
                <c:pt idx="242">
                  <c:v>34</c:v>
                </c:pt>
                <c:pt idx="243">
                  <c:v>33</c:v>
                </c:pt>
                <c:pt idx="244">
                  <c:v>31.9</c:v>
                </c:pt>
                <c:pt idx="245">
                  <c:v>32.5</c:v>
                </c:pt>
                <c:pt idx="246">
                  <c:v>33.300000000000011</c:v>
                </c:pt>
              </c:numCache>
            </c:numRef>
          </c:val>
          <c:extLst xmlns:c16r2="http://schemas.microsoft.com/office/drawing/2015/06/chart">
            <c:ext xmlns:c16="http://schemas.microsoft.com/office/drawing/2014/chart" uri="{C3380CC4-5D6E-409C-BE32-E72D297353CC}">
              <c16:uniqueId val="{00000005-5C20-411D-A2E6-4ACB6533F887}"/>
            </c:ext>
          </c:extLst>
        </c:ser>
        <c:ser>
          <c:idx val="1"/>
          <c:order val="6"/>
          <c:tx>
            <c:strRef>
              <c:f>RBI_ATXPrime!$D$1</c:f>
              <c:strCache>
                <c:ptCount val="1"/>
                <c:pt idx="0">
                  <c:v>ATXPrime index.</c:v>
                </c:pt>
              </c:strCache>
            </c:strRef>
          </c:tx>
          <c:spPr>
            <a:ln w="31750">
              <a:solidFill>
                <a:srgbClr val="424242"/>
              </a:solidFill>
              <a:prstDash val="solid"/>
            </a:ln>
          </c:spPr>
          <c:marker>
            <c:symbol val="none"/>
          </c:marker>
          <c:cat>
            <c:numRef>
              <c:f>RBI_ATXPrime!$A$5474:$A$5720</c:f>
              <c:numCache>
                <c:formatCode>d/mmm/yy</c:formatCode>
                <c:ptCount val="247"/>
                <c:pt idx="0">
                  <c:v>43102</c:v>
                </c:pt>
                <c:pt idx="1">
                  <c:v>43103</c:v>
                </c:pt>
                <c:pt idx="2">
                  <c:v>43104</c:v>
                </c:pt>
                <c:pt idx="3">
                  <c:v>43105</c:v>
                </c:pt>
                <c:pt idx="4">
                  <c:v>43108</c:v>
                </c:pt>
                <c:pt idx="5">
                  <c:v>43109</c:v>
                </c:pt>
                <c:pt idx="6">
                  <c:v>43110</c:v>
                </c:pt>
                <c:pt idx="7">
                  <c:v>43111</c:v>
                </c:pt>
                <c:pt idx="8">
                  <c:v>43112</c:v>
                </c:pt>
                <c:pt idx="9">
                  <c:v>43115</c:v>
                </c:pt>
                <c:pt idx="10">
                  <c:v>43116</c:v>
                </c:pt>
                <c:pt idx="11">
                  <c:v>43117</c:v>
                </c:pt>
                <c:pt idx="12">
                  <c:v>43118</c:v>
                </c:pt>
                <c:pt idx="13">
                  <c:v>43119</c:v>
                </c:pt>
                <c:pt idx="14">
                  <c:v>43122</c:v>
                </c:pt>
                <c:pt idx="15">
                  <c:v>43123</c:v>
                </c:pt>
                <c:pt idx="16">
                  <c:v>43124</c:v>
                </c:pt>
                <c:pt idx="17">
                  <c:v>43125</c:v>
                </c:pt>
                <c:pt idx="18">
                  <c:v>43126</c:v>
                </c:pt>
                <c:pt idx="19">
                  <c:v>43129</c:v>
                </c:pt>
                <c:pt idx="20">
                  <c:v>43130</c:v>
                </c:pt>
                <c:pt idx="21">
                  <c:v>43131</c:v>
                </c:pt>
                <c:pt idx="22">
                  <c:v>43132</c:v>
                </c:pt>
                <c:pt idx="23">
                  <c:v>43133</c:v>
                </c:pt>
                <c:pt idx="24">
                  <c:v>43136</c:v>
                </c:pt>
                <c:pt idx="25">
                  <c:v>43137</c:v>
                </c:pt>
                <c:pt idx="26">
                  <c:v>43138</c:v>
                </c:pt>
                <c:pt idx="27">
                  <c:v>43139</c:v>
                </c:pt>
                <c:pt idx="28">
                  <c:v>43140</c:v>
                </c:pt>
                <c:pt idx="29">
                  <c:v>43143</c:v>
                </c:pt>
                <c:pt idx="30">
                  <c:v>43144</c:v>
                </c:pt>
                <c:pt idx="31">
                  <c:v>43145</c:v>
                </c:pt>
                <c:pt idx="32">
                  <c:v>43146</c:v>
                </c:pt>
                <c:pt idx="33">
                  <c:v>43147</c:v>
                </c:pt>
                <c:pt idx="34">
                  <c:v>43150</c:v>
                </c:pt>
                <c:pt idx="35">
                  <c:v>43151</c:v>
                </c:pt>
                <c:pt idx="36">
                  <c:v>43152</c:v>
                </c:pt>
                <c:pt idx="37">
                  <c:v>43153</c:v>
                </c:pt>
                <c:pt idx="38">
                  <c:v>43154</c:v>
                </c:pt>
                <c:pt idx="39">
                  <c:v>43157</c:v>
                </c:pt>
                <c:pt idx="40">
                  <c:v>43158</c:v>
                </c:pt>
                <c:pt idx="41">
                  <c:v>43159</c:v>
                </c:pt>
                <c:pt idx="42">
                  <c:v>43160</c:v>
                </c:pt>
                <c:pt idx="43">
                  <c:v>43161</c:v>
                </c:pt>
                <c:pt idx="44">
                  <c:v>43164</c:v>
                </c:pt>
                <c:pt idx="45">
                  <c:v>43165</c:v>
                </c:pt>
                <c:pt idx="46">
                  <c:v>43166</c:v>
                </c:pt>
                <c:pt idx="47">
                  <c:v>43167</c:v>
                </c:pt>
                <c:pt idx="48">
                  <c:v>43168</c:v>
                </c:pt>
                <c:pt idx="49">
                  <c:v>43171</c:v>
                </c:pt>
                <c:pt idx="50">
                  <c:v>43172</c:v>
                </c:pt>
                <c:pt idx="51">
                  <c:v>43173</c:v>
                </c:pt>
                <c:pt idx="52">
                  <c:v>43174</c:v>
                </c:pt>
                <c:pt idx="53">
                  <c:v>43175</c:v>
                </c:pt>
                <c:pt idx="54">
                  <c:v>43178</c:v>
                </c:pt>
                <c:pt idx="55">
                  <c:v>43179</c:v>
                </c:pt>
                <c:pt idx="56">
                  <c:v>43180</c:v>
                </c:pt>
                <c:pt idx="57">
                  <c:v>43181</c:v>
                </c:pt>
                <c:pt idx="58">
                  <c:v>43182</c:v>
                </c:pt>
                <c:pt idx="59">
                  <c:v>43185</c:v>
                </c:pt>
                <c:pt idx="60">
                  <c:v>43186</c:v>
                </c:pt>
                <c:pt idx="61">
                  <c:v>43187</c:v>
                </c:pt>
                <c:pt idx="62">
                  <c:v>43188</c:v>
                </c:pt>
                <c:pt idx="63">
                  <c:v>43193</c:v>
                </c:pt>
                <c:pt idx="64">
                  <c:v>43194</c:v>
                </c:pt>
                <c:pt idx="65">
                  <c:v>43195</c:v>
                </c:pt>
                <c:pt idx="66">
                  <c:v>43196</c:v>
                </c:pt>
                <c:pt idx="67">
                  <c:v>43199</c:v>
                </c:pt>
                <c:pt idx="68">
                  <c:v>43200</c:v>
                </c:pt>
                <c:pt idx="69">
                  <c:v>43201</c:v>
                </c:pt>
                <c:pt idx="70">
                  <c:v>43202</c:v>
                </c:pt>
                <c:pt idx="71">
                  <c:v>43203</c:v>
                </c:pt>
                <c:pt idx="72">
                  <c:v>43206</c:v>
                </c:pt>
                <c:pt idx="73">
                  <c:v>43207</c:v>
                </c:pt>
                <c:pt idx="74">
                  <c:v>43208</c:v>
                </c:pt>
                <c:pt idx="75">
                  <c:v>43209</c:v>
                </c:pt>
                <c:pt idx="76">
                  <c:v>43210</c:v>
                </c:pt>
                <c:pt idx="77">
                  <c:v>43213</c:v>
                </c:pt>
                <c:pt idx="78">
                  <c:v>43214</c:v>
                </c:pt>
                <c:pt idx="79">
                  <c:v>43215</c:v>
                </c:pt>
                <c:pt idx="80">
                  <c:v>43216</c:v>
                </c:pt>
                <c:pt idx="81">
                  <c:v>43217</c:v>
                </c:pt>
                <c:pt idx="82">
                  <c:v>43220</c:v>
                </c:pt>
                <c:pt idx="83">
                  <c:v>43222</c:v>
                </c:pt>
                <c:pt idx="84">
                  <c:v>43223</c:v>
                </c:pt>
                <c:pt idx="85">
                  <c:v>43224</c:v>
                </c:pt>
                <c:pt idx="86">
                  <c:v>43227</c:v>
                </c:pt>
                <c:pt idx="87">
                  <c:v>43228</c:v>
                </c:pt>
                <c:pt idx="88">
                  <c:v>43229</c:v>
                </c:pt>
                <c:pt idx="89">
                  <c:v>43231</c:v>
                </c:pt>
                <c:pt idx="90">
                  <c:v>43234</c:v>
                </c:pt>
                <c:pt idx="91">
                  <c:v>43235</c:v>
                </c:pt>
                <c:pt idx="92">
                  <c:v>43236</c:v>
                </c:pt>
                <c:pt idx="93">
                  <c:v>43237</c:v>
                </c:pt>
                <c:pt idx="94">
                  <c:v>43238</c:v>
                </c:pt>
                <c:pt idx="95">
                  <c:v>43242</c:v>
                </c:pt>
                <c:pt idx="96">
                  <c:v>43243</c:v>
                </c:pt>
                <c:pt idx="97">
                  <c:v>43244</c:v>
                </c:pt>
                <c:pt idx="98">
                  <c:v>43245</c:v>
                </c:pt>
                <c:pt idx="99">
                  <c:v>43248</c:v>
                </c:pt>
                <c:pt idx="100">
                  <c:v>43249</c:v>
                </c:pt>
                <c:pt idx="101">
                  <c:v>43250</c:v>
                </c:pt>
                <c:pt idx="102">
                  <c:v>43252</c:v>
                </c:pt>
                <c:pt idx="103">
                  <c:v>43255</c:v>
                </c:pt>
                <c:pt idx="104">
                  <c:v>43256</c:v>
                </c:pt>
                <c:pt idx="105">
                  <c:v>43257</c:v>
                </c:pt>
                <c:pt idx="106">
                  <c:v>43258</c:v>
                </c:pt>
                <c:pt idx="107">
                  <c:v>43259</c:v>
                </c:pt>
                <c:pt idx="108">
                  <c:v>43262</c:v>
                </c:pt>
                <c:pt idx="109">
                  <c:v>43263</c:v>
                </c:pt>
                <c:pt idx="110">
                  <c:v>43264</c:v>
                </c:pt>
                <c:pt idx="111">
                  <c:v>43265</c:v>
                </c:pt>
                <c:pt idx="112">
                  <c:v>43266</c:v>
                </c:pt>
                <c:pt idx="113">
                  <c:v>43269</c:v>
                </c:pt>
                <c:pt idx="114">
                  <c:v>43270</c:v>
                </c:pt>
                <c:pt idx="115">
                  <c:v>43271</c:v>
                </c:pt>
                <c:pt idx="116">
                  <c:v>43272</c:v>
                </c:pt>
                <c:pt idx="117">
                  <c:v>43273</c:v>
                </c:pt>
                <c:pt idx="118">
                  <c:v>43276</c:v>
                </c:pt>
                <c:pt idx="119">
                  <c:v>43277</c:v>
                </c:pt>
                <c:pt idx="120">
                  <c:v>43278</c:v>
                </c:pt>
                <c:pt idx="121">
                  <c:v>43279</c:v>
                </c:pt>
                <c:pt idx="122">
                  <c:v>43280</c:v>
                </c:pt>
                <c:pt idx="123">
                  <c:v>43283</c:v>
                </c:pt>
                <c:pt idx="124">
                  <c:v>43284</c:v>
                </c:pt>
                <c:pt idx="125">
                  <c:v>43285</c:v>
                </c:pt>
                <c:pt idx="126">
                  <c:v>43286</c:v>
                </c:pt>
                <c:pt idx="127">
                  <c:v>43287</c:v>
                </c:pt>
                <c:pt idx="128">
                  <c:v>43290</c:v>
                </c:pt>
                <c:pt idx="129">
                  <c:v>43291</c:v>
                </c:pt>
                <c:pt idx="130">
                  <c:v>43292</c:v>
                </c:pt>
                <c:pt idx="131">
                  <c:v>43293</c:v>
                </c:pt>
                <c:pt idx="132">
                  <c:v>43294</c:v>
                </c:pt>
                <c:pt idx="133">
                  <c:v>43297</c:v>
                </c:pt>
                <c:pt idx="134">
                  <c:v>43298</c:v>
                </c:pt>
                <c:pt idx="135">
                  <c:v>43299</c:v>
                </c:pt>
                <c:pt idx="136">
                  <c:v>43300</c:v>
                </c:pt>
                <c:pt idx="137">
                  <c:v>43301</c:v>
                </c:pt>
                <c:pt idx="138">
                  <c:v>43304</c:v>
                </c:pt>
                <c:pt idx="139">
                  <c:v>43305</c:v>
                </c:pt>
                <c:pt idx="140">
                  <c:v>43306</c:v>
                </c:pt>
                <c:pt idx="141">
                  <c:v>43307</c:v>
                </c:pt>
                <c:pt idx="142">
                  <c:v>43308</c:v>
                </c:pt>
                <c:pt idx="143">
                  <c:v>43311</c:v>
                </c:pt>
                <c:pt idx="144">
                  <c:v>43312</c:v>
                </c:pt>
                <c:pt idx="145">
                  <c:v>43313</c:v>
                </c:pt>
                <c:pt idx="146">
                  <c:v>43314</c:v>
                </c:pt>
                <c:pt idx="147">
                  <c:v>43315</c:v>
                </c:pt>
                <c:pt idx="148">
                  <c:v>43318</c:v>
                </c:pt>
                <c:pt idx="149">
                  <c:v>43319</c:v>
                </c:pt>
                <c:pt idx="150">
                  <c:v>43320</c:v>
                </c:pt>
                <c:pt idx="151">
                  <c:v>43321</c:v>
                </c:pt>
                <c:pt idx="152">
                  <c:v>43322</c:v>
                </c:pt>
                <c:pt idx="153">
                  <c:v>43325</c:v>
                </c:pt>
                <c:pt idx="154">
                  <c:v>43326</c:v>
                </c:pt>
                <c:pt idx="155">
                  <c:v>43328</c:v>
                </c:pt>
                <c:pt idx="156">
                  <c:v>43329</c:v>
                </c:pt>
                <c:pt idx="157">
                  <c:v>43332</c:v>
                </c:pt>
                <c:pt idx="158">
                  <c:v>43333</c:v>
                </c:pt>
                <c:pt idx="159">
                  <c:v>43334</c:v>
                </c:pt>
                <c:pt idx="160">
                  <c:v>43335</c:v>
                </c:pt>
                <c:pt idx="161">
                  <c:v>43336</c:v>
                </c:pt>
                <c:pt idx="162">
                  <c:v>43339</c:v>
                </c:pt>
                <c:pt idx="163">
                  <c:v>43340</c:v>
                </c:pt>
                <c:pt idx="164">
                  <c:v>43341</c:v>
                </c:pt>
                <c:pt idx="165">
                  <c:v>43342</c:v>
                </c:pt>
                <c:pt idx="166">
                  <c:v>43343</c:v>
                </c:pt>
                <c:pt idx="167">
                  <c:v>43346</c:v>
                </c:pt>
                <c:pt idx="168">
                  <c:v>43347</c:v>
                </c:pt>
                <c:pt idx="169">
                  <c:v>43348</c:v>
                </c:pt>
                <c:pt idx="170">
                  <c:v>43349</c:v>
                </c:pt>
                <c:pt idx="171">
                  <c:v>43350</c:v>
                </c:pt>
                <c:pt idx="172">
                  <c:v>43353</c:v>
                </c:pt>
                <c:pt idx="173">
                  <c:v>43354</c:v>
                </c:pt>
                <c:pt idx="174">
                  <c:v>43355</c:v>
                </c:pt>
                <c:pt idx="175">
                  <c:v>43356</c:v>
                </c:pt>
                <c:pt idx="176">
                  <c:v>43357</c:v>
                </c:pt>
                <c:pt idx="177">
                  <c:v>43360</c:v>
                </c:pt>
                <c:pt idx="178">
                  <c:v>43361</c:v>
                </c:pt>
                <c:pt idx="179">
                  <c:v>43362</c:v>
                </c:pt>
                <c:pt idx="180">
                  <c:v>43363</c:v>
                </c:pt>
                <c:pt idx="181">
                  <c:v>43364</c:v>
                </c:pt>
                <c:pt idx="182">
                  <c:v>43367</c:v>
                </c:pt>
                <c:pt idx="183">
                  <c:v>43368</c:v>
                </c:pt>
                <c:pt idx="184">
                  <c:v>43369</c:v>
                </c:pt>
                <c:pt idx="185">
                  <c:v>43370</c:v>
                </c:pt>
                <c:pt idx="186">
                  <c:v>43371</c:v>
                </c:pt>
                <c:pt idx="187">
                  <c:v>43374</c:v>
                </c:pt>
                <c:pt idx="188">
                  <c:v>43375</c:v>
                </c:pt>
                <c:pt idx="189">
                  <c:v>43376</c:v>
                </c:pt>
                <c:pt idx="190">
                  <c:v>43377</c:v>
                </c:pt>
                <c:pt idx="191">
                  <c:v>43378</c:v>
                </c:pt>
                <c:pt idx="192">
                  <c:v>43381</c:v>
                </c:pt>
                <c:pt idx="193">
                  <c:v>43382</c:v>
                </c:pt>
                <c:pt idx="194">
                  <c:v>43383</c:v>
                </c:pt>
                <c:pt idx="195">
                  <c:v>43384</c:v>
                </c:pt>
                <c:pt idx="196">
                  <c:v>43385</c:v>
                </c:pt>
                <c:pt idx="197">
                  <c:v>43388</c:v>
                </c:pt>
                <c:pt idx="198">
                  <c:v>43389</c:v>
                </c:pt>
                <c:pt idx="199">
                  <c:v>43390</c:v>
                </c:pt>
                <c:pt idx="200">
                  <c:v>43391</c:v>
                </c:pt>
                <c:pt idx="201">
                  <c:v>43392</c:v>
                </c:pt>
                <c:pt idx="202">
                  <c:v>43395</c:v>
                </c:pt>
                <c:pt idx="203">
                  <c:v>43396</c:v>
                </c:pt>
                <c:pt idx="204">
                  <c:v>43397</c:v>
                </c:pt>
                <c:pt idx="205">
                  <c:v>43398</c:v>
                </c:pt>
                <c:pt idx="206">
                  <c:v>43402</c:v>
                </c:pt>
                <c:pt idx="207">
                  <c:v>43403</c:v>
                </c:pt>
                <c:pt idx="208">
                  <c:v>43404</c:v>
                </c:pt>
                <c:pt idx="209">
                  <c:v>43406</c:v>
                </c:pt>
                <c:pt idx="210">
                  <c:v>43409</c:v>
                </c:pt>
                <c:pt idx="211">
                  <c:v>43410</c:v>
                </c:pt>
                <c:pt idx="212">
                  <c:v>43411</c:v>
                </c:pt>
                <c:pt idx="213">
                  <c:v>43412</c:v>
                </c:pt>
                <c:pt idx="214">
                  <c:v>43413</c:v>
                </c:pt>
                <c:pt idx="215">
                  <c:v>43416</c:v>
                </c:pt>
                <c:pt idx="216">
                  <c:v>43417</c:v>
                </c:pt>
                <c:pt idx="217">
                  <c:v>43418</c:v>
                </c:pt>
                <c:pt idx="218">
                  <c:v>43419</c:v>
                </c:pt>
                <c:pt idx="219">
                  <c:v>43420</c:v>
                </c:pt>
                <c:pt idx="220">
                  <c:v>43423</c:v>
                </c:pt>
                <c:pt idx="221">
                  <c:v>43424</c:v>
                </c:pt>
                <c:pt idx="222">
                  <c:v>43425</c:v>
                </c:pt>
                <c:pt idx="223">
                  <c:v>43426</c:v>
                </c:pt>
                <c:pt idx="224">
                  <c:v>43427</c:v>
                </c:pt>
                <c:pt idx="225">
                  <c:v>43430</c:v>
                </c:pt>
                <c:pt idx="226">
                  <c:v>43431</c:v>
                </c:pt>
                <c:pt idx="227">
                  <c:v>43432</c:v>
                </c:pt>
                <c:pt idx="228">
                  <c:v>43433</c:v>
                </c:pt>
                <c:pt idx="229">
                  <c:v>43434</c:v>
                </c:pt>
                <c:pt idx="230">
                  <c:v>43437</c:v>
                </c:pt>
                <c:pt idx="231">
                  <c:v>43438</c:v>
                </c:pt>
                <c:pt idx="232">
                  <c:v>43439</c:v>
                </c:pt>
                <c:pt idx="233">
                  <c:v>43440</c:v>
                </c:pt>
                <c:pt idx="234">
                  <c:v>43441</c:v>
                </c:pt>
                <c:pt idx="235">
                  <c:v>43444</c:v>
                </c:pt>
                <c:pt idx="236">
                  <c:v>43445</c:v>
                </c:pt>
                <c:pt idx="237">
                  <c:v>43446</c:v>
                </c:pt>
                <c:pt idx="238">
                  <c:v>43447</c:v>
                </c:pt>
                <c:pt idx="239">
                  <c:v>43448</c:v>
                </c:pt>
                <c:pt idx="240">
                  <c:v>43451</c:v>
                </c:pt>
                <c:pt idx="241">
                  <c:v>43452</c:v>
                </c:pt>
                <c:pt idx="242">
                  <c:v>43453</c:v>
                </c:pt>
                <c:pt idx="243">
                  <c:v>43454</c:v>
                </c:pt>
                <c:pt idx="244">
                  <c:v>43455</c:v>
                </c:pt>
                <c:pt idx="245">
                  <c:v>43461</c:v>
                </c:pt>
                <c:pt idx="246">
                  <c:v>43462</c:v>
                </c:pt>
              </c:numCache>
            </c:numRef>
          </c:cat>
          <c:val>
            <c:numRef>
              <c:f>RBI_ATXPrime!$D$5474:$D$5720</c:f>
              <c:numCache>
                <c:formatCode>#,##0.00</c:formatCode>
                <c:ptCount val="247"/>
                <c:pt idx="0">
                  <c:v>53.6</c:v>
                </c:pt>
                <c:pt idx="1">
                  <c:v>54.234640365095245</c:v>
                </c:pt>
                <c:pt idx="2">
                  <c:v>55.26608499729857</c:v>
                </c:pt>
                <c:pt idx="3">
                  <c:v>55.226959110712606</c:v>
                </c:pt>
                <c:pt idx="4">
                  <c:v>55.252837649871836</c:v>
                </c:pt>
                <c:pt idx="5">
                  <c:v>55.437068202457731</c:v>
                </c:pt>
                <c:pt idx="6">
                  <c:v>55.922906967387426</c:v>
                </c:pt>
                <c:pt idx="7">
                  <c:v>55.964497476750459</c:v>
                </c:pt>
                <c:pt idx="8">
                  <c:v>55.986987159591209</c:v>
                </c:pt>
                <c:pt idx="9">
                  <c:v>56.076945890954249</c:v>
                </c:pt>
                <c:pt idx="10">
                  <c:v>56.183232748215332</c:v>
                </c:pt>
                <c:pt idx="11">
                  <c:v>56.426922325298015</c:v>
                </c:pt>
                <c:pt idx="12">
                  <c:v>56.436472738559175</c:v>
                </c:pt>
                <c:pt idx="13">
                  <c:v>56.63518294996036</c:v>
                </c:pt>
                <c:pt idx="14">
                  <c:v>57.188182685565181</c:v>
                </c:pt>
                <c:pt idx="15">
                  <c:v>57.358549735030053</c:v>
                </c:pt>
                <c:pt idx="16">
                  <c:v>56.997790576036593</c:v>
                </c:pt>
                <c:pt idx="17">
                  <c:v>56.650894920164156</c:v>
                </c:pt>
                <c:pt idx="18">
                  <c:v>56.714358956673685</c:v>
                </c:pt>
                <c:pt idx="19">
                  <c:v>56.450644319527299</c:v>
                </c:pt>
                <c:pt idx="20">
                  <c:v>55.868377188444782</c:v>
                </c:pt>
                <c:pt idx="21">
                  <c:v>55.81692818797346</c:v>
                </c:pt>
                <c:pt idx="22">
                  <c:v>55.74083295973147</c:v>
                </c:pt>
                <c:pt idx="23">
                  <c:v>55.006991527859206</c:v>
                </c:pt>
                <c:pt idx="24">
                  <c:v>54.413633594279872</c:v>
                </c:pt>
                <c:pt idx="25">
                  <c:v>52.874784747847471</c:v>
                </c:pt>
                <c:pt idx="26">
                  <c:v>54.442284834063294</c:v>
                </c:pt>
                <c:pt idx="27">
                  <c:v>52.788831028497199</c:v>
                </c:pt>
                <c:pt idx="28">
                  <c:v>52.129544435631274</c:v>
                </c:pt>
                <c:pt idx="29">
                  <c:v>52.84983044222966</c:v>
                </c:pt>
                <c:pt idx="30">
                  <c:v>52.663751422560964</c:v>
                </c:pt>
                <c:pt idx="31">
                  <c:v>52.686549183248843</c:v>
                </c:pt>
                <c:pt idx="32">
                  <c:v>52.758023243783853</c:v>
                </c:pt>
                <c:pt idx="33">
                  <c:v>53.042071018841035</c:v>
                </c:pt>
                <c:pt idx="34">
                  <c:v>53.021429803083073</c:v>
                </c:pt>
                <c:pt idx="35">
                  <c:v>52.924385281235999</c:v>
                </c:pt>
                <c:pt idx="36">
                  <c:v>53.250023565656207</c:v>
                </c:pt>
                <c:pt idx="37">
                  <c:v>53.086742306675411</c:v>
                </c:pt>
                <c:pt idx="38">
                  <c:v>52.975218126013033</c:v>
                </c:pt>
                <c:pt idx="39">
                  <c:v>52.991854329758254</c:v>
                </c:pt>
                <c:pt idx="40">
                  <c:v>53.26296283523584</c:v>
                </c:pt>
                <c:pt idx="41">
                  <c:v>53.899451667413864</c:v>
                </c:pt>
                <c:pt idx="42">
                  <c:v>53.457051878930002</c:v>
                </c:pt>
                <c:pt idx="43">
                  <c:v>52.577489625363533</c:v>
                </c:pt>
                <c:pt idx="44">
                  <c:v>52.73614971663735</c:v>
                </c:pt>
                <c:pt idx="45">
                  <c:v>53.370173926038333</c:v>
                </c:pt>
                <c:pt idx="46">
                  <c:v>53.398209010127488</c:v>
                </c:pt>
                <c:pt idx="47">
                  <c:v>53.746645055235589</c:v>
                </c:pt>
                <c:pt idx="48">
                  <c:v>54.050101734662199</c:v>
                </c:pt>
                <c:pt idx="49">
                  <c:v>54.107096136381941</c:v>
                </c:pt>
                <c:pt idx="50">
                  <c:v>53.531914795783464</c:v>
                </c:pt>
                <c:pt idx="51">
                  <c:v>53.217367313860059</c:v>
                </c:pt>
                <c:pt idx="52">
                  <c:v>53.216751158165806</c:v>
                </c:pt>
                <c:pt idx="53">
                  <c:v>53.516510903426791</c:v>
                </c:pt>
                <c:pt idx="54">
                  <c:v>53.69581221045857</c:v>
                </c:pt>
                <c:pt idx="55">
                  <c:v>54.050409812509351</c:v>
                </c:pt>
                <c:pt idx="56">
                  <c:v>54.217388005655756</c:v>
                </c:pt>
                <c:pt idx="57">
                  <c:v>53.388658596866335</c:v>
                </c:pt>
                <c:pt idx="58">
                  <c:v>52.999248198089461</c:v>
                </c:pt>
                <c:pt idx="59">
                  <c:v>53.014035934751888</c:v>
                </c:pt>
                <c:pt idx="60">
                  <c:v>53.146201331172186</c:v>
                </c:pt>
                <c:pt idx="61">
                  <c:v>53.19549378671357</c:v>
                </c:pt>
                <c:pt idx="62">
                  <c:v>53.193645319630768</c:v>
                </c:pt>
                <c:pt idx="63">
                  <c:v>52.888868156693</c:v>
                </c:pt>
                <c:pt idx="64">
                  <c:v>52.714537860237598</c:v>
                </c:pt>
                <c:pt idx="65">
                  <c:v>54.048386607251828</c:v>
                </c:pt>
                <c:pt idx="66">
                  <c:v>53.615717102337733</c:v>
                </c:pt>
                <c:pt idx="67">
                  <c:v>52.442046769769497</c:v>
                </c:pt>
                <c:pt idx="68">
                  <c:v>52.80287263666235</c:v>
                </c:pt>
                <c:pt idx="69">
                  <c:v>52.359488750590025</c:v>
                </c:pt>
                <c:pt idx="70">
                  <c:v>53.103003449349856</c:v>
                </c:pt>
                <c:pt idx="71">
                  <c:v>53.044120021908071</c:v>
                </c:pt>
                <c:pt idx="72">
                  <c:v>52.978318351961022</c:v>
                </c:pt>
                <c:pt idx="73">
                  <c:v>53.18728968859881</c:v>
                </c:pt>
                <c:pt idx="74">
                  <c:v>53.511405615910945</c:v>
                </c:pt>
                <c:pt idx="75">
                  <c:v>53.923471509801416</c:v>
                </c:pt>
                <c:pt idx="76">
                  <c:v>54.003235875112296</c:v>
                </c:pt>
                <c:pt idx="77">
                  <c:v>54.237155224717391</c:v>
                </c:pt>
                <c:pt idx="78">
                  <c:v>54.538919074906332</c:v>
                </c:pt>
                <c:pt idx="79">
                  <c:v>53.476308624320183</c:v>
                </c:pt>
                <c:pt idx="80">
                  <c:v>53.706498033261546</c:v>
                </c:pt>
                <c:pt idx="81">
                  <c:v>53.996699648206466</c:v>
                </c:pt>
                <c:pt idx="82">
                  <c:v>53.860144972071943</c:v>
                </c:pt>
                <c:pt idx="83">
                  <c:v>54.006200375042745</c:v>
                </c:pt>
                <c:pt idx="84">
                  <c:v>54.041735847035611</c:v>
                </c:pt>
                <c:pt idx="85">
                  <c:v>53.775411884481599</c:v>
                </c:pt>
                <c:pt idx="86">
                  <c:v>54.239914133819312</c:v>
                </c:pt>
                <c:pt idx="87">
                  <c:v>53.862596409593124</c:v>
                </c:pt>
                <c:pt idx="88">
                  <c:v>54.405054002026546</c:v>
                </c:pt>
                <c:pt idx="89">
                  <c:v>54.735915305220587</c:v>
                </c:pt>
                <c:pt idx="90">
                  <c:v>54.634906201725357</c:v>
                </c:pt>
                <c:pt idx="91">
                  <c:v>54.828256295326497</c:v>
                </c:pt>
                <c:pt idx="92">
                  <c:v>54.259377283235978</c:v>
                </c:pt>
                <c:pt idx="93">
                  <c:v>54.56828736528805</c:v>
                </c:pt>
                <c:pt idx="94">
                  <c:v>54.22691449114793</c:v>
                </c:pt>
                <c:pt idx="95">
                  <c:v>54.598531821560428</c:v>
                </c:pt>
                <c:pt idx="96">
                  <c:v>54.102503814239746</c:v>
                </c:pt>
                <c:pt idx="97">
                  <c:v>53.394919475083761</c:v>
                </c:pt>
                <c:pt idx="98">
                  <c:v>52.982010140288473</c:v>
                </c:pt>
                <c:pt idx="99">
                  <c:v>53.00446286363497</c:v>
                </c:pt>
                <c:pt idx="100">
                  <c:v>51.905452252193037</c:v>
                </c:pt>
                <c:pt idx="101">
                  <c:v>52.374901491727144</c:v>
                </c:pt>
                <c:pt idx="102">
                  <c:v>52.289343673747602</c:v>
                </c:pt>
                <c:pt idx="103">
                  <c:v>51.937140860495049</c:v>
                </c:pt>
                <c:pt idx="104">
                  <c:v>51.018103898091745</c:v>
                </c:pt>
                <c:pt idx="105">
                  <c:v>51.460651789277755</c:v>
                </c:pt>
                <c:pt idx="106">
                  <c:v>52.259969218095677</c:v>
                </c:pt>
                <c:pt idx="107">
                  <c:v>52.151059537548754</c:v>
                </c:pt>
                <c:pt idx="108">
                  <c:v>52.611602127726513</c:v>
                </c:pt>
                <c:pt idx="109">
                  <c:v>52.567952673093181</c:v>
                </c:pt>
                <c:pt idx="110">
                  <c:v>52.282279757116946</c:v>
                </c:pt>
                <c:pt idx="111">
                  <c:v>52.561862863308193</c:v>
                </c:pt>
                <c:pt idx="112">
                  <c:v>52.162355477189408</c:v>
                </c:pt>
                <c:pt idx="113">
                  <c:v>51.576652713359969</c:v>
                </c:pt>
                <c:pt idx="114">
                  <c:v>50.963907954739298</c:v>
                </c:pt>
                <c:pt idx="115">
                  <c:v>50.676294976885153</c:v>
                </c:pt>
                <c:pt idx="116">
                  <c:v>50.592389020836897</c:v>
                </c:pt>
                <c:pt idx="117">
                  <c:v>51.195783384644066</c:v>
                </c:pt>
                <c:pt idx="118">
                  <c:v>50.310948089665551</c:v>
                </c:pt>
                <c:pt idx="119">
                  <c:v>50.3423709257167</c:v>
                </c:pt>
                <c:pt idx="120">
                  <c:v>50.802875849014647</c:v>
                </c:pt>
                <c:pt idx="121">
                  <c:v>50.445593578045937</c:v>
                </c:pt>
                <c:pt idx="122">
                  <c:v>50.642163091774535</c:v>
                </c:pt>
                <c:pt idx="123">
                  <c:v>50.255814969364643</c:v>
                </c:pt>
                <c:pt idx="124">
                  <c:v>50.174174339874241</c:v>
                </c:pt>
                <c:pt idx="125">
                  <c:v>50.6054833258613</c:v>
                </c:pt>
                <c:pt idx="126">
                  <c:v>50.74535066845997</c:v>
                </c:pt>
                <c:pt idx="127">
                  <c:v>50.843319423848442</c:v>
                </c:pt>
                <c:pt idx="128">
                  <c:v>51.016459173937534</c:v>
                </c:pt>
                <c:pt idx="129">
                  <c:v>51.368284075364116</c:v>
                </c:pt>
                <c:pt idx="130">
                  <c:v>50.550029313377244</c:v>
                </c:pt>
                <c:pt idx="131">
                  <c:v>50.862420250370732</c:v>
                </c:pt>
                <c:pt idx="132">
                  <c:v>51.070064719338781</c:v>
                </c:pt>
                <c:pt idx="133">
                  <c:v>51.152321504523456</c:v>
                </c:pt>
                <c:pt idx="134">
                  <c:v>51.03463576691842</c:v>
                </c:pt>
                <c:pt idx="135">
                  <c:v>51.509691807198443</c:v>
                </c:pt>
                <c:pt idx="136">
                  <c:v>51.435753123886386</c:v>
                </c:pt>
                <c:pt idx="137">
                  <c:v>51.54696922670162</c:v>
                </c:pt>
                <c:pt idx="138">
                  <c:v>51.511232196434115</c:v>
                </c:pt>
                <c:pt idx="139">
                  <c:v>52.221967789771355</c:v>
                </c:pt>
                <c:pt idx="140">
                  <c:v>52.355057419733065</c:v>
                </c:pt>
                <c:pt idx="141">
                  <c:v>52.754942465312489</c:v>
                </c:pt>
                <c:pt idx="142">
                  <c:v>52.939789173592665</c:v>
                </c:pt>
                <c:pt idx="143">
                  <c:v>52.920072191376129</c:v>
                </c:pt>
                <c:pt idx="144">
                  <c:v>53.16930716970721</c:v>
                </c:pt>
                <c:pt idx="145">
                  <c:v>53.250023565656207</c:v>
                </c:pt>
                <c:pt idx="146">
                  <c:v>52.734917405248822</c:v>
                </c:pt>
                <c:pt idx="147">
                  <c:v>53.049156809325112</c:v>
                </c:pt>
                <c:pt idx="148">
                  <c:v>53.168074858318676</c:v>
                </c:pt>
                <c:pt idx="149">
                  <c:v>53.482930418089232</c:v>
                </c:pt>
                <c:pt idx="150">
                  <c:v>52.942869952064001</c:v>
                </c:pt>
                <c:pt idx="151">
                  <c:v>52.229053580255432</c:v>
                </c:pt>
                <c:pt idx="152">
                  <c:v>51.650483383338496</c:v>
                </c:pt>
                <c:pt idx="153">
                  <c:v>51.272471864905569</c:v>
                </c:pt>
                <c:pt idx="154">
                  <c:v>51.074069731351514</c:v>
                </c:pt>
                <c:pt idx="155">
                  <c:v>50.762911105746575</c:v>
                </c:pt>
                <c:pt idx="156">
                  <c:v>50.751820303249751</c:v>
                </c:pt>
                <c:pt idx="157">
                  <c:v>50.441277833339079</c:v>
                </c:pt>
                <c:pt idx="158">
                  <c:v>51.027241898587214</c:v>
                </c:pt>
                <c:pt idx="159">
                  <c:v>51.213012840408794</c:v>
                </c:pt>
                <c:pt idx="160">
                  <c:v>51.109806761619005</c:v>
                </c:pt>
                <c:pt idx="161">
                  <c:v>51.213012840408794</c:v>
                </c:pt>
                <c:pt idx="162">
                  <c:v>51.535262268510536</c:v>
                </c:pt>
                <c:pt idx="163">
                  <c:v>51.74044211470153</c:v>
                </c:pt>
                <c:pt idx="164">
                  <c:v>51.741982503937194</c:v>
                </c:pt>
                <c:pt idx="165">
                  <c:v>51.568842753848095</c:v>
                </c:pt>
                <c:pt idx="166">
                  <c:v>51.292496924969264</c:v>
                </c:pt>
                <c:pt idx="167">
                  <c:v>51.500141393937305</c:v>
                </c:pt>
                <c:pt idx="168">
                  <c:v>51.334395512179434</c:v>
                </c:pt>
                <c:pt idx="169">
                  <c:v>51.077766665517117</c:v>
                </c:pt>
                <c:pt idx="170">
                  <c:v>50.678805853479105</c:v>
                </c:pt>
                <c:pt idx="171">
                  <c:v>50.82206205239622</c:v>
                </c:pt>
                <c:pt idx="172">
                  <c:v>50.978873676587234</c:v>
                </c:pt>
                <c:pt idx="173">
                  <c:v>51.142154935568058</c:v>
                </c:pt>
                <c:pt idx="174">
                  <c:v>51.545428837465963</c:v>
                </c:pt>
                <c:pt idx="175">
                  <c:v>51.579933556344905</c:v>
                </c:pt>
                <c:pt idx="176">
                  <c:v>51.901258750905278</c:v>
                </c:pt>
                <c:pt idx="177">
                  <c:v>51.819926199261985</c:v>
                </c:pt>
                <c:pt idx="178">
                  <c:v>52.075014656688616</c:v>
                </c:pt>
                <c:pt idx="179">
                  <c:v>52.502010552815818</c:v>
                </c:pt>
                <c:pt idx="180">
                  <c:v>52.561777655159723</c:v>
                </c:pt>
                <c:pt idx="181">
                  <c:v>52.463500821924121</c:v>
                </c:pt>
                <c:pt idx="182">
                  <c:v>52.432076881516473</c:v>
                </c:pt>
                <c:pt idx="183">
                  <c:v>52.670529135197903</c:v>
                </c:pt>
                <c:pt idx="184">
                  <c:v>52.608913565771182</c:v>
                </c:pt>
                <c:pt idx="185">
                  <c:v>52.470894690255314</c:v>
                </c:pt>
                <c:pt idx="186">
                  <c:v>51.973040889287397</c:v>
                </c:pt>
                <c:pt idx="187">
                  <c:v>52.282351047809556</c:v>
                </c:pt>
                <c:pt idx="188">
                  <c:v>52.493076295248926</c:v>
                </c:pt>
                <c:pt idx="189">
                  <c:v>52.73984665080296</c:v>
                </c:pt>
                <c:pt idx="190">
                  <c:v>52.761104022255182</c:v>
                </c:pt>
                <c:pt idx="191">
                  <c:v>52.309461898357299</c:v>
                </c:pt>
                <c:pt idx="192">
                  <c:v>51.800209217045442</c:v>
                </c:pt>
                <c:pt idx="193">
                  <c:v>51.746603671644188</c:v>
                </c:pt>
                <c:pt idx="194">
                  <c:v>50.541711211504641</c:v>
                </c:pt>
                <c:pt idx="195">
                  <c:v>49.769976204434961</c:v>
                </c:pt>
                <c:pt idx="196">
                  <c:v>49.761658102562343</c:v>
                </c:pt>
                <c:pt idx="197">
                  <c:v>50.018595027071775</c:v>
                </c:pt>
                <c:pt idx="198">
                  <c:v>50.782320010115996</c:v>
                </c:pt>
                <c:pt idx="199">
                  <c:v>50.958540538676409</c:v>
                </c:pt>
                <c:pt idx="200">
                  <c:v>50.62858916439631</c:v>
                </c:pt>
                <c:pt idx="201">
                  <c:v>50.158462369670424</c:v>
                </c:pt>
                <c:pt idx="202">
                  <c:v>50.127962662804201</c:v>
                </c:pt>
                <c:pt idx="203">
                  <c:v>48.59650768470302</c:v>
                </c:pt>
                <c:pt idx="204">
                  <c:v>47.542265291811802</c:v>
                </c:pt>
                <c:pt idx="205">
                  <c:v>47.773939832856286</c:v>
                </c:pt>
                <c:pt idx="206">
                  <c:v>47.791808347990028</c:v>
                </c:pt>
                <c:pt idx="207">
                  <c:v>48.016397098550421</c:v>
                </c:pt>
                <c:pt idx="208">
                  <c:v>49.107608833097679</c:v>
                </c:pt>
                <c:pt idx="209">
                  <c:v>49.608543412536932</c:v>
                </c:pt>
                <c:pt idx="210">
                  <c:v>49.388267751836381</c:v>
                </c:pt>
                <c:pt idx="211">
                  <c:v>49.0592406110977</c:v>
                </c:pt>
                <c:pt idx="212">
                  <c:v>49.760733869020946</c:v>
                </c:pt>
                <c:pt idx="213">
                  <c:v>50.070044027543076</c:v>
                </c:pt>
                <c:pt idx="214">
                  <c:v>49.674472071823523</c:v>
                </c:pt>
                <c:pt idx="215">
                  <c:v>49.118699635594481</c:v>
                </c:pt>
                <c:pt idx="216">
                  <c:v>48.858681932613713</c:v>
                </c:pt>
                <c:pt idx="217">
                  <c:v>49.019806646664598</c:v>
                </c:pt>
                <c:pt idx="218">
                  <c:v>48.780122081594648</c:v>
                </c:pt>
                <c:pt idx="219">
                  <c:v>48.756092009518227</c:v>
                </c:pt>
                <c:pt idx="220">
                  <c:v>47.976963134117327</c:v>
                </c:pt>
                <c:pt idx="221">
                  <c:v>47.20646043843616</c:v>
                </c:pt>
                <c:pt idx="222">
                  <c:v>47.86020163005368</c:v>
                </c:pt>
                <c:pt idx="223">
                  <c:v>47.413180673862804</c:v>
                </c:pt>
                <c:pt idx="224">
                  <c:v>47.082613143888452</c:v>
                </c:pt>
                <c:pt idx="225">
                  <c:v>47.278858732512568</c:v>
                </c:pt>
                <c:pt idx="226">
                  <c:v>47.034244921888472</c:v>
                </c:pt>
                <c:pt idx="227">
                  <c:v>47.337393523467945</c:v>
                </c:pt>
                <c:pt idx="228">
                  <c:v>47.75637939556966</c:v>
                </c:pt>
                <c:pt idx="229">
                  <c:v>47.84541389339126</c:v>
                </c:pt>
                <c:pt idx="230">
                  <c:v>48.401802485314562</c:v>
                </c:pt>
                <c:pt idx="231">
                  <c:v>47.587244657493287</c:v>
                </c:pt>
                <c:pt idx="232">
                  <c:v>46.947675046843926</c:v>
                </c:pt>
                <c:pt idx="233">
                  <c:v>45.487694129277742</c:v>
                </c:pt>
                <c:pt idx="234">
                  <c:v>45.719368670322211</c:v>
                </c:pt>
                <c:pt idx="235">
                  <c:v>44.310528675380198</c:v>
                </c:pt>
                <c:pt idx="236">
                  <c:v>44.756317320182553</c:v>
                </c:pt>
                <c:pt idx="237">
                  <c:v>45.52343115954524</c:v>
                </c:pt>
                <c:pt idx="238">
                  <c:v>45.235070294628194</c:v>
                </c:pt>
                <c:pt idx="239">
                  <c:v>45.232297594003981</c:v>
                </c:pt>
                <c:pt idx="240">
                  <c:v>44.447315239507539</c:v>
                </c:pt>
                <c:pt idx="241">
                  <c:v>44.80684208711245</c:v>
                </c:pt>
                <c:pt idx="242">
                  <c:v>43.941759492361271</c:v>
                </c:pt>
                <c:pt idx="243">
                  <c:v>42.799098757342712</c:v>
                </c:pt>
                <c:pt idx="244">
                  <c:v>42.276906806451258</c:v>
                </c:pt>
                <c:pt idx="245">
                  <c:v>41.775047993470587</c:v>
                </c:pt>
                <c:pt idx="246">
                  <c:v>42.752887080272664</c:v>
                </c:pt>
              </c:numCache>
            </c:numRef>
          </c:val>
          <c:extLst xmlns:c16r2="http://schemas.microsoft.com/office/drawing/2015/06/chart">
            <c:ext xmlns:c16="http://schemas.microsoft.com/office/drawing/2014/chart" uri="{C3380CC4-5D6E-409C-BE32-E72D297353CC}">
              <c16:uniqueId val="{00000006-5C20-411D-A2E6-4ACB6533F887}"/>
            </c:ext>
          </c:extLst>
        </c:ser>
        <c:dLbls/>
        <c:marker val="1"/>
        <c:axId val="116851072"/>
        <c:axId val="116852608"/>
      </c:lineChart>
      <c:dateAx>
        <c:axId val="116851072"/>
        <c:scaling>
          <c:orientation val="minMax"/>
          <c:max val="43465"/>
          <c:min val="43101"/>
        </c:scaling>
        <c:axPos val="b"/>
        <c:numFmt formatCode="[$-409]mmm;@" sourceLinked="0"/>
        <c:tickLblPos val="nextTo"/>
        <c:txPr>
          <a:bodyPr rot="0" vert="horz"/>
          <a:lstStyle/>
          <a:p>
            <a:pPr>
              <a:defRPr sz="900" b="1" i="0" u="none" strike="noStrike" baseline="0">
                <a:solidFill>
                  <a:srgbClr val="000000"/>
                </a:solidFill>
                <a:latin typeface="Arial"/>
                <a:ea typeface="Arial"/>
                <a:cs typeface="Arial"/>
              </a:defRPr>
            </a:pPr>
            <a:endParaRPr lang="de-DE"/>
          </a:p>
        </c:txPr>
        <c:crossAx val="116852608"/>
        <c:crosses val="autoZero"/>
        <c:lblOffset val="100"/>
        <c:baseTimeUnit val="days"/>
        <c:majorUnit val="31"/>
        <c:majorTimeUnit val="days"/>
        <c:minorUnit val="1"/>
        <c:minorTimeUnit val="days"/>
      </c:dateAx>
      <c:valAx>
        <c:axId val="116852608"/>
        <c:scaling>
          <c:orientation val="minMax"/>
          <c:max val="60"/>
          <c:min val="30"/>
        </c:scaling>
        <c:axPos val="l"/>
        <c:numFmt formatCode="0.0" sourceLinked="0"/>
        <c:tickLblPos val="nextTo"/>
        <c:spPr>
          <a:ln w="3175">
            <a:solidFill>
              <a:srgbClr val="000000"/>
            </a:solidFill>
            <a:prstDash val="solid"/>
          </a:ln>
        </c:spPr>
        <c:txPr>
          <a:bodyPr rot="0" vert="horz"/>
          <a:lstStyle/>
          <a:p>
            <a:pPr>
              <a:defRPr sz="975" b="1" i="0" u="none" strike="noStrike" baseline="0">
                <a:solidFill>
                  <a:srgbClr val="000000"/>
                </a:solidFill>
                <a:latin typeface="Arial"/>
                <a:ea typeface="Arial"/>
                <a:cs typeface="Arial"/>
              </a:defRPr>
            </a:pPr>
            <a:endParaRPr lang="de-DE"/>
          </a:p>
        </c:txPr>
        <c:crossAx val="116851072"/>
        <c:crosses val="autoZero"/>
        <c:crossBetween val="between"/>
        <c:majorUnit val="10"/>
      </c:valAx>
      <c:spPr>
        <a:noFill/>
        <a:ln w="25400">
          <a:noFill/>
        </a:ln>
      </c:spPr>
    </c:plotArea>
    <c:legend>
      <c:legendPos val="b"/>
      <c:layout>
        <c:manualLayout>
          <c:xMode val="edge"/>
          <c:yMode val="edge"/>
          <c:x val="0.16929917280226486"/>
          <c:y val="0.7760943883324507"/>
          <c:w val="0.70226436368177647"/>
          <c:h val="0.11715310072756617"/>
        </c:manualLayout>
      </c:layout>
      <c:spPr>
        <a:solidFill>
          <a:srgbClr val="FFFFFF"/>
        </a:solidFill>
        <a:ln w="25400">
          <a:noFill/>
        </a:ln>
      </c:spPr>
      <c:txPr>
        <a:bodyPr/>
        <a:lstStyle/>
        <a:p>
          <a:pPr>
            <a:defRPr sz="850" b="1" i="0" u="none" strike="noStrike" baseline="0">
              <a:solidFill>
                <a:srgbClr val="000000"/>
              </a:solidFill>
              <a:latin typeface="Arial"/>
              <a:ea typeface="Arial"/>
              <a:cs typeface="Arial"/>
            </a:defRPr>
          </a:pPr>
          <a:endParaRPr lang="de-DE"/>
        </a:p>
      </c:txPr>
    </c:legend>
    <c:plotVisOnly val="1"/>
    <c:dispBlanksAs val="gap"/>
  </c:chart>
  <c:spPr>
    <a:noFill/>
    <a:ln w="9525">
      <a:noFill/>
    </a:ln>
  </c:spPr>
  <c:txPr>
    <a:bodyPr/>
    <a:lstStyle/>
    <a:p>
      <a:pPr>
        <a:defRPr sz="1100" b="1" i="0" u="none" strike="noStrike" baseline="0">
          <a:solidFill>
            <a:srgbClr val="000000"/>
          </a:solidFill>
          <a:latin typeface="Arial"/>
          <a:ea typeface="Arial"/>
          <a:cs typeface="Arial"/>
        </a:defRPr>
      </a:pPr>
      <a:endParaRPr lang="de-DE"/>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de-AT"/>
  <c:chart>
    <c:title>
      <c:tx>
        <c:rich>
          <a:bodyPr rot="0" spcFirstLastPara="1" vertOverflow="ellipsis" vert="horz" wrap="square" anchor="ctr" anchorCtr="1"/>
          <a:lstStyle/>
          <a:p>
            <a:pPr>
              <a:defRPr sz="1320" b="1" i="0" u="none" strike="noStrike" kern="1200" spc="0" baseline="0">
                <a:solidFill>
                  <a:schemeClr val="tx1"/>
                </a:solidFill>
                <a:latin typeface="+mn-lt"/>
                <a:ea typeface="+mn-ea"/>
                <a:cs typeface="+mn-cs"/>
              </a:defRPr>
            </a:pPr>
            <a:r>
              <a:rPr lang="en-US" dirty="0">
                <a:solidFill>
                  <a:schemeClr val="tx1"/>
                </a:solidFill>
              </a:rPr>
              <a:t>Occupational accidents </a:t>
            </a:r>
          </a:p>
          <a:p>
            <a:pPr>
              <a:defRPr sz="1320" b="1" i="0" u="none" strike="noStrike" kern="1200" spc="0" baseline="0">
                <a:solidFill>
                  <a:schemeClr val="tx1"/>
                </a:solidFill>
                <a:latin typeface="+mn-lt"/>
                <a:ea typeface="+mn-ea"/>
                <a:cs typeface="+mn-cs"/>
              </a:defRPr>
            </a:pPr>
            <a:r>
              <a:rPr lang="en-US" dirty="0">
                <a:solidFill>
                  <a:schemeClr val="tx1"/>
                </a:solidFill>
              </a:rPr>
              <a:t>per 1 million </a:t>
            </a:r>
            <a:endParaRPr lang="en-US" dirty="0" smtClean="0">
              <a:solidFill>
                <a:schemeClr val="tx1"/>
              </a:solidFill>
            </a:endParaRPr>
          </a:p>
          <a:p>
            <a:pPr>
              <a:defRPr sz="1320" b="1" i="0" u="none" strike="noStrike" kern="1200" spc="0" baseline="0">
                <a:solidFill>
                  <a:schemeClr val="tx1"/>
                </a:solidFill>
                <a:latin typeface="+mn-lt"/>
                <a:ea typeface="+mn-ea"/>
                <a:cs typeface="+mn-cs"/>
              </a:defRPr>
            </a:pPr>
            <a:r>
              <a:rPr lang="en-US" dirty="0" smtClean="0">
                <a:solidFill>
                  <a:schemeClr val="tx1"/>
                </a:solidFill>
              </a:rPr>
              <a:t>working </a:t>
            </a:r>
            <a:r>
              <a:rPr lang="en-US" dirty="0">
                <a:solidFill>
                  <a:schemeClr val="tx1"/>
                </a:solidFill>
              </a:rPr>
              <a:t>hours</a:t>
            </a:r>
          </a:p>
        </c:rich>
      </c:tx>
      <c:layout>
        <c:manualLayout>
          <c:xMode val="edge"/>
          <c:yMode val="edge"/>
          <c:x val="1.5268205753068868E-2"/>
          <c:y val="4.1221185742013793E-3"/>
        </c:manualLayout>
      </c:layout>
      <c:spPr>
        <a:noFill/>
        <a:ln>
          <a:noFill/>
        </a:ln>
        <a:effectLst/>
      </c:spPr>
    </c:title>
    <c:plotArea>
      <c:layout>
        <c:manualLayout>
          <c:layoutTarget val="inner"/>
          <c:xMode val="edge"/>
          <c:yMode val="edge"/>
          <c:x val="0.24302829610994772"/>
          <c:y val="5.2335001655338977E-2"/>
          <c:w val="0.48917735110206145"/>
          <c:h val="1"/>
        </c:manualLayout>
      </c:layout>
      <c:doughnutChart>
        <c:varyColors val="1"/>
        <c:ser>
          <c:idx val="0"/>
          <c:order val="0"/>
          <c:tx>
            <c:strRef>
              <c:f>Tabelle1!$B$1</c:f>
              <c:strCache>
                <c:ptCount val="1"/>
                <c:pt idx="0">
                  <c:v>Verkauf</c:v>
                </c:pt>
              </c:strCache>
            </c:strRef>
          </c:tx>
          <c:dPt>
            <c:idx val="0"/>
            <c:spPr>
              <a:solidFill>
                <a:srgbClr val="92D050"/>
              </a:solidFill>
              <a:ln w="19050">
                <a:solidFill>
                  <a:srgbClr val="92D050"/>
                </a:solidFill>
              </a:ln>
              <a:effectLst/>
            </c:spPr>
            <c:extLst xmlns:c16r2="http://schemas.microsoft.com/office/drawing/2015/06/chart">
              <c:ext xmlns:c16="http://schemas.microsoft.com/office/drawing/2014/chart" uri="{C3380CC4-5D6E-409C-BE32-E72D297353CC}">
                <c16:uniqueId val="{00000001-CC7D-4AB3-A781-CAB4D43C3267}"/>
              </c:ext>
            </c:extLst>
          </c:dPt>
          <c:dPt>
            <c:idx val="1"/>
            <c:spPr>
              <a:solidFill>
                <a:srgbClr val="FF0000"/>
              </a:solidFill>
              <a:ln w="19050">
                <a:solidFill>
                  <a:srgbClr val="FF0000"/>
                </a:solidFill>
              </a:ln>
              <a:effectLst/>
            </c:spPr>
            <c:extLst xmlns:c16r2="http://schemas.microsoft.com/office/drawing/2015/06/chart">
              <c:ext xmlns:c16="http://schemas.microsoft.com/office/drawing/2014/chart" uri="{C3380CC4-5D6E-409C-BE32-E72D297353CC}">
                <c16:uniqueId val="{00000003-CC7D-4AB3-A781-CAB4D43C3267}"/>
              </c:ext>
            </c:extLst>
          </c:dPt>
          <c:dPt>
            <c:idx val="2"/>
            <c:spPr>
              <a:solidFill>
                <a:schemeClr val="accent3"/>
              </a:solidFill>
              <a:ln w="19050">
                <a:solidFill>
                  <a:schemeClr val="accent3">
                    <a:lumMod val="65000"/>
                  </a:schemeClr>
                </a:solidFill>
              </a:ln>
              <a:effectLst/>
            </c:spPr>
            <c:extLst xmlns:c16r2="http://schemas.microsoft.com/office/drawing/2015/06/chart">
              <c:ext xmlns:c16="http://schemas.microsoft.com/office/drawing/2014/chart" uri="{C3380CC4-5D6E-409C-BE32-E72D297353CC}">
                <c16:uniqueId val="{00000005-CC7D-4AB3-A781-CAB4D43C3267}"/>
              </c:ext>
            </c:extLst>
          </c:dPt>
          <c:dPt>
            <c:idx val="3"/>
            <c:spPr>
              <a:noFill/>
              <a:ln w="19050">
                <a:solidFill>
                  <a:schemeClr val="lt1"/>
                </a:solidFill>
              </a:ln>
              <a:effectLst/>
            </c:spPr>
            <c:extLst xmlns:c16r2="http://schemas.microsoft.com/office/drawing/2015/06/chart">
              <c:ext xmlns:c16="http://schemas.microsoft.com/office/drawing/2014/chart" uri="{C3380CC4-5D6E-409C-BE32-E72D297353CC}">
                <c16:uniqueId val="{00000007-CC7D-4AB3-A781-CAB4D43C3267}"/>
              </c:ext>
            </c:extLst>
          </c:dPt>
          <c:dLbls>
            <c:dLbl>
              <c:idx val="0"/>
              <c:tx>
                <c:rich>
                  <a:bodyPr/>
                  <a:lstStyle/>
                  <a:p>
                    <a:r>
                      <a:rPr lang="en-US" smtClean="0"/>
                      <a:t>30</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CC7D-4AB3-A781-CAB4D43C3267}"/>
                </c:ext>
              </c:extLst>
            </c:dLbl>
            <c:dLbl>
              <c:idx val="1"/>
              <c:tx>
                <c:rich>
                  <a:bodyPr/>
                  <a:lstStyle/>
                  <a:p>
                    <a:r>
                      <a:rPr lang="en-US" smtClean="0"/>
                      <a:t>54,6</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CC7D-4AB3-A781-CAB4D43C3267}"/>
                </c:ext>
              </c:extLst>
            </c:dLbl>
            <c:dLbl>
              <c:idx val="2"/>
              <c:tx>
                <c:rich>
                  <a:bodyPr/>
                  <a:lstStyle/>
                  <a:p>
                    <a:r>
                      <a:rPr lang="en-US" smtClean="0"/>
                      <a:t>60</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CC7D-4AB3-A781-CAB4D43C3267}"/>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CC7D-4AB3-A781-CAB4D43C3267}"/>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n-lt"/>
                    <a:ea typeface="+mn-ea"/>
                    <a:cs typeface="+mn-cs"/>
                  </a:defRPr>
                </a:pPr>
                <a:endParaRPr lang="de-DE"/>
              </a:p>
            </c:txPr>
            <c:showVal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Tabelle1!$A$2:$A$5</c:f>
              <c:strCache>
                <c:ptCount val="3"/>
                <c:pt idx="0">
                  <c:v>Reduction until 2023</c:v>
                </c:pt>
                <c:pt idx="1">
                  <c:v>As of 2018</c:v>
                </c:pt>
                <c:pt idx="2">
                  <c:v>60</c:v>
                </c:pt>
              </c:strCache>
            </c:strRef>
          </c:cat>
          <c:val>
            <c:numRef>
              <c:f>Tabelle1!$B$2:$B$5</c:f>
              <c:numCache>
                <c:formatCode>General</c:formatCode>
                <c:ptCount val="4"/>
                <c:pt idx="0">
                  <c:v>50.1</c:v>
                </c:pt>
                <c:pt idx="1">
                  <c:v>41.1</c:v>
                </c:pt>
                <c:pt idx="2">
                  <c:v>8.8000000000000007</c:v>
                </c:pt>
                <c:pt idx="3">
                  <c:v>100</c:v>
                </c:pt>
              </c:numCache>
            </c:numRef>
          </c:val>
          <c:extLst xmlns:c16r2="http://schemas.microsoft.com/office/drawing/2015/06/chart">
            <c:ext xmlns:c16="http://schemas.microsoft.com/office/drawing/2014/chart" uri="{C3380CC4-5D6E-409C-BE32-E72D297353CC}">
              <c16:uniqueId val="{00000008-CC7D-4AB3-A781-CAB4D43C3267}"/>
            </c:ext>
          </c:extLst>
        </c:ser>
        <c:dLbls/>
        <c:firstSliceAng val="270"/>
        <c:holeSize val="75"/>
      </c:doughnutChart>
      <c:spPr>
        <a:noFill/>
        <a:ln>
          <a:noFill/>
        </a:ln>
        <a:effectLst/>
      </c:spPr>
    </c:plotArea>
    <c:legend>
      <c:legendPos val="b"/>
      <c:legendEntry>
        <c:idx val="2"/>
        <c:delete val="1"/>
      </c:legendEntry>
      <c:layout>
        <c:manualLayout>
          <c:xMode val="edge"/>
          <c:yMode val="edge"/>
          <c:x val="0.25692018741710598"/>
          <c:y val="0.56208105318506685"/>
          <c:w val="0.46814215992876718"/>
          <c:h val="7.9294630859413059E-2"/>
        </c:manualLayout>
      </c:layout>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zero"/>
  </c:chart>
  <c:spPr>
    <a:noFill/>
    <a:ln>
      <a:noFill/>
    </a:ln>
    <a:effectLst/>
  </c:spPr>
  <c:txPr>
    <a:bodyPr/>
    <a:lstStyle/>
    <a:p>
      <a:pPr>
        <a:defRPr sz="1100" b="1"/>
      </a:pPr>
      <a:endParaRPr lang="de-DE"/>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de-AT"/>
  <c:chart>
    <c:plotArea>
      <c:layout>
        <c:manualLayout>
          <c:layoutTarget val="inner"/>
          <c:xMode val="edge"/>
          <c:yMode val="edge"/>
          <c:x val="2.601300650325163E-2"/>
          <c:y val="0.13514373795306781"/>
          <c:w val="0.94797398699349689"/>
          <c:h val="0.82760695499350023"/>
        </c:manualLayout>
      </c:layout>
      <c:barChart>
        <c:barDir val="col"/>
        <c:grouping val="stacked"/>
        <c:ser>
          <c:idx val="0"/>
          <c:order val="0"/>
          <c:spPr>
            <a:solidFill>
              <a:schemeClr val="folHlink"/>
            </a:solidFill>
            <a:ln>
              <a:noFill/>
            </a:ln>
          </c:spPr>
          <c:dLbls>
            <c:dLbl>
              <c:idx val="0"/>
              <c:layout>
                <c:manualLayout>
                  <c:x val="-6.4008378782127084E-4"/>
                  <c:y val="-0.34059145647778649"/>
                </c:manualLayout>
              </c:layout>
              <c:tx>
                <c:rich>
                  <a:bodyPr/>
                  <a:lstStyle/>
                  <a:p>
                    <a:fld id="{CFC67326-E6BE-4A02-838D-F897C8D43194}" type="VALUE">
                      <a:rPr lang="en-US" smtClean="0"/>
                      <a:pPr/>
                      <a:t>[WERT]</a:t>
                    </a:fld>
                    <a:r>
                      <a:rPr lang="en-US" dirty="0" smtClean="0"/>
                      <a:t>-16</a:t>
                    </a:r>
                  </a:p>
                </c:rich>
              </c:tx>
              <c:dLblPos val="ctr"/>
              <c:showVal val="1"/>
              <c:extLst xmlns:c16r2="http://schemas.microsoft.com/office/drawing/2015/06/chart">
                <c:ext xmlns:c15="http://schemas.microsoft.com/office/drawing/2012/chart" uri="{CE6537A1-D6FC-4f65-9D91-7224C49458BB}">
                  <c15:layout/>
                  <c15:dlblFieldTable/>
                  <c15:showDataLabelsRange val="0"/>
                </c:ext>
                <c:ext xmlns:c16="http://schemas.microsoft.com/office/drawing/2014/chart" uri="{C3380CC4-5D6E-409C-BE32-E72D297353CC}">
                  <c16:uniqueId val="{00000000-3432-4D64-BAD5-69A8EF5C58EA}"/>
                </c:ext>
              </c:extLst>
            </c:dLbl>
            <c:dLbl>
              <c:idx val="1"/>
              <c:layout>
                <c:manualLayout>
                  <c:x val="0"/>
                  <c:y val="-0.373592172435667"/>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3432-4D64-BAD5-69A8EF5C58EA}"/>
                </c:ext>
              </c:extLst>
            </c:dLbl>
            <c:dLbl>
              <c:idx val="2"/>
              <c:layout>
                <c:manualLayout>
                  <c:x val="4.3355008561760736E-3"/>
                  <c:y val="-0.373592172435667"/>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3432-4D64-BAD5-69A8EF5C58EA}"/>
                </c:ext>
              </c:extLst>
            </c:dLbl>
            <c:dLbl>
              <c:idx val="3"/>
              <c:layout>
                <c:manualLayout>
                  <c:x val="-3.9741632082888947E-17"/>
                  <c:y val="-0.34059145647778649"/>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3432-4D64-BAD5-69A8EF5C58EA}"/>
                </c:ext>
              </c:extLst>
            </c:dLbl>
            <c:dLbl>
              <c:idx val="4"/>
              <c:layout>
                <c:manualLayout>
                  <c:x val="-7.9483264165777895E-17"/>
                  <c:y val="-0.36738387902261571"/>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3432-4D64-BAD5-69A8EF5C58EA}"/>
                </c:ext>
              </c:extLst>
            </c:dLbl>
            <c:dLbl>
              <c:idx val="5"/>
              <c:layout>
                <c:manualLayout>
                  <c:x val="-7.9483264165777895E-17"/>
                  <c:y val="-0.37735061123940533"/>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3432-4D64-BAD5-69A8EF5C58EA}"/>
                </c:ext>
              </c:extLst>
            </c:dLbl>
            <c:dLbl>
              <c:idx val="6"/>
              <c:layout>
                <c:manualLayout>
                  <c:x val="0"/>
                  <c:y val="-0.45733974717935727"/>
                </c:manualLayout>
              </c:layout>
              <c:tx>
                <c:rich>
                  <a:bodyPr/>
                  <a:lstStyle/>
                  <a:p>
                    <a:r>
                      <a:rPr lang="en-US" dirty="0" smtClean="0"/>
                      <a:t>21.5</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3432-4D64-BAD5-69A8EF5C58EA}"/>
                </c:ext>
              </c:extLst>
            </c:dLbl>
            <c:dLbl>
              <c:idx val="7"/>
              <c:layout>
                <c:manualLayout>
                  <c:x val="0"/>
                  <c:y val="-0.46994858615322049"/>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3432-4D64-BAD5-69A8EF5C58EA}"/>
                </c:ext>
              </c:extLst>
            </c:dLbl>
            <c:dLbl>
              <c:idx val="8"/>
              <c:layout>
                <c:manualLayout>
                  <c:x val="0"/>
                  <c:y val="-0.41927926302134233"/>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3432-4D64-BAD5-69A8EF5C58EA}"/>
                </c:ext>
              </c:extLst>
            </c:dLbl>
            <c:dLbl>
              <c:idx val="9"/>
              <c:layout>
                <c:manualLayout>
                  <c:x val="0"/>
                  <c:y val="-0.45113961541408804"/>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3432-4D64-BAD5-69A8EF5C58EA}"/>
                </c:ext>
              </c:extLst>
            </c:dLbl>
            <c:spPr>
              <a:noFill/>
              <a:ln>
                <a:noFill/>
              </a:ln>
              <a:effectLst/>
            </c:spPr>
            <c:dLblPos val="inEnd"/>
            <c:showVal val="1"/>
            <c:extLst xmlns:c16r2="http://schemas.microsoft.com/office/drawing/2015/06/chart">
              <c:ext xmlns:c15="http://schemas.microsoft.com/office/drawing/2012/chart" uri="{CE6537A1-D6FC-4f65-9D91-7224C49458BB}">
                <c15:showLeaderLines val="0"/>
              </c:ext>
            </c:extLst>
          </c:dLbls>
          <c:val>
            <c:numRef>
              <c:f>Sheet1!$B$1:$K$1</c:f>
              <c:numCache>
                <c:formatCode>General</c:formatCode>
                <c:ptCount val="10"/>
                <c:pt idx="0">
                  <c:v>15</c:v>
                </c:pt>
                <c:pt idx="1">
                  <c:v>16</c:v>
                </c:pt>
                <c:pt idx="2">
                  <c:v>16</c:v>
                </c:pt>
                <c:pt idx="3">
                  <c:v>15</c:v>
                </c:pt>
                <c:pt idx="4">
                  <c:v>16</c:v>
                </c:pt>
                <c:pt idx="5">
                  <c:v>17</c:v>
                </c:pt>
                <c:pt idx="6">
                  <c:v>21.5</c:v>
                </c:pt>
                <c:pt idx="7">
                  <c:v>22</c:v>
                </c:pt>
                <c:pt idx="8">
                  <c:v>19</c:v>
                </c:pt>
                <c:pt idx="9">
                  <c:v>21</c:v>
                </c:pt>
              </c:numCache>
            </c:numRef>
          </c:val>
          <c:extLst xmlns:c16r2="http://schemas.microsoft.com/office/drawing/2015/06/chart">
            <c:ext xmlns:c16="http://schemas.microsoft.com/office/drawing/2014/chart" uri="{C3380CC4-5D6E-409C-BE32-E72D297353CC}">
              <c16:uniqueId val="{00000000-E96F-4879-8283-100B810127A4}"/>
            </c:ext>
          </c:extLst>
        </c:ser>
        <c:dLbls/>
        <c:gapWidth val="80"/>
        <c:overlap val="100"/>
        <c:axId val="141068544"/>
        <c:axId val="141090816"/>
      </c:barChart>
      <c:catAx>
        <c:axId val="141068544"/>
        <c:scaling>
          <c:orientation val="minMax"/>
        </c:scaling>
        <c:axPos val="b"/>
        <c:majorGridlines>
          <c:spPr>
            <a:ln>
              <a:noFill/>
            </a:ln>
          </c:spPr>
        </c:majorGridlines>
        <c:majorTickMark val="none"/>
        <c:tickLblPos val="none"/>
        <c:spPr>
          <a:ln w="9525">
            <a:solidFill>
              <a:schemeClr val="tx1"/>
            </a:solidFill>
            <a:prstDash val="solid"/>
          </a:ln>
        </c:spPr>
        <c:crossAx val="141090816"/>
        <c:crosses val="min"/>
        <c:lblAlgn val="ctr"/>
        <c:lblOffset val="100"/>
      </c:catAx>
      <c:valAx>
        <c:axId val="141090816"/>
        <c:scaling>
          <c:orientation val="minMax"/>
          <c:max val="22"/>
          <c:min val="0"/>
        </c:scaling>
        <c:delete val="1"/>
        <c:axPos val="l"/>
        <c:numFmt formatCode="General" sourceLinked="1"/>
        <c:tickLblPos val="none"/>
        <c:crossAx val="141068544"/>
        <c:crosses val="min"/>
        <c:crossBetween val="between"/>
      </c:valAx>
    </c:plotArea>
    <c:dispBlanksAs val="gap"/>
    <c:showDLblsOverMax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de-AT"/>
  <c:chart>
    <c:plotArea>
      <c:layout>
        <c:manualLayout>
          <c:layoutTarget val="inner"/>
          <c:xMode val="edge"/>
          <c:yMode val="edge"/>
          <c:x val="2.601300650325163E-2"/>
          <c:y val="0.12362674608252246"/>
          <c:w val="0.94797398699349689"/>
          <c:h val="0.83912394686404568"/>
        </c:manualLayout>
      </c:layout>
      <c:barChart>
        <c:barDir val="col"/>
        <c:grouping val="stacked"/>
        <c:ser>
          <c:idx val="0"/>
          <c:order val="0"/>
          <c:spPr>
            <a:solidFill>
              <a:schemeClr val="accent1"/>
            </a:solidFill>
            <a:ln>
              <a:noFill/>
            </a:ln>
          </c:spPr>
          <c:dLbls>
            <c:dLbl>
              <c:idx val="0"/>
              <c:layout>
                <c:manualLayout>
                  <c:x val="0"/>
                  <c:y val="-0.33171475766480762"/>
                </c:manualLayout>
              </c:layout>
              <c:tx>
                <c:rich>
                  <a:bodyPr/>
                  <a:lstStyle/>
                  <a:p>
                    <a:r>
                      <a:rPr lang="en-US" dirty="0" smtClean="0"/>
                      <a:t>2.8</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1097-4346-AD38-5D35E8823569}"/>
                </c:ext>
              </c:extLst>
            </c:dLbl>
            <c:dLbl>
              <c:idx val="1"/>
              <c:layout>
                <c:manualLayout>
                  <c:x val="0"/>
                  <c:y val="-0.35323747629154678"/>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1097-4346-AD38-5D35E8823569}"/>
                </c:ext>
              </c:extLst>
            </c:dLbl>
            <c:dLbl>
              <c:idx val="2"/>
              <c:layout>
                <c:manualLayout>
                  <c:x val="0"/>
                  <c:y val="-0.3589959722268195"/>
                </c:manualLayout>
              </c:layout>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1097-4346-AD38-5D35E8823569}"/>
                </c:ext>
              </c:extLst>
            </c:dLbl>
            <c:dLbl>
              <c:idx val="3"/>
              <c:layout>
                <c:manualLayout>
                  <c:x val="0"/>
                  <c:y val="-0.34368154701313169"/>
                </c:manualLayout>
              </c:layout>
              <c:tx>
                <c:rich>
                  <a:bodyPr/>
                  <a:lstStyle/>
                  <a:p>
                    <a:r>
                      <a:rPr lang="en-US" dirty="0" smtClean="0"/>
                      <a:t>2.8</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1097-4346-AD38-5D35E8823569}"/>
                </c:ext>
              </c:extLst>
            </c:dLbl>
            <c:dLbl>
              <c:idx val="4"/>
              <c:layout>
                <c:manualLayout>
                  <c:x val="0"/>
                  <c:y val="-0.36309984420805436"/>
                </c:manualLayout>
              </c:layout>
              <c:tx>
                <c:rich>
                  <a:bodyPr/>
                  <a:lstStyle/>
                  <a:p>
                    <a:r>
                      <a:rPr lang="en-US" dirty="0" smtClean="0"/>
                      <a:t>3.1</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1097-4346-AD38-5D35E8823569}"/>
                </c:ext>
              </c:extLst>
            </c:dLbl>
            <c:dLbl>
              <c:idx val="5"/>
              <c:layout>
                <c:manualLayout>
                  <c:x val="0"/>
                  <c:y val="-0.40204276975492842"/>
                </c:manualLayout>
              </c:layout>
              <c:tx>
                <c:rich>
                  <a:bodyPr/>
                  <a:lstStyle/>
                  <a:p>
                    <a:r>
                      <a:rPr lang="en-US" dirty="0" smtClean="0"/>
                      <a:t>3.4</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1097-4346-AD38-5D35E8823569}"/>
                </c:ext>
              </c:extLst>
            </c:dLbl>
            <c:dLbl>
              <c:idx val="6"/>
              <c:layout>
                <c:manualLayout>
                  <c:x val="0"/>
                  <c:y val="-0.42811923441930105"/>
                </c:manualLayout>
              </c:layout>
              <c:tx>
                <c:rich>
                  <a:bodyPr/>
                  <a:lstStyle/>
                  <a:p>
                    <a:r>
                      <a:rPr lang="en-US" dirty="0" smtClean="0"/>
                      <a:t>3.7</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1097-4346-AD38-5D35E8823569}"/>
                </c:ext>
              </c:extLst>
            </c:dLbl>
            <c:dLbl>
              <c:idx val="7"/>
              <c:layout>
                <c:manualLayout>
                  <c:x val="0"/>
                  <c:y val="-0.44847665111268203"/>
                </c:manualLayout>
              </c:layout>
              <c:tx>
                <c:rich>
                  <a:bodyPr/>
                  <a:lstStyle/>
                  <a:p>
                    <a:r>
                      <a:rPr lang="en-US" dirty="0" smtClean="0"/>
                      <a:t>4.2</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1097-4346-AD38-5D35E8823569}"/>
                </c:ext>
              </c:extLst>
            </c:dLbl>
            <c:dLbl>
              <c:idx val="8"/>
              <c:layout>
                <c:manualLayout>
                  <c:x val="-1.5896652833155576E-16"/>
                  <c:y val="-0.46650709133836066"/>
                </c:manualLayout>
              </c:layout>
              <c:tx>
                <c:rich>
                  <a:bodyPr/>
                  <a:lstStyle/>
                  <a:p>
                    <a:r>
                      <a:rPr lang="en-US" dirty="0" smtClean="0"/>
                      <a:t>4.3</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1097-4346-AD38-5D35E8823569}"/>
                </c:ext>
              </c:extLst>
            </c:dLbl>
            <c:dLbl>
              <c:idx val="9"/>
              <c:layout>
                <c:manualLayout>
                  <c:x val="0"/>
                  <c:y val="-0.48146557802376588"/>
                </c:manualLayout>
              </c:layout>
              <c:tx>
                <c:rich>
                  <a:bodyPr/>
                  <a:lstStyle/>
                  <a:p>
                    <a:r>
                      <a:rPr lang="en-US" dirty="0" smtClean="0"/>
                      <a:t>4.3</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1097-4346-AD38-5D35E8823569}"/>
                </c:ext>
              </c:extLst>
            </c:dLbl>
            <c:spPr>
              <a:noFill/>
              <a:ln>
                <a:noFill/>
              </a:ln>
              <a:effectLst/>
            </c:spPr>
            <c:dLblPos val="inEnd"/>
            <c:showVal val="1"/>
            <c:extLst xmlns:c16r2="http://schemas.microsoft.com/office/drawing/2015/06/chart">
              <c:ext xmlns:c15="http://schemas.microsoft.com/office/drawing/2012/chart" uri="{CE6537A1-D6FC-4f65-9D91-7224C49458BB}">
                <c15:showLeaderLines val="0"/>
              </c:ext>
            </c:extLst>
          </c:dLbls>
          <c:val>
            <c:numRef>
              <c:f>Sheet1!$B$1:$K$1</c:f>
              <c:numCache>
                <c:formatCode>General</c:formatCode>
                <c:ptCount val="10"/>
                <c:pt idx="0">
                  <c:v>2.8</c:v>
                </c:pt>
                <c:pt idx="1">
                  <c:v>3</c:v>
                </c:pt>
                <c:pt idx="2">
                  <c:v>3</c:v>
                </c:pt>
                <c:pt idx="3">
                  <c:v>2.8</c:v>
                </c:pt>
                <c:pt idx="4">
                  <c:v>3.1</c:v>
                </c:pt>
                <c:pt idx="5">
                  <c:v>3.4</c:v>
                </c:pt>
                <c:pt idx="6">
                  <c:v>3.7</c:v>
                </c:pt>
                <c:pt idx="7">
                  <c:v>4.2</c:v>
                </c:pt>
                <c:pt idx="8">
                  <c:v>4.3</c:v>
                </c:pt>
                <c:pt idx="9">
                  <c:v>4.3</c:v>
                </c:pt>
              </c:numCache>
            </c:numRef>
          </c:val>
          <c:extLst xmlns:c16r2="http://schemas.microsoft.com/office/drawing/2015/06/chart">
            <c:ext xmlns:c16="http://schemas.microsoft.com/office/drawing/2014/chart" uri="{C3380CC4-5D6E-409C-BE32-E72D297353CC}">
              <c16:uniqueId val="{00000000-F6EE-4312-A0C9-26C9E3B168F7}"/>
            </c:ext>
          </c:extLst>
        </c:ser>
        <c:dLbls/>
        <c:gapWidth val="80"/>
        <c:overlap val="100"/>
        <c:axId val="141409664"/>
        <c:axId val="141427840"/>
      </c:barChart>
      <c:catAx>
        <c:axId val="141409664"/>
        <c:scaling>
          <c:orientation val="minMax"/>
        </c:scaling>
        <c:axPos val="b"/>
        <c:majorGridlines>
          <c:spPr>
            <a:ln>
              <a:noFill/>
            </a:ln>
          </c:spPr>
        </c:majorGridlines>
        <c:majorTickMark val="none"/>
        <c:tickLblPos val="none"/>
        <c:spPr>
          <a:ln w="9525">
            <a:solidFill>
              <a:schemeClr val="tx1"/>
            </a:solidFill>
            <a:prstDash val="solid"/>
          </a:ln>
        </c:spPr>
        <c:crossAx val="141427840"/>
        <c:crosses val="min"/>
        <c:lblAlgn val="ctr"/>
        <c:lblOffset val="100"/>
      </c:catAx>
      <c:valAx>
        <c:axId val="141427840"/>
        <c:scaling>
          <c:orientation val="minMax"/>
          <c:max val="4.3"/>
          <c:min val="0"/>
        </c:scaling>
        <c:delete val="1"/>
        <c:axPos val="l"/>
        <c:numFmt formatCode="General" sourceLinked="1"/>
        <c:tickLblPos val="none"/>
        <c:crossAx val="141409664"/>
        <c:crosses val="min"/>
        <c:crossBetween val="between"/>
      </c:valAx>
    </c:plotArea>
    <c:dispBlanksAs val="gap"/>
    <c:showDLblsOverMax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de-AT"/>
  <c:chart>
    <c:plotArea>
      <c:layout>
        <c:manualLayout>
          <c:layoutTarget val="inner"/>
          <c:xMode val="edge"/>
          <c:yMode val="edge"/>
          <c:x val="3.5569959367856119E-2"/>
          <c:y val="0.12753123738676231"/>
          <c:w val="0.93820558526440878"/>
          <c:h val="0.82017225486579703"/>
        </c:manualLayout>
      </c:layout>
      <c:barChart>
        <c:barDir val="col"/>
        <c:grouping val="stacked"/>
        <c:ser>
          <c:idx val="0"/>
          <c:order val="0"/>
          <c:spPr>
            <a:solidFill>
              <a:schemeClr val="accent2"/>
            </a:solidFill>
            <a:ln>
              <a:noFill/>
            </a:ln>
          </c:spPr>
          <c:dPt>
            <c:idx val="10"/>
            <c:spPr>
              <a:solidFill>
                <a:schemeClr val="accent2">
                  <a:alpha val="30000"/>
                </a:schemeClr>
              </a:solidFill>
              <a:ln w="12700">
                <a:noFill/>
                <a:prstDash val="dash"/>
              </a:ln>
            </c:spPr>
            <c:extLst xmlns:c16r2="http://schemas.microsoft.com/office/drawing/2015/06/chart">
              <c:ext xmlns:c16="http://schemas.microsoft.com/office/drawing/2014/chart" uri="{C3380CC4-5D6E-409C-BE32-E72D297353CC}">
                <c16:uniqueId val="{00000000-606B-47C3-8620-AB54AB8B22A7}"/>
              </c:ext>
            </c:extLst>
          </c:dPt>
          <c:dLbls>
            <c:dLbl>
              <c:idx val="0"/>
              <c:layout>
                <c:manualLayout>
                  <c:x val="-1.3385753718695594E-18"/>
                  <c:y val="-0.26156034093951885"/>
                </c:manualLayout>
              </c:layout>
              <c:tx>
                <c:rich>
                  <a:bodyPr/>
                  <a:lstStyle/>
                  <a:p>
                    <a:r>
                      <a:rPr lang="en-US" dirty="0" smtClean="0"/>
                      <a:t>500.3</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48B7-4EF6-8688-F79C5D4EB0FD}"/>
                </c:ext>
              </c:extLst>
            </c:dLbl>
            <c:dLbl>
              <c:idx val="1"/>
              <c:layout>
                <c:manualLayout>
                  <c:x val="5.7605582684864586E-3"/>
                  <c:y val="-0.31026516135860827"/>
                </c:manualLayout>
              </c:layout>
              <c:tx>
                <c:rich>
                  <a:bodyPr wrap="square" lIns="38100" tIns="19050" rIns="38100" bIns="19050" anchor="ctr">
                    <a:noAutofit/>
                  </a:bodyPr>
                  <a:lstStyle/>
                  <a:p>
                    <a:pPr>
                      <a:defRPr/>
                    </a:pPr>
                    <a:r>
                      <a:rPr lang="en-US" dirty="0" smtClean="0"/>
                      <a:t>541.8</a:t>
                    </a:r>
                    <a:endParaRPr lang="en-US" dirty="0"/>
                  </a:p>
                </c:rich>
              </c:tx>
              <c:spPr>
                <a:noFill/>
                <a:ln>
                  <a:noFill/>
                </a:ln>
                <a:effectLst/>
              </c:spPr>
              <c:dLblPos val="ctr"/>
              <c:showVal val="1"/>
              <c:extLst xmlns:c16r2="http://schemas.microsoft.com/office/drawing/2015/06/chart">
                <c:ext xmlns:c15="http://schemas.microsoft.com/office/drawing/2012/chart" uri="{CE6537A1-D6FC-4f65-9D91-7224C49458BB}">
                  <c15:layout>
                    <c:manualLayout>
                      <c:w val="0.17532719638320143"/>
                      <c:h val="7.8161099530738187E-2"/>
                    </c:manualLayout>
                  </c15:layout>
                </c:ext>
                <c:ext xmlns:c16="http://schemas.microsoft.com/office/drawing/2014/chart" uri="{C3380CC4-5D6E-409C-BE32-E72D297353CC}">
                  <c16:uniqueId val="{00000004-48B7-4EF6-8688-F79C5D4EB0FD}"/>
                </c:ext>
              </c:extLst>
            </c:dLbl>
            <c:dLbl>
              <c:idx val="2"/>
              <c:layout>
                <c:manualLayout>
                  <c:x val="2.1417205949912954E-17"/>
                  <c:y val="-0.35165647602625855"/>
                </c:manualLayout>
              </c:layout>
              <c:tx>
                <c:rich>
                  <a:bodyPr/>
                  <a:lstStyle/>
                  <a:p>
                    <a:r>
                      <a:rPr lang="en-US" dirty="0" smtClean="0"/>
                      <a:t>595.7</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48B7-4EF6-8688-F79C5D4EB0FD}"/>
                </c:ext>
              </c:extLst>
            </c:dLbl>
            <c:dLbl>
              <c:idx val="3"/>
              <c:layout>
                <c:manualLayout>
                  <c:x val="-4.7534788260647689E-3"/>
                  <c:y val="-0.29639874537037414"/>
                </c:manualLayout>
              </c:layout>
              <c:tx>
                <c:rich>
                  <a:bodyPr/>
                  <a:lstStyle/>
                  <a:p>
                    <a:r>
                      <a:rPr lang="en-US" dirty="0" smtClean="0"/>
                      <a:t>541.6</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48B7-4EF6-8688-F79C5D4EB0FD}"/>
                </c:ext>
              </c:extLst>
            </c:dLbl>
            <c:dLbl>
              <c:idx val="4"/>
              <c:layout>
                <c:manualLayout>
                  <c:x val="-4.7534788260647264E-3"/>
                  <c:y val="-0.34279808314330384"/>
                </c:manualLayout>
              </c:layout>
              <c:tx>
                <c:rich>
                  <a:bodyPr/>
                  <a:lstStyle/>
                  <a:p>
                    <a:r>
                      <a:rPr lang="en-US" dirty="0" smtClean="0"/>
                      <a:t>645.1</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48B7-4EF6-8688-F79C5D4EB0FD}"/>
                </c:ext>
              </c:extLst>
            </c:dLbl>
            <c:dLbl>
              <c:idx val="5"/>
              <c:layout>
                <c:manualLayout>
                  <c:x val="-9.5069576521295378E-3"/>
                  <c:y val="-0.38495226420206152"/>
                </c:manualLayout>
              </c:layout>
              <c:tx>
                <c:rich>
                  <a:bodyPr/>
                  <a:lstStyle/>
                  <a:p>
                    <a:r>
                      <a:rPr lang="en-US" dirty="0" smtClean="0"/>
                      <a:t>737.9</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48B7-4EF6-8688-F79C5D4EB0FD}"/>
                </c:ext>
              </c:extLst>
            </c:dLbl>
            <c:dLbl>
              <c:idx val="6"/>
              <c:layout>
                <c:manualLayout>
                  <c:x val="-8.5668823799651815E-17"/>
                  <c:y val="-0.42640543556990318"/>
                </c:manualLayout>
              </c:layout>
              <c:tx>
                <c:rich>
                  <a:bodyPr/>
                  <a:lstStyle/>
                  <a:p>
                    <a:r>
                      <a:rPr lang="en-US" dirty="0" smtClean="0"/>
                      <a:t>784.9</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48B7-4EF6-8688-F79C5D4EB0FD}"/>
                </c:ext>
              </c:extLst>
            </c:dLbl>
            <c:dLbl>
              <c:idx val="7"/>
              <c:layout>
                <c:manualLayout>
                  <c:x val="4.7534788260647689E-3"/>
                  <c:y val="-0.44340106995800266"/>
                </c:manualLayout>
              </c:layout>
              <c:tx>
                <c:rich>
                  <a:bodyPr/>
                  <a:lstStyle/>
                  <a:p>
                    <a:r>
                      <a:rPr lang="en-US" dirty="0" smtClean="0"/>
                      <a:t>865.4</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48B7-4EF6-8688-F79C5D4EB0FD}"/>
                </c:ext>
              </c:extLst>
            </c:dLbl>
            <c:dLbl>
              <c:idx val="8"/>
              <c:layout>
                <c:manualLayout>
                  <c:x val="4.6728989156298922E-3"/>
                  <c:y val="-0.49409848574008075"/>
                </c:manualLayout>
              </c:layout>
              <c:tx>
                <c:rich>
                  <a:bodyPr/>
                  <a:lstStyle/>
                  <a:p>
                    <a:r>
                      <a:rPr lang="en-US" dirty="0" smtClean="0"/>
                      <a:t>870.8</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A-48B7-4EF6-8688-F79C5D4EB0FD}"/>
                </c:ext>
              </c:extLst>
            </c:dLbl>
            <c:dLbl>
              <c:idx val="9"/>
              <c:layout>
                <c:manualLayout>
                  <c:x val="-4.6728989156298922E-3"/>
                  <c:y val="-0.42298490321327054"/>
                </c:manualLayout>
              </c:layout>
              <c:tx>
                <c:rich>
                  <a:bodyPr/>
                  <a:lstStyle/>
                  <a:p>
                    <a:r>
                      <a:rPr lang="en-US" dirty="0" smtClean="0"/>
                      <a:t>847.6</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B-48B7-4EF6-8688-F79C5D4EB0FD}"/>
                </c:ext>
              </c:extLst>
            </c:dLbl>
            <c:dLbl>
              <c:idx val="10"/>
              <c:layout>
                <c:manualLayout>
                  <c:x val="0"/>
                  <c:y val="-0.47716683082799716"/>
                </c:manualLayout>
              </c:layout>
              <c:tx>
                <c:rich>
                  <a:bodyPr/>
                  <a:lstStyle/>
                  <a:p>
                    <a:r>
                      <a:rPr lang="en-US" dirty="0" smtClean="0"/>
                      <a:t>909.4</a:t>
                    </a:r>
                    <a:endParaRPr lang="en-US" dirty="0"/>
                  </a:p>
                </c:rich>
              </c:tx>
              <c:dLblPos val="ctr"/>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606B-47C3-8620-AB54AB8B22A7}"/>
                </c:ext>
              </c:extLst>
            </c:dLbl>
            <c:spPr>
              <a:noFill/>
              <a:ln>
                <a:noFill/>
              </a:ln>
              <a:effectLst/>
            </c:spPr>
            <c:dLblPos val="inEnd"/>
            <c:showVal val="1"/>
            <c:extLst xmlns:c16r2="http://schemas.microsoft.com/office/drawing/2015/06/chart">
              <c:ext xmlns:c15="http://schemas.microsoft.com/office/drawing/2012/chart" uri="{CE6537A1-D6FC-4f65-9D91-7224C49458BB}">
                <c15:showLeaderLines val="1"/>
                <c15:leaderLines>
                  <c:spPr>
                    <a:ln>
                      <a:noFill/>
                    </a:ln>
                  </c:spPr>
                </c15:leaderLines>
              </c:ext>
            </c:extLst>
          </c:dLbls>
          <c:val>
            <c:numRef>
              <c:f>Sheet1!$B$2:$L$2</c:f>
              <c:numCache>
                <c:formatCode>General</c:formatCode>
                <c:ptCount val="11"/>
                <c:pt idx="0">
                  <c:v>500.3</c:v>
                </c:pt>
                <c:pt idx="1">
                  <c:v>541.79999999999995</c:v>
                </c:pt>
                <c:pt idx="2">
                  <c:v>595.70000000000005</c:v>
                </c:pt>
                <c:pt idx="3">
                  <c:v>541.6</c:v>
                </c:pt>
                <c:pt idx="4">
                  <c:v>645.1</c:v>
                </c:pt>
                <c:pt idx="5">
                  <c:v>737.9</c:v>
                </c:pt>
                <c:pt idx="6">
                  <c:v>784.9</c:v>
                </c:pt>
                <c:pt idx="7">
                  <c:v>865.4</c:v>
                </c:pt>
                <c:pt idx="8">
                  <c:v>870.8</c:v>
                </c:pt>
                <c:pt idx="9">
                  <c:v>847.6</c:v>
                </c:pt>
                <c:pt idx="10">
                  <c:v>909.4</c:v>
                </c:pt>
              </c:numCache>
            </c:numRef>
          </c:val>
          <c:extLst xmlns:c16r2="http://schemas.microsoft.com/office/drawing/2015/06/chart">
            <c:ext xmlns:c16="http://schemas.microsoft.com/office/drawing/2014/chart" uri="{C3380CC4-5D6E-409C-BE32-E72D297353CC}">
              <c16:uniqueId val="{00000000-CAFD-42DE-8F3B-2DD2BA9898D2}"/>
            </c:ext>
          </c:extLst>
        </c:ser>
        <c:dLbls/>
        <c:gapWidth val="80"/>
        <c:overlap val="100"/>
        <c:axId val="142265344"/>
        <c:axId val="142275328"/>
      </c:barChart>
      <c:catAx>
        <c:axId val="142265344"/>
        <c:scaling>
          <c:orientation val="minMax"/>
        </c:scaling>
        <c:axPos val="b"/>
        <c:majorGridlines>
          <c:spPr>
            <a:ln>
              <a:noFill/>
            </a:ln>
          </c:spPr>
        </c:majorGridlines>
        <c:majorTickMark val="none"/>
        <c:tickLblPos val="none"/>
        <c:spPr>
          <a:ln w="9525">
            <a:solidFill>
              <a:schemeClr val="tx1"/>
            </a:solidFill>
            <a:prstDash val="solid"/>
          </a:ln>
        </c:spPr>
        <c:crossAx val="142275328"/>
        <c:crosses val="min"/>
        <c:lblAlgn val="ctr"/>
        <c:lblOffset val="100"/>
      </c:catAx>
      <c:valAx>
        <c:axId val="142275328"/>
        <c:scaling>
          <c:orientation val="minMax"/>
          <c:max val="910"/>
          <c:min val="0"/>
        </c:scaling>
        <c:delete val="1"/>
        <c:axPos val="l"/>
        <c:numFmt formatCode="General" sourceLinked="1"/>
        <c:tickLblPos val="none"/>
        <c:crossAx val="142265344"/>
        <c:crosses val="min"/>
        <c:crossBetween val="between"/>
      </c:valAx>
    </c:plotArea>
    <c:dispBlanksAs val="gap"/>
    <c:showDLblsOverMax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de-AT"/>
  <c:chart>
    <c:autoTitleDeleted val="1"/>
    <c:plotArea>
      <c:layout>
        <c:manualLayout>
          <c:layoutTarget val="inner"/>
          <c:xMode val="edge"/>
          <c:yMode val="edge"/>
          <c:x val="6.6854300362830799E-2"/>
          <c:y val="1.8346999033030376E-2"/>
          <c:w val="0.73824809130162772"/>
          <c:h val="0.89367169226579457"/>
        </c:manualLayout>
      </c:layout>
      <c:barChart>
        <c:barDir val="col"/>
        <c:grouping val="clustered"/>
        <c:ser>
          <c:idx val="0"/>
          <c:order val="0"/>
          <c:tx>
            <c:strRef>
              <c:f>'[Diagramm in Microsoft PowerPoint]Sheet1'!$A$2</c:f>
              <c:strCache>
                <c:ptCount val="1"/>
                <c:pt idx="0">
                  <c:v>Revenues</c:v>
                </c:pt>
              </c:strCache>
            </c:strRef>
          </c:tx>
          <c:spPr>
            <a:solidFill>
              <a:schemeClr val="bg1">
                <a:lumMod val="85000"/>
              </a:schemeClr>
            </a:solidFill>
            <a:ln>
              <a:solidFill>
                <a:schemeClr val="bg1">
                  <a:lumMod val="85000"/>
                </a:schemeClr>
              </a:solidFill>
            </a:ln>
            <a:effectLst/>
          </c:spPr>
          <c:dLbls>
            <c:dLbl>
              <c:idx val="0"/>
              <c:tx>
                <c:rich>
                  <a:bodyPr/>
                  <a:lstStyle/>
                  <a:p>
                    <a:r>
                      <a:rPr lang="en-US" smtClean="0"/>
                      <a:t>541.8</a:t>
                    </a:r>
                    <a:endParaRPr lang="en-US" dirty="0"/>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F34F-48E5-B962-170FEAD5402D}"/>
                </c:ext>
              </c:extLst>
            </c:dLbl>
            <c:dLbl>
              <c:idx val="1"/>
              <c:tx>
                <c:rich>
                  <a:bodyPr/>
                  <a:lstStyle/>
                  <a:p>
                    <a:r>
                      <a:rPr lang="en-US" smtClean="0"/>
                      <a:t>595.7</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F34F-48E5-B962-170FEAD5402D}"/>
                </c:ext>
              </c:extLst>
            </c:dLbl>
            <c:dLbl>
              <c:idx val="2"/>
              <c:tx>
                <c:rich>
                  <a:bodyPr/>
                  <a:lstStyle/>
                  <a:p>
                    <a:r>
                      <a:rPr lang="en-US" smtClean="0"/>
                      <a:t>541.6</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F34F-48E5-B962-170FEAD5402D}"/>
                </c:ext>
              </c:extLst>
            </c:dLbl>
            <c:dLbl>
              <c:idx val="3"/>
              <c:tx>
                <c:rich>
                  <a:bodyPr/>
                  <a:lstStyle/>
                  <a:p>
                    <a:r>
                      <a:rPr lang="en-US" smtClean="0"/>
                      <a:t>645.1</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F34F-48E5-B962-170FEAD5402D}"/>
                </c:ext>
              </c:extLst>
            </c:dLbl>
            <c:dLbl>
              <c:idx val="4"/>
              <c:tx>
                <c:rich>
                  <a:bodyPr/>
                  <a:lstStyle/>
                  <a:p>
                    <a:r>
                      <a:rPr lang="en-US" smtClean="0"/>
                      <a:t>737.9</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4-F34F-48E5-B962-170FEAD5402D}"/>
                </c:ext>
              </c:extLst>
            </c:dLbl>
            <c:dLbl>
              <c:idx val="5"/>
              <c:tx>
                <c:rich>
                  <a:bodyPr/>
                  <a:lstStyle/>
                  <a:p>
                    <a:r>
                      <a:rPr lang="en-US" smtClean="0"/>
                      <a:t>813.8</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5-F34F-48E5-B962-170FEAD5402D}"/>
                </c:ext>
              </c:extLst>
            </c:dLbl>
            <c:dLbl>
              <c:idx val="6"/>
              <c:tx>
                <c:rich>
                  <a:bodyPr/>
                  <a:lstStyle/>
                  <a:p>
                    <a:r>
                      <a:rPr lang="en-US" smtClean="0"/>
                      <a:t>865.4</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6-F34F-48E5-B962-170FEAD5402D}"/>
                </c:ext>
              </c:extLst>
            </c:dLbl>
            <c:dLbl>
              <c:idx val="7"/>
              <c:tx>
                <c:rich>
                  <a:bodyPr/>
                  <a:lstStyle/>
                  <a:p>
                    <a:r>
                      <a:rPr lang="en-US" smtClean="0"/>
                      <a:t>870.8</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7-F34F-48E5-B962-170FEAD5402D}"/>
                </c:ext>
              </c:extLst>
            </c:dLbl>
            <c:dLbl>
              <c:idx val="8"/>
              <c:tx>
                <c:rich>
                  <a:bodyPr/>
                  <a:lstStyle/>
                  <a:p>
                    <a:r>
                      <a:rPr lang="en-US" smtClean="0"/>
                      <a:t>847.6</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8-F34F-48E5-B962-170FEAD5402D}"/>
                </c:ext>
              </c:extLst>
            </c:dLbl>
            <c:dLbl>
              <c:idx val="9"/>
              <c:tx>
                <c:rich>
                  <a:bodyPr/>
                  <a:lstStyle/>
                  <a:p>
                    <a:r>
                      <a:rPr lang="en-US" smtClean="0"/>
                      <a:t>909.4</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9-F34F-48E5-B962-170FEAD5402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Arial" panose="020B0604020202020204" pitchFamily="34" charset="0"/>
                    <a:ea typeface="+mn-ea"/>
                    <a:cs typeface="+mn-cs"/>
                  </a:defRPr>
                </a:pPr>
                <a:endParaRPr lang="de-DE"/>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'[Diagramm in Microsoft PowerPoint]Sheet1'!$B$1:$R$1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'[Diagramm in Microsoft PowerPoint]Sheet1'!$B$2:$R$2</c:f>
              <c:numCache>
                <c:formatCode>0.0</c:formatCode>
                <c:ptCount val="10"/>
                <c:pt idx="0">
                  <c:v>541.79999999999995</c:v>
                </c:pt>
                <c:pt idx="1">
                  <c:v>595.70000000000005</c:v>
                </c:pt>
                <c:pt idx="2">
                  <c:v>541.6</c:v>
                </c:pt>
                <c:pt idx="3">
                  <c:v>645.1</c:v>
                </c:pt>
                <c:pt idx="4">
                  <c:v>737.9</c:v>
                </c:pt>
                <c:pt idx="5">
                  <c:v>813.8</c:v>
                </c:pt>
                <c:pt idx="6">
                  <c:v>865.4</c:v>
                </c:pt>
                <c:pt idx="7">
                  <c:v>870.8</c:v>
                </c:pt>
                <c:pt idx="8">
                  <c:v>847.6</c:v>
                </c:pt>
                <c:pt idx="9">
                  <c:v>909.4</c:v>
                </c:pt>
              </c:numCache>
            </c:numRef>
          </c:val>
          <c:extLst xmlns:c16r2="http://schemas.microsoft.com/office/drawing/2015/06/chart">
            <c:ext xmlns:c16="http://schemas.microsoft.com/office/drawing/2014/chart" uri="{C3380CC4-5D6E-409C-BE32-E72D297353CC}">
              <c16:uniqueId val="{00000000-0BF7-47A6-A5B1-025008176630}"/>
            </c:ext>
          </c:extLst>
        </c:ser>
        <c:dLbls/>
        <c:axId val="117689344"/>
        <c:axId val="117588736"/>
      </c:barChart>
      <c:lineChart>
        <c:grouping val="standard"/>
        <c:ser>
          <c:idx val="1"/>
          <c:order val="1"/>
          <c:tx>
            <c:strRef>
              <c:f>'[Diagramm in Microsoft PowerPoint]Sheet1'!$A$3</c:f>
              <c:strCache>
                <c:ptCount val="1"/>
                <c:pt idx="0">
                  <c:v>EBIT</c:v>
                </c:pt>
              </c:strCache>
            </c:strRef>
          </c:tx>
          <c:spPr>
            <a:ln w="28575" cap="rnd" cmpd="sng" algn="ctr">
              <a:solidFill>
                <a:srgbClr val="FF0000"/>
              </a:solidFill>
              <a:prstDash val="solid"/>
              <a:round/>
            </a:ln>
            <a:effectLst/>
          </c:spPr>
          <c:marker>
            <c:spPr>
              <a:solidFill>
                <a:srgbClr val="FF0000"/>
              </a:solidFill>
              <a:ln w="9525" cap="flat" cmpd="sng" algn="ctr">
                <a:solidFill>
                  <a:srgbClr val="FF0000"/>
                </a:solidFill>
                <a:prstDash val="solid"/>
                <a:round/>
              </a:ln>
              <a:effectLst/>
            </c:spPr>
          </c:marker>
          <c:dLbls>
            <c:dLbl>
              <c:idx val="0"/>
              <c:tx>
                <c:rich>
                  <a:bodyPr/>
                  <a:lstStyle/>
                  <a:p>
                    <a:r>
                      <a:rPr lang="en-US" smtClean="0"/>
                      <a:t>29.4</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A-F34F-48E5-B962-170FEAD5402D}"/>
                </c:ext>
              </c:extLst>
            </c:dLbl>
            <c:dLbl>
              <c:idx val="1"/>
              <c:tx>
                <c:rich>
                  <a:bodyPr/>
                  <a:lstStyle/>
                  <a:p>
                    <a:r>
                      <a:rPr lang="en-US" smtClean="0"/>
                      <a:t>49.7</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B-F34F-48E5-B962-170FEAD5402D}"/>
                </c:ext>
              </c:extLst>
            </c:dLbl>
            <c:dLbl>
              <c:idx val="2"/>
              <c:tx>
                <c:rich>
                  <a:bodyPr/>
                  <a:lstStyle/>
                  <a:p>
                    <a:r>
                      <a:rPr lang="en-US" smtClean="0"/>
                      <a:t>41.6</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C-F34F-48E5-B962-170FEAD5402D}"/>
                </c:ext>
              </c:extLst>
            </c:dLbl>
            <c:dLbl>
              <c:idx val="3"/>
              <c:tx>
                <c:rich>
                  <a:bodyPr/>
                  <a:lstStyle/>
                  <a:p>
                    <a:r>
                      <a:rPr lang="en-US" smtClean="0"/>
                      <a:t>38.6</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D-F34F-48E5-B962-170FEAD5402D}"/>
                </c:ext>
              </c:extLst>
            </c:dLbl>
            <c:dLbl>
              <c:idx val="4"/>
              <c:tx>
                <c:rich>
                  <a:bodyPr/>
                  <a:lstStyle/>
                  <a:p>
                    <a:r>
                      <a:rPr lang="en-US" smtClean="0"/>
                      <a:t>42.3</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E-F34F-48E5-B962-170FEAD5402D}"/>
                </c:ext>
              </c:extLst>
            </c:dLbl>
            <c:dLbl>
              <c:idx val="5"/>
              <c:tx>
                <c:rich>
                  <a:bodyPr/>
                  <a:lstStyle/>
                  <a:p>
                    <a:r>
                      <a:rPr lang="en-US" smtClean="0"/>
                      <a:t>48.4</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F-F34F-48E5-B962-170FEAD5402D}"/>
                </c:ext>
              </c:extLst>
            </c:dLbl>
            <c:dLbl>
              <c:idx val="6"/>
              <c:tx>
                <c:rich>
                  <a:bodyPr/>
                  <a:lstStyle/>
                  <a:p>
                    <a:r>
                      <a:rPr lang="en-US" smtClean="0"/>
                      <a:t>50.6</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0-F34F-48E5-B962-170FEAD5402D}"/>
                </c:ext>
              </c:extLst>
            </c:dLbl>
            <c:dLbl>
              <c:idx val="7"/>
              <c:tx>
                <c:rich>
                  <a:bodyPr/>
                  <a:lstStyle/>
                  <a:p>
                    <a:r>
                      <a:rPr lang="en-US" smtClean="0"/>
                      <a:t>47.0</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1-F34F-48E5-B962-170FEAD5402D}"/>
                </c:ext>
              </c:extLst>
            </c:dLbl>
            <c:dLbl>
              <c:idx val="8"/>
              <c:tx>
                <c:rich>
                  <a:bodyPr/>
                  <a:lstStyle/>
                  <a:p>
                    <a:r>
                      <a:rPr lang="en-US" smtClean="0"/>
                      <a:t>21.1</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2-F34F-48E5-B962-170FEAD5402D}"/>
                </c:ext>
              </c:extLst>
            </c:dLbl>
            <c:dLbl>
              <c:idx val="9"/>
              <c:tx>
                <c:rich>
                  <a:bodyPr/>
                  <a:lstStyle/>
                  <a:p>
                    <a:r>
                      <a:rPr lang="en-US" smtClean="0"/>
                      <a:t>48.8</a:t>
                    </a:r>
                    <a:endParaRPr lang="en-US"/>
                  </a:p>
                </c:rich>
              </c:tx>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13-F34F-48E5-B962-170FEAD5402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Arial" panose="020B0604020202020204" pitchFamily="34" charset="0"/>
                    <a:ea typeface="+mn-ea"/>
                    <a:cs typeface="+mn-cs"/>
                  </a:defRPr>
                </a:pPr>
                <a:endParaRPr lang="de-DE"/>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numRef>
              <c:f>'[Diagramm in Microsoft PowerPoint]Sheet1'!$B$1:$R$1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'[Diagramm in Microsoft PowerPoint]Sheet1'!$B$3:$R$3</c:f>
              <c:numCache>
                <c:formatCode>0.0</c:formatCode>
                <c:ptCount val="10"/>
                <c:pt idx="0">
                  <c:v>29.4</c:v>
                </c:pt>
                <c:pt idx="1">
                  <c:v>49.7</c:v>
                </c:pt>
                <c:pt idx="2">
                  <c:v>41.6</c:v>
                </c:pt>
                <c:pt idx="3">
                  <c:v>38.6</c:v>
                </c:pt>
                <c:pt idx="4">
                  <c:v>42.3</c:v>
                </c:pt>
                <c:pt idx="5">
                  <c:v>48.4</c:v>
                </c:pt>
                <c:pt idx="6">
                  <c:v>50.6</c:v>
                </c:pt>
                <c:pt idx="7">
                  <c:v>47</c:v>
                </c:pt>
                <c:pt idx="8">
                  <c:v>21.1</c:v>
                </c:pt>
                <c:pt idx="9">
                  <c:v>48.8</c:v>
                </c:pt>
              </c:numCache>
            </c:numRef>
          </c:val>
          <c:extLst xmlns:c16r2="http://schemas.microsoft.com/office/drawing/2015/06/chart">
            <c:ext xmlns:c16="http://schemas.microsoft.com/office/drawing/2014/chart" uri="{C3380CC4-5D6E-409C-BE32-E72D297353CC}">
              <c16:uniqueId val="{00000001-0BF7-47A6-A5B1-025008176630}"/>
            </c:ext>
          </c:extLst>
        </c:ser>
        <c:dLbls/>
        <c:marker val="1"/>
        <c:axId val="117591424"/>
        <c:axId val="117589888"/>
      </c:lineChart>
      <c:catAx>
        <c:axId val="117689344"/>
        <c:scaling>
          <c:orientation val="minMax"/>
        </c:scaling>
        <c:axPos val="b"/>
        <c:numFmt formatCode="General" sourceLinked="1"/>
        <c:maj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de-DE"/>
          </a:p>
        </c:txPr>
        <c:crossAx val="117588736"/>
        <c:crosses val="autoZero"/>
        <c:auto val="1"/>
        <c:lblAlgn val="ctr"/>
        <c:lblOffset val="100"/>
      </c:catAx>
      <c:valAx>
        <c:axId val="117588736"/>
        <c:scaling>
          <c:orientation val="minMax"/>
          <c:max val="1000"/>
        </c:scaling>
        <c:axPos val="l"/>
        <c:majorGridlines>
          <c:spPr>
            <a:ln w="9525" cap="flat" cmpd="sng" algn="ctr">
              <a:noFill/>
              <a:prstDash val="solid"/>
              <a:round/>
            </a:ln>
            <a:effectLst/>
          </c:spPr>
        </c:majorGridlines>
        <c:numFmt formatCode="0" sourceLinked="0"/>
        <c:majorTickMark val="in"/>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de-DE"/>
          </a:p>
        </c:txPr>
        <c:crossAx val="117689344"/>
        <c:crosses val="autoZero"/>
        <c:crossBetween val="between"/>
        <c:majorUnit val="100"/>
        <c:minorUnit val="20"/>
      </c:valAx>
      <c:valAx>
        <c:axId val="117589888"/>
        <c:scaling>
          <c:orientation val="minMax"/>
          <c:max val="100"/>
        </c:scaling>
        <c:axPos val="r"/>
        <c:numFmt formatCode="0" sourceLinked="0"/>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de-DE"/>
          </a:p>
        </c:txPr>
        <c:crossAx val="117591424"/>
        <c:crosses val="max"/>
        <c:crossBetween val="between"/>
      </c:valAx>
      <c:catAx>
        <c:axId val="117591424"/>
        <c:scaling>
          <c:orientation val="minMax"/>
        </c:scaling>
        <c:delete val="1"/>
        <c:axPos val="b"/>
        <c:numFmt formatCode="General" sourceLinked="1"/>
        <c:tickLblPos val="none"/>
        <c:crossAx val="117589888"/>
        <c:crosses val="autoZero"/>
        <c:auto val="1"/>
        <c:lblAlgn val="ctr"/>
        <c:lblOffset val="100"/>
      </c:catAx>
      <c:spPr>
        <a:noFill/>
        <a:ln>
          <a:noFill/>
        </a:ln>
        <a:effectLst/>
      </c:spPr>
    </c:plotArea>
    <c:legend>
      <c:legendPos val="r"/>
      <c:layout>
        <c:manualLayout>
          <c:xMode val="edge"/>
          <c:yMode val="edge"/>
          <c:x val="0.10086020840842193"/>
          <c:y val="3.9080314960629907E-2"/>
          <c:w val="0.13516723052253068"/>
          <c:h val="0.12850603674540687"/>
        </c:manualLayout>
      </c:layout>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de-DE"/>
        </a:p>
      </c:txPr>
    </c:legend>
    <c:plotVisOnly val="1"/>
    <c:dispBlanksAs val="zero"/>
  </c:chart>
  <c:spPr>
    <a:noFill/>
    <a:ln w="9525" cap="flat" cmpd="sng" algn="ctr">
      <a:noFill/>
      <a:prstDash val="solid"/>
    </a:ln>
    <a:effectLst/>
  </c:spPr>
  <c:txPr>
    <a:bodyPr/>
    <a:lstStyle/>
    <a:p>
      <a:pPr>
        <a:defRPr/>
      </a:pPr>
      <a:endParaRPr lang="de-DE"/>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de-AT"/>
  <c:chart>
    <c:plotArea>
      <c:layout>
        <c:manualLayout>
          <c:layoutTarget val="inner"/>
          <c:xMode val="edge"/>
          <c:yMode val="edge"/>
          <c:x val="1.5921616656460507E-2"/>
          <c:y val="2.9697315819531705E-2"/>
          <c:w val="0.96815676668707895"/>
          <c:h val="0.94060536836093667"/>
        </c:manualLayout>
      </c:layout>
      <c:barChart>
        <c:barDir val="col"/>
        <c:grouping val="stacked"/>
        <c:ser>
          <c:idx val="0"/>
          <c:order val="0"/>
          <c:spPr>
            <a:noFill/>
            <a:ln>
              <a:noFill/>
            </a:ln>
          </c:spPr>
          <c:dPt>
            <c:idx val="0"/>
            <c:spPr>
              <a:solidFill>
                <a:schemeClr val="tx2"/>
              </a:solidFill>
              <a:ln>
                <a:noFill/>
              </a:ln>
            </c:spPr>
            <c:extLst xmlns:c16r2="http://schemas.microsoft.com/office/drawing/2015/06/chart">
              <c:ext xmlns:c16="http://schemas.microsoft.com/office/drawing/2014/chart" uri="{C3380CC4-5D6E-409C-BE32-E72D297353CC}">
                <c16:uniqueId val="{00000000-DEBE-45E0-BEF4-0750537DD753}"/>
              </c:ext>
            </c:extLst>
          </c:dPt>
          <c:dPt>
            <c:idx val="7"/>
            <c:spPr>
              <a:solidFill>
                <a:schemeClr val="accent2"/>
              </a:solidFill>
              <a:ln>
                <a:noFill/>
              </a:ln>
            </c:spPr>
            <c:extLst xmlns:c16r2="http://schemas.microsoft.com/office/drawing/2015/06/chart">
              <c:ext xmlns:c16="http://schemas.microsoft.com/office/drawing/2014/chart" uri="{C3380CC4-5D6E-409C-BE32-E72D297353CC}">
                <c16:uniqueId val="{00000001-DEBE-45E0-BEF4-0750537DD753}"/>
              </c:ext>
            </c:extLst>
          </c:dPt>
          <c:val>
            <c:numRef>
              <c:f>Sheet1!$A$1:$H$1</c:f>
              <c:numCache>
                <c:formatCode>General</c:formatCode>
                <c:ptCount val="8"/>
                <c:pt idx="0">
                  <c:v>847.6</c:v>
                </c:pt>
                <c:pt idx="1">
                  <c:v>847.6</c:v>
                </c:pt>
                <c:pt idx="2">
                  <c:v>856.1</c:v>
                </c:pt>
                <c:pt idx="3">
                  <c:v>885.1</c:v>
                </c:pt>
                <c:pt idx="4">
                  <c:v>901.69999999999993</c:v>
                </c:pt>
                <c:pt idx="5">
                  <c:v>901.69999999999993</c:v>
                </c:pt>
                <c:pt idx="6">
                  <c:v>908.4</c:v>
                </c:pt>
                <c:pt idx="7">
                  <c:v>909.4</c:v>
                </c:pt>
              </c:numCache>
            </c:numRef>
          </c:val>
          <c:extLst xmlns:c16r2="http://schemas.microsoft.com/office/drawing/2015/06/chart">
            <c:ext xmlns:c16="http://schemas.microsoft.com/office/drawing/2014/chart" uri="{C3380CC4-5D6E-409C-BE32-E72D297353CC}">
              <c16:uniqueId val="{00000002-DEBE-45E0-BEF4-0750537DD753}"/>
            </c:ext>
          </c:extLst>
        </c:ser>
        <c:ser>
          <c:idx val="1"/>
          <c:order val="1"/>
          <c:spPr>
            <a:solidFill>
              <a:schemeClr val="tx2"/>
            </a:solidFill>
            <a:ln>
              <a:noFill/>
            </a:ln>
          </c:spPr>
          <c:val>
            <c:numRef>
              <c:f>Sheet1!$A$2:$H$2</c:f>
              <c:numCache>
                <c:formatCode>General</c:formatCode>
                <c:ptCount val="8"/>
                <c:pt idx="1">
                  <c:v>8.5</c:v>
                </c:pt>
                <c:pt idx="2">
                  <c:v>29</c:v>
                </c:pt>
                <c:pt idx="3">
                  <c:v>32.799999999999969</c:v>
                </c:pt>
                <c:pt idx="4">
                  <c:v>16.200000000000042</c:v>
                </c:pt>
                <c:pt idx="5">
                  <c:v>6.7000000000000464</c:v>
                </c:pt>
                <c:pt idx="6">
                  <c:v>1</c:v>
                </c:pt>
              </c:numCache>
            </c:numRef>
          </c:val>
          <c:extLst xmlns:c16r2="http://schemas.microsoft.com/office/drawing/2015/06/chart">
            <c:ext xmlns:c16="http://schemas.microsoft.com/office/drawing/2014/chart" uri="{C3380CC4-5D6E-409C-BE32-E72D297353CC}">
              <c16:uniqueId val="{00000003-DEBE-45E0-BEF4-0750537DD753}"/>
            </c:ext>
          </c:extLst>
        </c:ser>
        <c:dLbls/>
        <c:gapWidth val="80"/>
        <c:overlap val="100"/>
        <c:axId val="143352192"/>
        <c:axId val="143353728"/>
      </c:barChart>
      <c:catAx>
        <c:axId val="143352192"/>
        <c:scaling>
          <c:orientation val="minMax"/>
        </c:scaling>
        <c:axPos val="b"/>
        <c:majorGridlines>
          <c:spPr>
            <a:ln>
              <a:noFill/>
            </a:ln>
          </c:spPr>
        </c:majorGridlines>
        <c:majorTickMark val="none"/>
        <c:tickLblPos val="none"/>
        <c:spPr>
          <a:ln w="9525" algn="ctr">
            <a:solidFill>
              <a:schemeClr val="tx1"/>
            </a:solidFill>
            <a:prstDash val="solid"/>
          </a:ln>
        </c:spPr>
        <c:crossAx val="143353728"/>
        <c:crosses val="min"/>
        <c:lblAlgn val="ctr"/>
        <c:lblOffset val="100"/>
      </c:catAx>
      <c:valAx>
        <c:axId val="143353728"/>
        <c:scaling>
          <c:orientation val="minMax"/>
          <c:max val="950"/>
          <c:min val="600"/>
        </c:scaling>
        <c:axPos val="l"/>
        <c:majorGridlines>
          <c:spPr>
            <a:ln>
              <a:noFill/>
            </a:ln>
          </c:spPr>
        </c:majorGridlines>
        <c:numFmt formatCode="General" sourceLinked="1"/>
        <c:tickLblPos val="none"/>
        <c:spPr>
          <a:ln w="9525" algn="ctr">
            <a:solidFill>
              <a:schemeClr val="bg1"/>
            </a:solidFill>
            <a:prstDash val="solid"/>
          </a:ln>
        </c:spPr>
        <c:txPr>
          <a:bodyPr wrap="none"/>
          <a:lstStyle/>
          <a:p>
            <a:pPr>
              <a:defRPr sz="1400" b="1">
                <a:solidFill>
                  <a:schemeClr val="tx1"/>
                </a:solidFill>
                <a:latin typeface="+mn-lt"/>
                <a:ea typeface="+mn-ea"/>
                <a:cs typeface="+mn-cs"/>
                <a:sym typeface="+mn-lt"/>
              </a:defRPr>
            </a:pPr>
            <a:endParaRPr lang="de-DE"/>
          </a:p>
        </c:txPr>
        <c:crossAx val="143352192"/>
        <c:crosses val="min"/>
        <c:crossBetween val="between"/>
        <c:majorUnit val="50"/>
      </c:valAx>
    </c:plotArea>
    <c:dispBlanksAs val="gap"/>
    <c:showDLblsOverMax val="1"/>
  </c:chart>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drawings/drawing1.xml><?xml version="1.0" encoding="utf-8"?>
<c:userShapes xmlns:c="http://schemas.openxmlformats.org/drawingml/2006/chart">
  <cdr:relSizeAnchor xmlns:cdr="http://schemas.openxmlformats.org/drawingml/2006/chartDrawing">
    <cdr:from>
      <cdr:x>0.69385</cdr:x>
      <cdr:y>0.67845</cdr:y>
    </cdr:from>
    <cdr:to>
      <cdr:x>0.72639</cdr:x>
      <cdr:y>0.70745</cdr:y>
    </cdr:to>
    <cdr:sp macro="" textlink="">
      <cdr:nvSpPr>
        <cdr:cNvPr id="2" name="Textfeld 1"/>
        <cdr:cNvSpPr txBox="1"/>
      </cdr:nvSpPr>
      <cdr:spPr>
        <a:xfrm xmlns:a="http://schemas.openxmlformats.org/drawingml/2006/main">
          <a:off x="6143029" y="3368972"/>
          <a:ext cx="288032" cy="14401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e-DE" sz="1100" dirty="0"/>
        </a:p>
      </cdr:txBody>
    </cdr:sp>
  </cdr:relSizeAnchor>
  <cdr:relSizeAnchor xmlns:cdr="http://schemas.openxmlformats.org/drawingml/2006/chartDrawing">
    <cdr:from>
      <cdr:x>0.37243</cdr:x>
      <cdr:y>0.69905</cdr:y>
    </cdr:from>
    <cdr:to>
      <cdr:x>0.45411</cdr:x>
      <cdr:y>0.77187</cdr:y>
    </cdr:to>
    <cdr:sp macro="" textlink="">
      <cdr:nvSpPr>
        <cdr:cNvPr id="4" name="Textfeld 3"/>
        <cdr:cNvSpPr txBox="1"/>
      </cdr:nvSpPr>
      <cdr:spPr>
        <a:xfrm xmlns:a="http://schemas.openxmlformats.org/drawingml/2006/main">
          <a:off x="3283144" y="3456384"/>
          <a:ext cx="720080" cy="3600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de-DE" sz="1100" b="1" dirty="0" smtClean="0"/>
            <a:t>-3.1</a:t>
          </a:r>
          <a:endParaRPr lang="de-DE" sz="1100" b="1" dirty="0"/>
        </a:p>
      </cdr:txBody>
    </cdr:sp>
  </cdr:relSizeAnchor>
  <cdr:relSizeAnchor xmlns:cdr="http://schemas.openxmlformats.org/drawingml/2006/chartDrawing">
    <cdr:from>
      <cdr:x>0.75429</cdr:x>
      <cdr:y>0.32525</cdr:y>
    </cdr:from>
    <cdr:to>
      <cdr:x>0.78464</cdr:x>
      <cdr:y>0.40404</cdr:y>
    </cdr:to>
    <cdr:sp macro="" textlink="">
      <cdr:nvSpPr>
        <cdr:cNvPr id="5" name="Textfeld 5"/>
        <cdr:cNvSpPr txBox="1"/>
      </cdr:nvSpPr>
      <cdr:spPr>
        <a:xfrm xmlns:a="http://schemas.openxmlformats.org/drawingml/2006/main">
          <a:off x="6649426" y="1608183"/>
          <a:ext cx="267612" cy="389571"/>
        </a:xfrm>
        <a:prstGeom xmlns:a="http://schemas.openxmlformats.org/drawingml/2006/main" prst="rect">
          <a:avLst/>
        </a:prstGeom>
        <a:solidFill xmlns:a="http://schemas.openxmlformats.org/drawingml/2006/main">
          <a:srgbClr val="C0C0C0">
            <a:alpha val="35000"/>
          </a:srgbClr>
        </a:solidFill>
        <a:ln xmlns:a="http://schemas.openxmlformats.org/drawingml/2006/main" w="19050">
          <a:solidFill>
            <a:schemeClr val="accent1"/>
          </a:solidFill>
          <a:prstDash val="dash"/>
        </a:ln>
      </cdr:spPr>
      <cdr:txBody>
        <a:bodyPr xmlns:a="http://schemas.openxmlformats.org/drawingml/2006/main" wrap="square" rtlCol="0">
          <a:noAutofit/>
        </a:bodyPr>
        <a:lstStyle xmlns:a="http://schemas.openxmlformats.org/drawingml/2006/main">
          <a:defPPr>
            <a:defRPr lang="de-DE"/>
          </a:defPPr>
          <a:lvl1pPr algn="l" rtl="0" eaLnBrk="0" fontAlgn="base" hangingPunct="0">
            <a:spcBef>
              <a:spcPct val="0"/>
            </a:spcBef>
            <a:spcAft>
              <a:spcPct val="0"/>
            </a:spcAft>
            <a:defRPr sz="1600" kern="1200">
              <a:solidFill>
                <a:schemeClr val="tx1"/>
              </a:solidFill>
              <a:latin typeface="Arial"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xmlns:a="http://schemas.openxmlformats.org/drawingml/2006/main">
          <a:endParaRPr lang="de-DE" dirty="0"/>
        </a:p>
      </cdr:txBody>
    </cdr:sp>
  </cdr:relSizeAnchor>
  <cdr:relSizeAnchor xmlns:cdr="http://schemas.openxmlformats.org/drawingml/2006/chartDrawing">
    <cdr:from>
      <cdr:x>0.82937</cdr:x>
      <cdr:y>0.35396</cdr:y>
    </cdr:from>
    <cdr:to>
      <cdr:x>0.85999</cdr:x>
      <cdr:y>0.38656</cdr:y>
    </cdr:to>
    <cdr:sp macro="" textlink="">
      <cdr:nvSpPr>
        <cdr:cNvPr id="6" name="Textfeld 12"/>
        <cdr:cNvSpPr txBox="1"/>
      </cdr:nvSpPr>
      <cdr:spPr>
        <a:xfrm xmlns:a="http://schemas.openxmlformats.org/drawingml/2006/main">
          <a:off x="7311278" y="1750126"/>
          <a:ext cx="269965" cy="161160"/>
        </a:xfrm>
        <a:prstGeom xmlns:a="http://schemas.openxmlformats.org/drawingml/2006/main" prst="rect">
          <a:avLst/>
        </a:prstGeom>
        <a:solidFill xmlns:a="http://schemas.openxmlformats.org/drawingml/2006/main">
          <a:srgbClr val="C0C0C0">
            <a:alpha val="35000"/>
          </a:srgbClr>
        </a:solidFill>
        <a:ln xmlns:a="http://schemas.openxmlformats.org/drawingml/2006/main" w="19050">
          <a:solidFill>
            <a:schemeClr val="accent1"/>
          </a:solidFill>
          <a:prstDash val="dash"/>
        </a:ln>
      </cdr:spPr>
      <cdr:txBody>
        <a:bodyPr xmlns:a="http://schemas.openxmlformats.org/drawingml/2006/main" wrap="square" rtlCol="0">
          <a:noAutofit/>
        </a:bodyPr>
        <a:lstStyle xmlns:a="http://schemas.openxmlformats.org/drawingml/2006/main">
          <a:defPPr>
            <a:defRPr lang="de-DE"/>
          </a:defPPr>
          <a:lvl1pPr algn="l" rtl="0" eaLnBrk="0" fontAlgn="base" hangingPunct="0">
            <a:spcBef>
              <a:spcPct val="0"/>
            </a:spcBef>
            <a:spcAft>
              <a:spcPct val="0"/>
            </a:spcAft>
            <a:defRPr sz="1600" kern="1200">
              <a:solidFill>
                <a:schemeClr val="tx1"/>
              </a:solidFill>
              <a:latin typeface="Arial"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xmlns:a="http://schemas.openxmlformats.org/drawingml/2006/main">
          <a:endParaRPr lang="de-DE" dirty="0"/>
        </a:p>
      </cdr:txBody>
    </cdr:sp>
  </cdr:relSizeAnchor>
</c:userShapes>
</file>

<file path=ppt/drawings/drawing2.xml><?xml version="1.0" encoding="utf-8"?>
<c:userShapes xmlns:c="http://schemas.openxmlformats.org/drawingml/2006/chart">
  <cdr:relSizeAnchor xmlns:cdr="http://schemas.openxmlformats.org/drawingml/2006/chartDrawing">
    <cdr:from>
      <cdr:x>0.4886</cdr:x>
      <cdr:y>0.23201</cdr:y>
    </cdr:from>
    <cdr:to>
      <cdr:x>0.59834</cdr:x>
      <cdr:y>0.47853</cdr:y>
    </cdr:to>
    <cdr:sp macro="" textlink="">
      <cdr:nvSpPr>
        <cdr:cNvPr id="3" name="Rechteck 2"/>
        <cdr:cNvSpPr/>
      </cdr:nvSpPr>
      <cdr:spPr bwMode="auto">
        <a:xfrm xmlns:a="http://schemas.openxmlformats.org/drawingml/2006/main">
          <a:off x="4325827" y="935394"/>
          <a:ext cx="971582" cy="993913"/>
        </a:xfrm>
        <a:prstGeom xmlns:a="http://schemas.openxmlformats.org/drawingml/2006/main" prst="rect">
          <a:avLst/>
        </a:prstGeom>
        <a:noFill xmlns:a="http://schemas.openxmlformats.org/drawingml/2006/main"/>
        <a:ln xmlns:a="http://schemas.openxmlformats.org/drawingml/2006/main" w="12700" cap="flat" cmpd="sng" algn="ctr">
          <a:noFill/>
          <a:prstDash val="solid"/>
          <a:round/>
          <a:headEnd type="none" w="med" len="med"/>
          <a:tailEnd type="none" w="med" len="med"/>
        </a:ln>
        <a:effectLst xmlns:a="http://schemas.openxmlformats.org/drawingml/2006/main"/>
        <a:extLst xmlns:a="http://schemas.openxmlformats.org/drawingml/2006/main">
          <a:ext uri="{AF507438-7753-43E0-B8FC-AC1667EBCBE1}">
            <a14:hiddenEffects xmlns:a14="http://schemas.microsoft.com/office/drawing/2010/main" xmlns="">
              <a:effectLst>
                <a:outerShdw dist="35921" dir="2700000" algn="ctr" rotWithShape="0">
                  <a:schemeClr val="bg2"/>
                </a:outerShdw>
              </a:effectLst>
            </a14:hiddenEffects>
          </a:ext>
        </a:extLst>
      </cdr:spPr>
      <cdr:txBody>
        <a:bodyPr xmlns:a="http://schemas.openxmlformats.org/drawingml/2006/main" vertOverflow="clip" vert="horz" wrap="square" lIns="91440" tIns="45720" rIns="91440" bIns="45720" numCol="1" anchor="t" anchorCtr="0" compatLnSpc="1">
          <a:prstTxWarp prst="textNoShape">
            <a:avLst/>
          </a:prstTxWarp>
        </a:bodyPr>
        <a:lstStyle xmlns:a="http://schemas.openxmlformats.org/drawingml/2006/main"/>
        <a:p xmlns:a="http://schemas.openxmlformats.org/drawingml/2006/main">
          <a:pPr algn="ctr"/>
          <a:endParaRPr lang="en-GB" sz="10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0.77531</cdr:x>
      <cdr:y>0.07979</cdr:y>
    </cdr:from>
    <cdr:to>
      <cdr:x>0.81485</cdr:x>
      <cdr:y>0.12766</cdr:y>
    </cdr:to>
    <cdr:sp macro="" textlink="">
      <cdr:nvSpPr>
        <cdr:cNvPr id="2" name="Textfeld 1"/>
        <cdr:cNvSpPr txBox="1"/>
      </cdr:nvSpPr>
      <cdr:spPr>
        <a:xfrm xmlns:a="http://schemas.openxmlformats.org/drawingml/2006/main">
          <a:off x="6353913" y="360068"/>
          <a:ext cx="324043" cy="21601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e-DE" sz="800" dirty="0"/>
        </a:p>
      </cdr:txBody>
    </cdr:sp>
  </cdr:relSizeAnchor>
  <cdr:relSizeAnchor xmlns:cdr="http://schemas.openxmlformats.org/drawingml/2006/chartDrawing">
    <cdr:from>
      <cdr:x>0.75778</cdr:x>
      <cdr:y>0</cdr:y>
    </cdr:from>
    <cdr:to>
      <cdr:x>0.92659</cdr:x>
      <cdr:y>0.87726</cdr:y>
    </cdr:to>
    <cdr:sp macro="" textlink="">
      <cdr:nvSpPr>
        <cdr:cNvPr id="5" name="Textfeld 1"/>
        <cdr:cNvSpPr txBox="1"/>
      </cdr:nvSpPr>
      <cdr:spPr>
        <a:xfrm xmlns:a="http://schemas.openxmlformats.org/drawingml/2006/main">
          <a:off x="4027516" y="0"/>
          <a:ext cx="897213" cy="3088832"/>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de-DE"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4"/>
            <a:ext cx="2952807" cy="494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51" tIns="45223" rIns="90451" bIns="45223" numCol="1" anchor="t" anchorCtr="0" compatLnSpc="1">
            <a:prstTxWarp prst="textNoShape">
              <a:avLst/>
            </a:prstTxWarp>
          </a:bodyPr>
          <a:lstStyle>
            <a:lvl1pPr defTabSz="905831">
              <a:defRPr sz="1300" smtClean="0">
                <a:latin typeface="Times New Roman" pitchFamily="18" charset="0"/>
              </a:defRPr>
            </a:lvl1pPr>
          </a:lstStyle>
          <a:p>
            <a:pPr>
              <a:defRPr/>
            </a:pPr>
            <a:endParaRPr lang="de-DE" dirty="0"/>
          </a:p>
        </p:txBody>
      </p:sp>
      <p:sp>
        <p:nvSpPr>
          <p:cNvPr id="37891" name="Rectangle 3"/>
          <p:cNvSpPr>
            <a:spLocks noGrp="1" noChangeArrowheads="1"/>
          </p:cNvSpPr>
          <p:nvPr>
            <p:ph type="dt" sz="quarter" idx="1"/>
          </p:nvPr>
        </p:nvSpPr>
        <p:spPr bwMode="auto">
          <a:xfrm>
            <a:off x="3855982" y="4"/>
            <a:ext cx="2952806" cy="494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51" tIns="45223" rIns="90451" bIns="45223" numCol="1" anchor="t" anchorCtr="0" compatLnSpc="1">
            <a:prstTxWarp prst="textNoShape">
              <a:avLst/>
            </a:prstTxWarp>
          </a:bodyPr>
          <a:lstStyle>
            <a:lvl1pPr algn="r" defTabSz="905831">
              <a:defRPr sz="1300" smtClean="0">
                <a:latin typeface="Times New Roman" pitchFamily="18" charset="0"/>
              </a:defRPr>
            </a:lvl1pPr>
          </a:lstStyle>
          <a:p>
            <a:pPr>
              <a:defRPr/>
            </a:pPr>
            <a:endParaRPr lang="de-DE" dirty="0"/>
          </a:p>
        </p:txBody>
      </p:sp>
      <p:sp>
        <p:nvSpPr>
          <p:cNvPr id="37892" name="Rectangle 4"/>
          <p:cNvSpPr>
            <a:spLocks noGrp="1" noChangeArrowheads="1"/>
          </p:cNvSpPr>
          <p:nvPr>
            <p:ph type="ftr" sz="quarter" idx="2"/>
          </p:nvPr>
        </p:nvSpPr>
        <p:spPr bwMode="auto">
          <a:xfrm>
            <a:off x="0" y="9446510"/>
            <a:ext cx="2952807" cy="494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51" tIns="45223" rIns="90451" bIns="45223" numCol="1" anchor="b" anchorCtr="0" compatLnSpc="1">
            <a:prstTxWarp prst="textNoShape">
              <a:avLst/>
            </a:prstTxWarp>
          </a:bodyPr>
          <a:lstStyle>
            <a:lvl1pPr defTabSz="905831">
              <a:defRPr sz="1300" smtClean="0">
                <a:latin typeface="Times New Roman" pitchFamily="18" charset="0"/>
              </a:defRPr>
            </a:lvl1pPr>
          </a:lstStyle>
          <a:p>
            <a:pPr>
              <a:defRPr/>
            </a:pPr>
            <a:endParaRPr lang="de-DE" dirty="0"/>
          </a:p>
        </p:txBody>
      </p:sp>
      <p:sp>
        <p:nvSpPr>
          <p:cNvPr id="37893" name="Rectangle 5"/>
          <p:cNvSpPr>
            <a:spLocks noGrp="1" noChangeArrowheads="1"/>
          </p:cNvSpPr>
          <p:nvPr>
            <p:ph type="sldNum" sz="quarter" idx="3"/>
          </p:nvPr>
        </p:nvSpPr>
        <p:spPr bwMode="auto">
          <a:xfrm>
            <a:off x="3855982" y="9446510"/>
            <a:ext cx="2952806" cy="494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51" tIns="45223" rIns="90451" bIns="45223" numCol="1" anchor="b" anchorCtr="0" compatLnSpc="1">
            <a:prstTxWarp prst="textNoShape">
              <a:avLst/>
            </a:prstTxWarp>
          </a:bodyPr>
          <a:lstStyle>
            <a:lvl1pPr algn="r" defTabSz="905831">
              <a:defRPr sz="1300" smtClean="0">
                <a:latin typeface="Times New Roman" pitchFamily="18" charset="0"/>
              </a:defRPr>
            </a:lvl1pPr>
          </a:lstStyle>
          <a:p>
            <a:pPr>
              <a:defRPr/>
            </a:pPr>
            <a:fld id="{551CBBDD-FE3D-44F9-986F-983659112892}" type="slidenum">
              <a:rPr lang="en-US" smtClean="0"/>
              <a:pPr>
                <a:defRPr/>
              </a:pPr>
              <a:t>‹Nr.›</a:t>
            </a:fld>
            <a:endParaRPr lang="en-US" dirty="0"/>
          </a:p>
        </p:txBody>
      </p:sp>
    </p:spTree>
    <p:extLst>
      <p:ext uri="{BB962C8B-B14F-4D97-AF65-F5344CB8AC3E}">
        <p14:creationId xmlns:p14="http://schemas.microsoft.com/office/powerpoint/2010/main" xmlns="" val="10879265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4"/>
            <a:ext cx="2952807" cy="494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51" tIns="45223" rIns="90451" bIns="45223" numCol="1" anchor="t" anchorCtr="0" compatLnSpc="1">
            <a:prstTxWarp prst="textNoShape">
              <a:avLst/>
            </a:prstTxWarp>
          </a:bodyPr>
          <a:lstStyle>
            <a:lvl1pPr defTabSz="905831">
              <a:defRPr sz="1300" smtClean="0">
                <a:latin typeface="Times New Roman" pitchFamily="18" charset="0"/>
              </a:defRPr>
            </a:lvl1pPr>
          </a:lstStyle>
          <a:p>
            <a:pPr>
              <a:defRPr/>
            </a:pPr>
            <a:endParaRPr lang="de-DE" dirty="0"/>
          </a:p>
        </p:txBody>
      </p:sp>
      <p:sp>
        <p:nvSpPr>
          <p:cNvPr id="14339" name="Rectangle 3"/>
          <p:cNvSpPr>
            <a:spLocks noGrp="1" noChangeArrowheads="1"/>
          </p:cNvSpPr>
          <p:nvPr>
            <p:ph type="dt" idx="1"/>
          </p:nvPr>
        </p:nvSpPr>
        <p:spPr bwMode="auto">
          <a:xfrm>
            <a:off x="3855982" y="4"/>
            <a:ext cx="2952806" cy="494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51" tIns="45223" rIns="90451" bIns="45223" numCol="1" anchor="t" anchorCtr="0" compatLnSpc="1">
            <a:prstTxWarp prst="textNoShape">
              <a:avLst/>
            </a:prstTxWarp>
          </a:bodyPr>
          <a:lstStyle>
            <a:lvl1pPr algn="r" defTabSz="905831">
              <a:defRPr sz="1300" smtClean="0">
                <a:latin typeface="Times New Roman" pitchFamily="18" charset="0"/>
              </a:defRPr>
            </a:lvl1pPr>
          </a:lstStyle>
          <a:p>
            <a:pPr>
              <a:defRPr/>
            </a:pPr>
            <a:endParaRPr lang="de-DE" dirty="0"/>
          </a:p>
        </p:txBody>
      </p:sp>
      <p:sp>
        <p:nvSpPr>
          <p:cNvPr id="53252" name="Rectangle 4"/>
          <p:cNvSpPr>
            <a:spLocks noGrp="1" noRot="1" noChangeAspect="1" noChangeArrowheads="1" noTextEdit="1"/>
          </p:cNvSpPr>
          <p:nvPr>
            <p:ph type="sldImg" idx="2"/>
          </p:nvPr>
        </p:nvSpPr>
        <p:spPr bwMode="auto">
          <a:xfrm>
            <a:off x="712788" y="746125"/>
            <a:ext cx="5384800" cy="372745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341" name="Rectangle 5"/>
          <p:cNvSpPr>
            <a:spLocks noGrp="1" noChangeArrowheads="1"/>
          </p:cNvSpPr>
          <p:nvPr>
            <p:ph type="body" sz="quarter" idx="3"/>
          </p:nvPr>
        </p:nvSpPr>
        <p:spPr bwMode="auto">
          <a:xfrm>
            <a:off x="912720" y="4721674"/>
            <a:ext cx="4983359" cy="4473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51" tIns="45223" rIns="90451" bIns="45223" numCol="1" anchor="t" anchorCtr="0" compatLnSpc="1">
            <a:prstTxWarp prst="textNoShape">
              <a:avLst/>
            </a:prstTxWarp>
          </a:bodyPr>
          <a:lstStyle/>
          <a:p>
            <a:pPr lvl="0"/>
            <a:r>
              <a:rPr lang="en-US" noProof="0" dirty="0" err="1" smtClean="0"/>
              <a:t>Klicken</a:t>
            </a:r>
            <a:r>
              <a:rPr lang="en-US" noProof="0" dirty="0" smtClean="0"/>
              <a:t> </a:t>
            </a:r>
            <a:r>
              <a:rPr lang="en-US" noProof="0" dirty="0" err="1" smtClean="0"/>
              <a:t>Sie</a:t>
            </a:r>
            <a:r>
              <a:rPr lang="en-US" noProof="0" dirty="0" smtClean="0"/>
              <a:t>, um die </a:t>
            </a:r>
            <a:r>
              <a:rPr lang="en-US" noProof="0" dirty="0" err="1" smtClean="0"/>
              <a:t>Formate</a:t>
            </a:r>
            <a:r>
              <a:rPr lang="en-US" noProof="0" dirty="0" smtClean="0"/>
              <a:t> des </a:t>
            </a:r>
            <a:r>
              <a:rPr lang="en-US" noProof="0" dirty="0" err="1" smtClean="0"/>
              <a:t>Vorlagentextes</a:t>
            </a:r>
            <a:r>
              <a:rPr lang="en-US" noProof="0" dirty="0" smtClean="0"/>
              <a:t> </a:t>
            </a:r>
            <a:r>
              <a:rPr lang="en-US" noProof="0" dirty="0" err="1" smtClean="0"/>
              <a:t>zu</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14342" name="Rectangle 6"/>
          <p:cNvSpPr>
            <a:spLocks noGrp="1" noChangeArrowheads="1"/>
          </p:cNvSpPr>
          <p:nvPr>
            <p:ph type="ftr" sz="quarter" idx="4"/>
          </p:nvPr>
        </p:nvSpPr>
        <p:spPr bwMode="auto">
          <a:xfrm>
            <a:off x="0" y="9446510"/>
            <a:ext cx="2952807" cy="494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51" tIns="45223" rIns="90451" bIns="45223" numCol="1" anchor="b" anchorCtr="0" compatLnSpc="1">
            <a:prstTxWarp prst="textNoShape">
              <a:avLst/>
            </a:prstTxWarp>
          </a:bodyPr>
          <a:lstStyle>
            <a:lvl1pPr defTabSz="905831">
              <a:defRPr sz="1300" smtClean="0">
                <a:latin typeface="Times New Roman" pitchFamily="18" charset="0"/>
              </a:defRPr>
            </a:lvl1pPr>
          </a:lstStyle>
          <a:p>
            <a:pPr>
              <a:defRPr/>
            </a:pPr>
            <a:endParaRPr lang="de-DE" dirty="0"/>
          </a:p>
        </p:txBody>
      </p:sp>
      <p:sp>
        <p:nvSpPr>
          <p:cNvPr id="14343" name="Rectangle 7"/>
          <p:cNvSpPr>
            <a:spLocks noGrp="1" noChangeArrowheads="1"/>
          </p:cNvSpPr>
          <p:nvPr>
            <p:ph type="sldNum" sz="quarter" idx="5"/>
          </p:nvPr>
        </p:nvSpPr>
        <p:spPr bwMode="auto">
          <a:xfrm>
            <a:off x="3855982" y="9446510"/>
            <a:ext cx="2952806" cy="494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51" tIns="45223" rIns="90451" bIns="45223" numCol="1" anchor="b" anchorCtr="0" compatLnSpc="1">
            <a:prstTxWarp prst="textNoShape">
              <a:avLst/>
            </a:prstTxWarp>
          </a:bodyPr>
          <a:lstStyle>
            <a:lvl1pPr algn="r" defTabSz="905831">
              <a:defRPr sz="1300" smtClean="0">
                <a:latin typeface="Times New Roman" pitchFamily="18" charset="0"/>
              </a:defRPr>
            </a:lvl1pPr>
          </a:lstStyle>
          <a:p>
            <a:pPr>
              <a:defRPr/>
            </a:pPr>
            <a:fld id="{6C3FA897-7676-4055-AC23-480E22DAA746}" type="slidenum">
              <a:rPr lang="en-US" smtClean="0"/>
              <a:pPr>
                <a:defRPr/>
              </a:pPr>
              <a:t>‹Nr.›</a:t>
            </a:fld>
            <a:endParaRPr lang="en-US" dirty="0"/>
          </a:p>
        </p:txBody>
      </p:sp>
    </p:spTree>
    <p:extLst>
      <p:ext uri="{BB962C8B-B14F-4D97-AF65-F5344CB8AC3E}">
        <p14:creationId xmlns:p14="http://schemas.microsoft.com/office/powerpoint/2010/main" xmlns="" val="15181488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EF73B2-4A26-49FA-A87E-F6FE61823F86}" type="slidenum">
              <a:rPr lang="en-US" smtClean="0"/>
              <a:pPr/>
              <a:t>1</a:t>
            </a:fld>
            <a:endParaRPr lang="en-US" dirty="0"/>
          </a:p>
        </p:txBody>
      </p:sp>
      <p:sp>
        <p:nvSpPr>
          <p:cNvPr id="1363970" name="Rectangle 2"/>
          <p:cNvSpPr>
            <a:spLocks noGrp="1" noRot="1" noChangeAspect="1" noChangeArrowheads="1" noTextEdit="1"/>
          </p:cNvSpPr>
          <p:nvPr>
            <p:ph type="sldImg"/>
          </p:nvPr>
        </p:nvSpPr>
        <p:spPr>
          <a:xfrm>
            <a:off x="714375" y="746125"/>
            <a:ext cx="5384800" cy="3727450"/>
          </a:xfrm>
          <a:ln/>
        </p:spPr>
      </p:sp>
      <p:sp>
        <p:nvSpPr>
          <p:cNvPr id="1363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xmlns="" val="2998499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2C04EB-6775-430F-BF8A-283B3015C43E}" type="slidenum">
              <a:rPr lang="en-US" smtClean="0"/>
              <a:pPr/>
              <a:t>21</a:t>
            </a:fld>
            <a:endParaRPr lang="en-US" dirty="0"/>
          </a:p>
        </p:txBody>
      </p:sp>
      <p:sp>
        <p:nvSpPr>
          <p:cNvPr id="1452034" name="Rectangle 2"/>
          <p:cNvSpPr>
            <a:spLocks noGrp="1" noRot="1" noChangeAspect="1" noChangeArrowheads="1" noTextEdit="1"/>
          </p:cNvSpPr>
          <p:nvPr>
            <p:ph type="sldImg"/>
          </p:nvPr>
        </p:nvSpPr>
        <p:spPr>
          <a:ln/>
        </p:spPr>
      </p:sp>
      <p:sp>
        <p:nvSpPr>
          <p:cNvPr id="14520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xmlns="" val="3656286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defTabSz="905974">
              <a:defRPr sz="1600">
                <a:solidFill>
                  <a:schemeClr val="tx1"/>
                </a:solidFill>
                <a:latin typeface="Arial" charset="0"/>
              </a:defRPr>
            </a:lvl1pPr>
            <a:lvl2pPr marL="743851" indent="-286097" defTabSz="905974">
              <a:defRPr sz="1600">
                <a:solidFill>
                  <a:schemeClr val="tx1"/>
                </a:solidFill>
                <a:latin typeface="Arial" charset="0"/>
              </a:defRPr>
            </a:lvl2pPr>
            <a:lvl3pPr marL="1144387" indent="-228878" defTabSz="905974">
              <a:defRPr sz="1600">
                <a:solidFill>
                  <a:schemeClr val="tx1"/>
                </a:solidFill>
                <a:latin typeface="Arial" charset="0"/>
              </a:defRPr>
            </a:lvl3pPr>
            <a:lvl4pPr marL="1602143" indent="-228878" defTabSz="905974">
              <a:defRPr sz="1600">
                <a:solidFill>
                  <a:schemeClr val="tx1"/>
                </a:solidFill>
                <a:latin typeface="Arial" charset="0"/>
              </a:defRPr>
            </a:lvl4pPr>
            <a:lvl5pPr marL="2059898" indent="-228878" defTabSz="905974">
              <a:defRPr sz="1600">
                <a:solidFill>
                  <a:schemeClr val="tx1"/>
                </a:solidFill>
                <a:latin typeface="Arial" charset="0"/>
              </a:defRPr>
            </a:lvl5pPr>
            <a:lvl6pPr marL="2517653" indent="-228878" defTabSz="905974" eaLnBrk="0" fontAlgn="base" hangingPunct="0">
              <a:spcBef>
                <a:spcPct val="0"/>
              </a:spcBef>
              <a:spcAft>
                <a:spcPct val="0"/>
              </a:spcAft>
              <a:defRPr sz="1600">
                <a:solidFill>
                  <a:schemeClr val="tx1"/>
                </a:solidFill>
                <a:latin typeface="Arial" charset="0"/>
              </a:defRPr>
            </a:lvl6pPr>
            <a:lvl7pPr marL="2975408" indent="-228878" defTabSz="905974" eaLnBrk="0" fontAlgn="base" hangingPunct="0">
              <a:spcBef>
                <a:spcPct val="0"/>
              </a:spcBef>
              <a:spcAft>
                <a:spcPct val="0"/>
              </a:spcAft>
              <a:defRPr sz="1600">
                <a:solidFill>
                  <a:schemeClr val="tx1"/>
                </a:solidFill>
                <a:latin typeface="Arial" charset="0"/>
              </a:defRPr>
            </a:lvl7pPr>
            <a:lvl8pPr marL="3433164" indent="-228878" defTabSz="905974" eaLnBrk="0" fontAlgn="base" hangingPunct="0">
              <a:spcBef>
                <a:spcPct val="0"/>
              </a:spcBef>
              <a:spcAft>
                <a:spcPct val="0"/>
              </a:spcAft>
              <a:defRPr sz="1600">
                <a:solidFill>
                  <a:schemeClr val="tx1"/>
                </a:solidFill>
                <a:latin typeface="Arial" charset="0"/>
              </a:defRPr>
            </a:lvl8pPr>
            <a:lvl9pPr marL="3890918" indent="-228878" defTabSz="905974" eaLnBrk="0" fontAlgn="base" hangingPunct="0">
              <a:spcBef>
                <a:spcPct val="0"/>
              </a:spcBef>
              <a:spcAft>
                <a:spcPct val="0"/>
              </a:spcAft>
              <a:defRPr sz="1600">
                <a:solidFill>
                  <a:schemeClr val="tx1"/>
                </a:solidFill>
                <a:latin typeface="Arial" charset="0"/>
              </a:defRPr>
            </a:lvl9pPr>
          </a:lstStyle>
          <a:p>
            <a:fld id="{DCD581D1-2F01-4C90-9DD7-17047F9D529F}" type="slidenum">
              <a:rPr lang="en-US" sz="1300">
                <a:latin typeface="Times New Roman" pitchFamily="18" charset="0"/>
              </a:rPr>
              <a:pPr/>
              <a:t>24</a:t>
            </a:fld>
            <a:endParaRPr lang="en-US" sz="1300" dirty="0">
              <a:latin typeface="Times New Roman" pitchFamily="18"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xmlns="" val="272696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05870" rtl="0" eaLnBrk="0" fontAlgn="base" latinLnBrk="0" hangingPunct="0">
              <a:lnSpc>
                <a:spcPct val="100000"/>
              </a:lnSpc>
              <a:spcBef>
                <a:spcPct val="0"/>
              </a:spcBef>
              <a:spcAft>
                <a:spcPct val="0"/>
              </a:spcAft>
              <a:buClrTx/>
              <a:buSzTx/>
              <a:buFontTx/>
              <a:buNone/>
              <a:tabLst/>
              <a:defRPr/>
            </a:pPr>
            <a:fld id="{6C3FA897-7676-4055-AC23-480E22DAA746}" type="slidenum">
              <a:rPr kumimoji="0" lang="de-DE"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05870" rtl="0" eaLnBrk="0" fontAlgn="base" latinLnBrk="0" hangingPunct="0">
                <a:lnSpc>
                  <a:spcPct val="100000"/>
                </a:lnSpc>
                <a:spcBef>
                  <a:spcPct val="0"/>
                </a:spcBef>
                <a:spcAft>
                  <a:spcPct val="0"/>
                </a:spcAft>
                <a:buClrTx/>
                <a:buSzTx/>
                <a:buFontTx/>
                <a:buNone/>
                <a:tabLst/>
                <a:defRPr/>
              </a:pPr>
              <a:t>25</a:t>
            </a:fld>
            <a:endParaRPr kumimoji="0" lang="de-DE" sz="13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xmlns="" val="422519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6C3FA897-7676-4055-AC23-480E22DAA746}" type="slidenum">
              <a:rPr lang="en-US">
                <a:solidFill>
                  <a:srgbClr val="000000"/>
                </a:solidFill>
              </a:rPr>
              <a:pPr>
                <a:defRPr/>
              </a:pPr>
              <a:t>26</a:t>
            </a:fld>
            <a:endParaRPr lang="en-US" dirty="0">
              <a:solidFill>
                <a:srgbClr val="000000"/>
              </a:solidFill>
            </a:endParaRPr>
          </a:p>
        </p:txBody>
      </p:sp>
    </p:spTree>
    <p:extLst>
      <p:ext uri="{BB962C8B-B14F-4D97-AF65-F5344CB8AC3E}">
        <p14:creationId xmlns:p14="http://schemas.microsoft.com/office/powerpoint/2010/main" xmlns="" val="1253830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defTabSz="907334">
              <a:defRPr sz="1600">
                <a:solidFill>
                  <a:schemeClr val="tx1"/>
                </a:solidFill>
                <a:latin typeface="Arial" charset="0"/>
              </a:defRPr>
            </a:lvl1pPr>
            <a:lvl2pPr marL="744968" indent="-286527" defTabSz="907334">
              <a:defRPr sz="1600">
                <a:solidFill>
                  <a:schemeClr val="tx1"/>
                </a:solidFill>
                <a:latin typeface="Arial" charset="0"/>
              </a:defRPr>
            </a:lvl2pPr>
            <a:lvl3pPr marL="1146106" indent="-229221" defTabSz="907334">
              <a:defRPr sz="1600">
                <a:solidFill>
                  <a:schemeClr val="tx1"/>
                </a:solidFill>
                <a:latin typeface="Arial" charset="0"/>
              </a:defRPr>
            </a:lvl3pPr>
            <a:lvl4pPr marL="1604549" indent="-229221" defTabSz="907334">
              <a:defRPr sz="1600">
                <a:solidFill>
                  <a:schemeClr val="tx1"/>
                </a:solidFill>
                <a:latin typeface="Arial" charset="0"/>
              </a:defRPr>
            </a:lvl4pPr>
            <a:lvl5pPr marL="2062992" indent="-229221" defTabSz="907334">
              <a:defRPr sz="1600">
                <a:solidFill>
                  <a:schemeClr val="tx1"/>
                </a:solidFill>
                <a:latin typeface="Arial" charset="0"/>
              </a:defRPr>
            </a:lvl5pPr>
            <a:lvl6pPr marL="2521435" indent="-229221" defTabSz="907334" eaLnBrk="0" fontAlgn="base" hangingPunct="0">
              <a:spcBef>
                <a:spcPct val="0"/>
              </a:spcBef>
              <a:spcAft>
                <a:spcPct val="0"/>
              </a:spcAft>
              <a:defRPr sz="1600">
                <a:solidFill>
                  <a:schemeClr val="tx1"/>
                </a:solidFill>
                <a:latin typeface="Arial" charset="0"/>
              </a:defRPr>
            </a:lvl6pPr>
            <a:lvl7pPr marL="2979878" indent="-229221" defTabSz="907334" eaLnBrk="0" fontAlgn="base" hangingPunct="0">
              <a:spcBef>
                <a:spcPct val="0"/>
              </a:spcBef>
              <a:spcAft>
                <a:spcPct val="0"/>
              </a:spcAft>
              <a:defRPr sz="1600">
                <a:solidFill>
                  <a:schemeClr val="tx1"/>
                </a:solidFill>
                <a:latin typeface="Arial" charset="0"/>
              </a:defRPr>
            </a:lvl7pPr>
            <a:lvl8pPr marL="3438321" indent="-229221" defTabSz="907334" eaLnBrk="0" fontAlgn="base" hangingPunct="0">
              <a:spcBef>
                <a:spcPct val="0"/>
              </a:spcBef>
              <a:spcAft>
                <a:spcPct val="0"/>
              </a:spcAft>
              <a:defRPr sz="1600">
                <a:solidFill>
                  <a:schemeClr val="tx1"/>
                </a:solidFill>
                <a:latin typeface="Arial" charset="0"/>
              </a:defRPr>
            </a:lvl8pPr>
            <a:lvl9pPr marL="3896763" indent="-229221" defTabSz="907334" eaLnBrk="0" fontAlgn="base" hangingPunct="0">
              <a:spcBef>
                <a:spcPct val="0"/>
              </a:spcBef>
              <a:spcAft>
                <a:spcPct val="0"/>
              </a:spcAft>
              <a:defRPr sz="1600">
                <a:solidFill>
                  <a:schemeClr val="tx1"/>
                </a:solidFill>
                <a:latin typeface="Arial" charset="0"/>
              </a:defRPr>
            </a:lvl9pPr>
          </a:lstStyle>
          <a:p>
            <a:fld id="{8C94684B-E8DC-4125-B091-2D6F9464D52A}" type="slidenum">
              <a:rPr lang="en-US" sz="1300">
                <a:latin typeface="Times New Roman" pitchFamily="18" charset="0"/>
              </a:rPr>
              <a:pPr/>
              <a:t>28</a:t>
            </a:fld>
            <a:endParaRPr lang="en-US" sz="1300" dirty="0">
              <a:latin typeface="Times New Roman" pitchFamily="18" charset="0"/>
            </a:endParaRPr>
          </a:p>
        </p:txBody>
      </p:sp>
      <p:sp>
        <p:nvSpPr>
          <p:cNvPr id="32771" name="Rectangle 7"/>
          <p:cNvSpPr txBox="1">
            <a:spLocks noGrp="1" noChangeArrowheads="1"/>
          </p:cNvSpPr>
          <p:nvPr/>
        </p:nvSpPr>
        <p:spPr bwMode="auto">
          <a:xfrm>
            <a:off x="3862286" y="9458588"/>
            <a:ext cx="2957633" cy="495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596" tIns="45294" rIns="90596" bIns="45294" anchor="b"/>
          <a:lstStyle>
            <a:lvl1pPr defTabSz="938213">
              <a:defRPr sz="1600">
                <a:solidFill>
                  <a:schemeClr val="tx1"/>
                </a:solidFill>
                <a:latin typeface="Arial" charset="0"/>
              </a:defRPr>
            </a:lvl1pPr>
            <a:lvl2pPr marL="742950" indent="-285750" defTabSz="938213">
              <a:defRPr sz="1600">
                <a:solidFill>
                  <a:schemeClr val="tx1"/>
                </a:solidFill>
                <a:latin typeface="Arial" charset="0"/>
              </a:defRPr>
            </a:lvl2pPr>
            <a:lvl3pPr marL="1143000" indent="-228600" defTabSz="938213">
              <a:defRPr sz="1600">
                <a:solidFill>
                  <a:schemeClr val="tx1"/>
                </a:solidFill>
                <a:latin typeface="Arial" charset="0"/>
              </a:defRPr>
            </a:lvl3pPr>
            <a:lvl4pPr marL="1600200" indent="-228600" defTabSz="938213">
              <a:defRPr sz="1600">
                <a:solidFill>
                  <a:schemeClr val="tx1"/>
                </a:solidFill>
                <a:latin typeface="Arial" charset="0"/>
              </a:defRPr>
            </a:lvl4pPr>
            <a:lvl5pPr marL="2057400" indent="-228600" defTabSz="938213">
              <a:defRPr sz="1600">
                <a:solidFill>
                  <a:schemeClr val="tx1"/>
                </a:solidFill>
                <a:latin typeface="Arial" charset="0"/>
              </a:defRPr>
            </a:lvl5pPr>
            <a:lvl6pPr marL="2514600" indent="-228600" defTabSz="938213" eaLnBrk="0" fontAlgn="base" hangingPunct="0">
              <a:spcBef>
                <a:spcPct val="0"/>
              </a:spcBef>
              <a:spcAft>
                <a:spcPct val="0"/>
              </a:spcAft>
              <a:defRPr sz="1600">
                <a:solidFill>
                  <a:schemeClr val="tx1"/>
                </a:solidFill>
                <a:latin typeface="Arial" charset="0"/>
              </a:defRPr>
            </a:lvl6pPr>
            <a:lvl7pPr marL="2971800" indent="-228600" defTabSz="938213" eaLnBrk="0" fontAlgn="base" hangingPunct="0">
              <a:spcBef>
                <a:spcPct val="0"/>
              </a:spcBef>
              <a:spcAft>
                <a:spcPct val="0"/>
              </a:spcAft>
              <a:defRPr sz="1600">
                <a:solidFill>
                  <a:schemeClr val="tx1"/>
                </a:solidFill>
                <a:latin typeface="Arial" charset="0"/>
              </a:defRPr>
            </a:lvl7pPr>
            <a:lvl8pPr marL="3429000" indent="-228600" defTabSz="938213" eaLnBrk="0" fontAlgn="base" hangingPunct="0">
              <a:spcBef>
                <a:spcPct val="0"/>
              </a:spcBef>
              <a:spcAft>
                <a:spcPct val="0"/>
              </a:spcAft>
              <a:defRPr sz="1600">
                <a:solidFill>
                  <a:schemeClr val="tx1"/>
                </a:solidFill>
                <a:latin typeface="Arial" charset="0"/>
              </a:defRPr>
            </a:lvl8pPr>
            <a:lvl9pPr marL="3886200" indent="-228600" defTabSz="938213" eaLnBrk="0" fontAlgn="base" hangingPunct="0">
              <a:spcBef>
                <a:spcPct val="0"/>
              </a:spcBef>
              <a:spcAft>
                <a:spcPct val="0"/>
              </a:spcAft>
              <a:defRPr sz="1600">
                <a:solidFill>
                  <a:schemeClr val="tx1"/>
                </a:solidFill>
                <a:latin typeface="Arial" charset="0"/>
              </a:defRPr>
            </a:lvl9pPr>
          </a:lstStyle>
          <a:p>
            <a:pPr algn="r"/>
            <a:fld id="{5DD58643-E469-4123-9E2E-6FC304B721FF}" type="slidenum">
              <a:rPr lang="en-US" sz="1300">
                <a:latin typeface="Times New Roman" pitchFamily="18" charset="0"/>
              </a:rPr>
              <a:pPr algn="r"/>
              <a:t>28</a:t>
            </a:fld>
            <a:endParaRPr lang="en-US" sz="1300" dirty="0">
              <a:latin typeface="Times New Roman" pitchFamily="18" charset="0"/>
            </a:endParaRPr>
          </a:p>
        </p:txBody>
      </p:sp>
      <p:sp>
        <p:nvSpPr>
          <p:cNvPr id="32772" name="Rectangle 2"/>
          <p:cNvSpPr>
            <a:spLocks noGrp="1" noRot="1" noChangeAspect="1" noChangeArrowheads="1" noTextEdit="1"/>
          </p:cNvSpPr>
          <p:nvPr>
            <p:ph type="sldImg"/>
          </p:nvPr>
        </p:nvSpPr>
        <p:spPr>
          <a:xfrm>
            <a:off x="714375" y="747713"/>
            <a:ext cx="5391150" cy="3732212"/>
          </a:xfrm>
          <a:ln/>
        </p:spPr>
      </p:sp>
      <p:sp>
        <p:nvSpPr>
          <p:cNvPr id="32773"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xmlns="" val="1963508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defTabSz="907334">
              <a:defRPr sz="1600">
                <a:solidFill>
                  <a:schemeClr val="tx1"/>
                </a:solidFill>
                <a:latin typeface="Arial" charset="0"/>
              </a:defRPr>
            </a:lvl1pPr>
            <a:lvl2pPr marL="744968" indent="-286527" defTabSz="907334">
              <a:defRPr sz="1600">
                <a:solidFill>
                  <a:schemeClr val="tx1"/>
                </a:solidFill>
                <a:latin typeface="Arial" charset="0"/>
              </a:defRPr>
            </a:lvl2pPr>
            <a:lvl3pPr marL="1146106" indent="-229220" defTabSz="907334">
              <a:defRPr sz="1600">
                <a:solidFill>
                  <a:schemeClr val="tx1"/>
                </a:solidFill>
                <a:latin typeface="Arial" charset="0"/>
              </a:defRPr>
            </a:lvl3pPr>
            <a:lvl4pPr marL="1604549" indent="-229220" defTabSz="907334">
              <a:defRPr sz="1600">
                <a:solidFill>
                  <a:schemeClr val="tx1"/>
                </a:solidFill>
                <a:latin typeface="Arial" charset="0"/>
              </a:defRPr>
            </a:lvl4pPr>
            <a:lvl5pPr marL="2062991" indent="-229220" defTabSz="907334">
              <a:defRPr sz="1600">
                <a:solidFill>
                  <a:schemeClr val="tx1"/>
                </a:solidFill>
                <a:latin typeface="Arial" charset="0"/>
              </a:defRPr>
            </a:lvl5pPr>
            <a:lvl6pPr marL="2521434" indent="-229220" defTabSz="907334" eaLnBrk="0" fontAlgn="base" hangingPunct="0">
              <a:spcBef>
                <a:spcPct val="0"/>
              </a:spcBef>
              <a:spcAft>
                <a:spcPct val="0"/>
              </a:spcAft>
              <a:defRPr sz="1600">
                <a:solidFill>
                  <a:schemeClr val="tx1"/>
                </a:solidFill>
                <a:latin typeface="Arial" charset="0"/>
              </a:defRPr>
            </a:lvl6pPr>
            <a:lvl7pPr marL="2979878" indent="-229220" defTabSz="907334" eaLnBrk="0" fontAlgn="base" hangingPunct="0">
              <a:spcBef>
                <a:spcPct val="0"/>
              </a:spcBef>
              <a:spcAft>
                <a:spcPct val="0"/>
              </a:spcAft>
              <a:defRPr sz="1600">
                <a:solidFill>
                  <a:schemeClr val="tx1"/>
                </a:solidFill>
                <a:latin typeface="Arial" charset="0"/>
              </a:defRPr>
            </a:lvl7pPr>
            <a:lvl8pPr marL="3438321" indent="-229220" defTabSz="907334" eaLnBrk="0" fontAlgn="base" hangingPunct="0">
              <a:spcBef>
                <a:spcPct val="0"/>
              </a:spcBef>
              <a:spcAft>
                <a:spcPct val="0"/>
              </a:spcAft>
              <a:defRPr sz="1600">
                <a:solidFill>
                  <a:schemeClr val="tx1"/>
                </a:solidFill>
                <a:latin typeface="Arial" charset="0"/>
              </a:defRPr>
            </a:lvl8pPr>
            <a:lvl9pPr marL="3896763" indent="-229220" defTabSz="907334" eaLnBrk="0" fontAlgn="base" hangingPunct="0">
              <a:spcBef>
                <a:spcPct val="0"/>
              </a:spcBef>
              <a:spcAft>
                <a:spcPct val="0"/>
              </a:spcAft>
              <a:defRPr sz="1600">
                <a:solidFill>
                  <a:schemeClr val="tx1"/>
                </a:solidFill>
                <a:latin typeface="Arial" charset="0"/>
              </a:defRPr>
            </a:lvl9pPr>
          </a:lstStyle>
          <a:p>
            <a:fld id="{82829DA5-C87B-40F4-916B-CD5CAA3233F1}" type="slidenum">
              <a:rPr lang="en-US" sz="1300">
                <a:latin typeface="Times New Roman" pitchFamily="18" charset="0"/>
              </a:rPr>
              <a:pPr/>
              <a:t>29</a:t>
            </a:fld>
            <a:endParaRPr lang="en-US" sz="1300" dirty="0">
              <a:latin typeface="Times New Roman" pitchFamily="18" charset="0"/>
            </a:endParaRPr>
          </a:p>
        </p:txBody>
      </p:sp>
      <p:sp>
        <p:nvSpPr>
          <p:cNvPr id="38915" name="Rectangle 2"/>
          <p:cNvSpPr>
            <a:spLocks noGrp="1" noRot="1" noChangeAspect="1" noChangeArrowheads="1" noTextEdit="1"/>
          </p:cNvSpPr>
          <p:nvPr>
            <p:ph type="sldImg"/>
          </p:nvPr>
        </p:nvSpPr>
        <p:spPr>
          <a:xfrm>
            <a:off x="717550" y="747713"/>
            <a:ext cx="5389563" cy="3732212"/>
          </a:xfrm>
          <a:ln/>
        </p:spPr>
      </p:sp>
      <p:sp>
        <p:nvSpPr>
          <p:cNvPr id="38916" name="Rectangle 3"/>
          <p:cNvSpPr>
            <a:spLocks noGrp="1" noChangeArrowheads="1"/>
          </p:cNvSpPr>
          <p:nvPr>
            <p:ph type="body" idx="1"/>
          </p:nvPr>
        </p:nvSpPr>
        <p:spPr>
          <a:noFill/>
        </p:spPr>
        <p:txBody>
          <a:bodyPr/>
          <a:lstStyle/>
          <a:p>
            <a:endParaRPr lang="en-US" dirty="0"/>
          </a:p>
        </p:txBody>
      </p:sp>
    </p:spTree>
    <p:extLst>
      <p:ext uri="{BB962C8B-B14F-4D97-AF65-F5344CB8AC3E}">
        <p14:creationId xmlns:p14="http://schemas.microsoft.com/office/powerpoint/2010/main" xmlns="" val="2556640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defTabSz="907192">
              <a:defRPr sz="1600">
                <a:solidFill>
                  <a:schemeClr val="tx1"/>
                </a:solidFill>
                <a:latin typeface="Arial" charset="0"/>
              </a:defRPr>
            </a:lvl1pPr>
            <a:lvl2pPr marL="744851" indent="-286482" defTabSz="907192">
              <a:defRPr sz="1600">
                <a:solidFill>
                  <a:schemeClr val="tx1"/>
                </a:solidFill>
                <a:latin typeface="Arial" charset="0"/>
              </a:defRPr>
            </a:lvl2pPr>
            <a:lvl3pPr marL="1145926" indent="-229185" defTabSz="907192">
              <a:defRPr sz="1600">
                <a:solidFill>
                  <a:schemeClr val="tx1"/>
                </a:solidFill>
                <a:latin typeface="Arial" charset="0"/>
              </a:defRPr>
            </a:lvl3pPr>
            <a:lvl4pPr marL="1604297" indent="-229185" defTabSz="907192">
              <a:defRPr sz="1600">
                <a:solidFill>
                  <a:schemeClr val="tx1"/>
                </a:solidFill>
                <a:latin typeface="Arial" charset="0"/>
              </a:defRPr>
            </a:lvl4pPr>
            <a:lvl5pPr marL="2062668" indent="-229185" defTabSz="907192">
              <a:defRPr sz="1600">
                <a:solidFill>
                  <a:schemeClr val="tx1"/>
                </a:solidFill>
                <a:latin typeface="Arial" charset="0"/>
              </a:defRPr>
            </a:lvl5pPr>
            <a:lvl6pPr marL="2521038" indent="-229185" defTabSz="907192" eaLnBrk="0" fontAlgn="base" hangingPunct="0">
              <a:spcBef>
                <a:spcPct val="0"/>
              </a:spcBef>
              <a:spcAft>
                <a:spcPct val="0"/>
              </a:spcAft>
              <a:defRPr sz="1600">
                <a:solidFill>
                  <a:schemeClr val="tx1"/>
                </a:solidFill>
                <a:latin typeface="Arial" charset="0"/>
              </a:defRPr>
            </a:lvl6pPr>
            <a:lvl7pPr marL="2979407" indent="-229185" defTabSz="907192" eaLnBrk="0" fontAlgn="base" hangingPunct="0">
              <a:spcBef>
                <a:spcPct val="0"/>
              </a:spcBef>
              <a:spcAft>
                <a:spcPct val="0"/>
              </a:spcAft>
              <a:defRPr sz="1600">
                <a:solidFill>
                  <a:schemeClr val="tx1"/>
                </a:solidFill>
                <a:latin typeface="Arial" charset="0"/>
              </a:defRPr>
            </a:lvl7pPr>
            <a:lvl8pPr marL="3437777" indent="-229185" defTabSz="907192" eaLnBrk="0" fontAlgn="base" hangingPunct="0">
              <a:spcBef>
                <a:spcPct val="0"/>
              </a:spcBef>
              <a:spcAft>
                <a:spcPct val="0"/>
              </a:spcAft>
              <a:defRPr sz="1600">
                <a:solidFill>
                  <a:schemeClr val="tx1"/>
                </a:solidFill>
                <a:latin typeface="Arial" charset="0"/>
              </a:defRPr>
            </a:lvl8pPr>
            <a:lvl9pPr marL="3896148" indent="-229185" defTabSz="907192" eaLnBrk="0" fontAlgn="base" hangingPunct="0">
              <a:spcBef>
                <a:spcPct val="0"/>
              </a:spcBef>
              <a:spcAft>
                <a:spcPct val="0"/>
              </a:spcAft>
              <a:defRPr sz="1600">
                <a:solidFill>
                  <a:schemeClr val="tx1"/>
                </a:solidFill>
                <a:latin typeface="Arial" charset="0"/>
              </a:defRPr>
            </a:lvl9pPr>
          </a:lstStyle>
          <a:p>
            <a:fld id="{149D21C9-E961-4155-BEA3-B5E47312BF5E}" type="slidenum">
              <a:rPr lang="en-US" sz="1300">
                <a:latin typeface="Times New Roman" pitchFamily="18" charset="0"/>
              </a:rPr>
              <a:pPr/>
              <a:t>32</a:t>
            </a:fld>
            <a:endParaRPr lang="en-US" sz="1300" dirty="0">
              <a:latin typeface="Times New Roman"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xmlns="" val="3493546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2541">
              <a:defRPr sz="1600">
                <a:solidFill>
                  <a:schemeClr val="tx1"/>
                </a:solidFill>
                <a:latin typeface="Arial" panose="020B0604020202020204" pitchFamily="34" charset="0"/>
                <a:cs typeface="Arial" panose="020B0604020202020204" pitchFamily="34" charset="0"/>
              </a:defRPr>
            </a:lvl1pPr>
            <a:lvl2pPr marL="738588" indent="-281745" defTabSz="902541">
              <a:defRPr sz="1600">
                <a:solidFill>
                  <a:schemeClr val="tx1"/>
                </a:solidFill>
                <a:latin typeface="Arial" panose="020B0604020202020204" pitchFamily="34" charset="0"/>
                <a:cs typeface="Arial" panose="020B0604020202020204" pitchFamily="34" charset="0"/>
              </a:defRPr>
            </a:lvl2pPr>
            <a:lvl3pPr marL="1141308" indent="-224442" defTabSz="902541">
              <a:defRPr sz="1600">
                <a:solidFill>
                  <a:schemeClr val="tx1"/>
                </a:solidFill>
                <a:latin typeface="Arial" panose="020B0604020202020204" pitchFamily="34" charset="0"/>
                <a:cs typeface="Arial" panose="020B0604020202020204" pitchFamily="34" charset="0"/>
              </a:defRPr>
            </a:lvl3pPr>
            <a:lvl4pPr marL="1599741" indent="-224442" defTabSz="902541">
              <a:defRPr sz="1600">
                <a:solidFill>
                  <a:schemeClr val="tx1"/>
                </a:solidFill>
                <a:latin typeface="Arial" panose="020B0604020202020204" pitchFamily="34" charset="0"/>
                <a:cs typeface="Arial" panose="020B0604020202020204" pitchFamily="34" charset="0"/>
              </a:defRPr>
            </a:lvl4pPr>
            <a:lvl5pPr marL="2058174" indent="-224442" defTabSz="902541">
              <a:defRPr sz="1600">
                <a:solidFill>
                  <a:schemeClr val="tx1"/>
                </a:solidFill>
                <a:latin typeface="Arial" panose="020B0604020202020204" pitchFamily="34" charset="0"/>
                <a:cs typeface="Arial" panose="020B0604020202020204" pitchFamily="34" charset="0"/>
              </a:defRPr>
            </a:lvl5pPr>
            <a:lvl6pPr marL="2516607" indent="-224442" defTabSz="902541"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5041" indent="-224442" defTabSz="902541"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33473" indent="-224442" defTabSz="902541"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91907" indent="-224442" defTabSz="902541"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fld id="{08465E83-3222-4726-B889-A586D26DF72B}" type="slidenum">
              <a:rPr lang="de-DE" altLang="de-DE" sz="1300">
                <a:latin typeface="Times New Roman" panose="02020603050405020304" pitchFamily="18" charset="0"/>
              </a:rPr>
              <a:pPr/>
              <a:t>33</a:t>
            </a:fld>
            <a:endParaRPr lang="de-DE" altLang="de-DE" sz="1300">
              <a:latin typeface="Times New Roman" panose="02020603050405020304" pitchFamily="18" charset="0"/>
            </a:endParaRPr>
          </a:p>
        </p:txBody>
      </p:sp>
      <p:sp>
        <p:nvSpPr>
          <p:cNvPr id="56323" name="Rectangle 7"/>
          <p:cNvSpPr txBox="1">
            <a:spLocks noGrp="1" noChangeArrowheads="1"/>
          </p:cNvSpPr>
          <p:nvPr/>
        </p:nvSpPr>
        <p:spPr bwMode="auto">
          <a:xfrm>
            <a:off x="3862287" y="9458587"/>
            <a:ext cx="2957633" cy="495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556" tIns="45275" rIns="90556" bIns="45275" anchor="b"/>
          <a:lstStyle>
            <a:lvl1pPr defTabSz="938213">
              <a:defRPr sz="1600">
                <a:solidFill>
                  <a:schemeClr val="tx1"/>
                </a:solidFill>
                <a:latin typeface="Arial" panose="020B0604020202020204" pitchFamily="34" charset="0"/>
                <a:cs typeface="Arial" panose="020B0604020202020204" pitchFamily="34" charset="0"/>
              </a:defRPr>
            </a:lvl1pPr>
            <a:lvl2pPr marL="742950" indent="-285750" defTabSz="938213">
              <a:defRPr sz="1600">
                <a:solidFill>
                  <a:schemeClr val="tx1"/>
                </a:solidFill>
                <a:latin typeface="Arial" panose="020B0604020202020204" pitchFamily="34" charset="0"/>
                <a:cs typeface="Arial" panose="020B0604020202020204" pitchFamily="34" charset="0"/>
              </a:defRPr>
            </a:lvl2pPr>
            <a:lvl3pPr marL="1143000" indent="-228600" defTabSz="938213">
              <a:defRPr sz="1600">
                <a:solidFill>
                  <a:schemeClr val="tx1"/>
                </a:solidFill>
                <a:latin typeface="Arial" panose="020B0604020202020204" pitchFamily="34" charset="0"/>
                <a:cs typeface="Arial" panose="020B0604020202020204" pitchFamily="34" charset="0"/>
              </a:defRPr>
            </a:lvl3pPr>
            <a:lvl4pPr marL="1600200" indent="-228600" defTabSz="938213">
              <a:defRPr sz="1600">
                <a:solidFill>
                  <a:schemeClr val="tx1"/>
                </a:solidFill>
                <a:latin typeface="Arial" panose="020B0604020202020204" pitchFamily="34" charset="0"/>
                <a:cs typeface="Arial" panose="020B0604020202020204" pitchFamily="34" charset="0"/>
              </a:defRPr>
            </a:lvl4pPr>
            <a:lvl5pPr marL="2057400" indent="-228600" defTabSz="938213">
              <a:defRPr sz="1600">
                <a:solidFill>
                  <a:schemeClr val="tx1"/>
                </a:solidFill>
                <a:latin typeface="Arial" panose="020B0604020202020204" pitchFamily="34" charset="0"/>
                <a:cs typeface="Arial" panose="020B0604020202020204" pitchFamily="34" charset="0"/>
              </a:defRPr>
            </a:lvl5pPr>
            <a:lvl6pPr marL="2514600" indent="-228600" defTabSz="938213"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defTabSz="938213"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defTabSz="938213"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defTabSz="938213"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r" eaLnBrk="1" hangingPunct="1"/>
            <a:fld id="{1676232E-215B-4CA0-B6F8-580325CA1920}" type="slidenum">
              <a:rPr lang="de-DE" altLang="de-DE" sz="1300">
                <a:latin typeface="Times New Roman" panose="02020603050405020304" pitchFamily="18" charset="0"/>
              </a:rPr>
              <a:pPr algn="r" eaLnBrk="1" hangingPunct="1"/>
              <a:t>33</a:t>
            </a:fld>
            <a:endParaRPr lang="de-DE" altLang="de-DE" sz="1300">
              <a:latin typeface="Times New Roman" panose="02020603050405020304" pitchFamily="18" charset="0"/>
            </a:endParaRPr>
          </a:p>
        </p:txBody>
      </p:sp>
      <p:sp>
        <p:nvSpPr>
          <p:cNvPr id="56324" name="Rectangle 2"/>
          <p:cNvSpPr>
            <a:spLocks noGrp="1" noRot="1" noChangeAspect="1" noChangeArrowheads="1" noTextEdit="1"/>
          </p:cNvSpPr>
          <p:nvPr>
            <p:ph type="sldImg"/>
          </p:nvPr>
        </p:nvSpPr>
        <p:spPr>
          <a:xfrm>
            <a:off x="714375" y="747713"/>
            <a:ext cx="5391150" cy="3732212"/>
          </a:xfrm>
          <a:ln/>
        </p:spPr>
      </p:sp>
      <p:sp>
        <p:nvSpPr>
          <p:cNvPr id="5632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de-DE" smtClean="0"/>
          </a:p>
        </p:txBody>
      </p:sp>
    </p:spTree>
    <p:extLst>
      <p:ext uri="{BB962C8B-B14F-4D97-AF65-F5344CB8AC3E}">
        <p14:creationId xmlns:p14="http://schemas.microsoft.com/office/powerpoint/2010/main" xmlns="" val="348351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defTabSz="908037">
              <a:defRPr/>
            </a:pPr>
            <a:fld id="{F7294F77-60BA-48C9-A56A-59940E5E1463}" type="slidenum">
              <a:rPr lang="en-US" altLang="de-DE">
                <a:solidFill>
                  <a:srgbClr val="000000"/>
                </a:solidFill>
                <a:cs typeface="Arial" panose="020B0604020202020204" pitchFamily="34" charset="0"/>
              </a:rPr>
              <a:pPr defTabSz="908037">
                <a:defRPr/>
              </a:pPr>
              <a:t>34</a:t>
            </a:fld>
            <a:endParaRPr lang="en-US" altLang="de-DE" dirty="0">
              <a:solidFill>
                <a:srgbClr val="000000"/>
              </a:solidFill>
              <a:cs typeface="Arial" panose="020B0604020202020204" pitchFamily="34" charset="0"/>
            </a:endParaRPr>
          </a:p>
        </p:txBody>
      </p:sp>
    </p:spTree>
    <p:extLst>
      <p:ext uri="{BB962C8B-B14F-4D97-AF65-F5344CB8AC3E}">
        <p14:creationId xmlns:p14="http://schemas.microsoft.com/office/powerpoint/2010/main" xmlns="" val="526704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5302">
              <a:defRPr sz="1600">
                <a:solidFill>
                  <a:schemeClr val="tx1"/>
                </a:solidFill>
                <a:latin typeface="Arial" panose="020B0604020202020204" pitchFamily="34" charset="0"/>
                <a:cs typeface="Arial" panose="020B0604020202020204" pitchFamily="34" charset="0"/>
              </a:defRPr>
            </a:lvl1pPr>
            <a:lvl2pPr marL="717228" indent="-274141" defTabSz="905302">
              <a:defRPr sz="1600">
                <a:solidFill>
                  <a:schemeClr val="tx1"/>
                </a:solidFill>
                <a:latin typeface="Arial" panose="020B0604020202020204" pitchFamily="34" charset="0"/>
                <a:cs typeface="Arial" panose="020B0604020202020204" pitchFamily="34" charset="0"/>
              </a:defRPr>
            </a:lvl2pPr>
            <a:lvl3pPr marL="1104531" indent="-218353" defTabSz="905302">
              <a:defRPr sz="1600">
                <a:solidFill>
                  <a:schemeClr val="tx1"/>
                </a:solidFill>
                <a:latin typeface="Arial" panose="020B0604020202020204" pitchFamily="34" charset="0"/>
                <a:cs typeface="Arial" panose="020B0604020202020204" pitchFamily="34" charset="0"/>
              </a:defRPr>
            </a:lvl3pPr>
            <a:lvl4pPr marL="1547620" indent="-218353" defTabSz="905302">
              <a:defRPr sz="1600">
                <a:solidFill>
                  <a:schemeClr val="tx1"/>
                </a:solidFill>
                <a:latin typeface="Arial" panose="020B0604020202020204" pitchFamily="34" charset="0"/>
                <a:cs typeface="Arial" panose="020B0604020202020204" pitchFamily="34" charset="0"/>
              </a:defRPr>
            </a:lvl4pPr>
            <a:lvl5pPr marL="1990707" indent="-218353" defTabSz="905302">
              <a:defRPr sz="1600">
                <a:solidFill>
                  <a:schemeClr val="tx1"/>
                </a:solidFill>
                <a:latin typeface="Arial" panose="020B0604020202020204" pitchFamily="34" charset="0"/>
                <a:cs typeface="Arial" panose="020B0604020202020204" pitchFamily="34" charset="0"/>
              </a:defRPr>
            </a:lvl5pPr>
            <a:lvl6pPr marL="2449733" indent="-218353" defTabSz="905302"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08759" indent="-218353" defTabSz="905302"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367785" indent="-218353" defTabSz="905302"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26811" indent="-218353" defTabSz="905302"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defRPr/>
            </a:pPr>
            <a:fld id="{46CA1CA0-2F70-40CB-90D5-6480307CC0BC}" type="slidenum">
              <a:rPr sz="1300">
                <a:solidFill>
                  <a:srgbClr val="000000"/>
                </a:solidFill>
                <a:latin typeface="Times New Roman" panose="02020603050405020304" pitchFamily="18" charset="0"/>
              </a:rPr>
              <a:pPr>
                <a:defRPr/>
              </a:pPr>
              <a:t>35</a:t>
            </a:fld>
            <a:endParaRPr lang="en-GB" altLang="de-DE" sz="1300">
              <a:solidFill>
                <a:srgbClr val="000000"/>
              </a:solidFill>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xfrm>
            <a:off x="717550" y="749300"/>
            <a:ext cx="5400675" cy="3738563"/>
          </a:xfrm>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de-DE" smtClean="0"/>
          </a:p>
        </p:txBody>
      </p:sp>
    </p:spTree>
    <p:extLst>
      <p:ext uri="{BB962C8B-B14F-4D97-AF65-F5344CB8AC3E}">
        <p14:creationId xmlns:p14="http://schemas.microsoft.com/office/powerpoint/2010/main" xmlns="" val="371477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defTabSz="908130">
              <a:defRPr/>
            </a:pPr>
            <a:fld id="{F7294F77-60BA-48C9-A56A-59940E5E1463}" type="slidenum">
              <a:rPr lang="en-US" altLang="de-DE">
                <a:solidFill>
                  <a:srgbClr val="000000"/>
                </a:solidFill>
                <a:cs typeface="Arial" panose="020B0604020202020204" pitchFamily="34" charset="0"/>
              </a:rPr>
              <a:pPr defTabSz="908130">
                <a:defRPr/>
              </a:pPr>
              <a:t>8</a:t>
            </a:fld>
            <a:endParaRPr lang="en-US" altLang="de-DE" dirty="0">
              <a:solidFill>
                <a:srgbClr val="000000"/>
              </a:solidFill>
              <a:cs typeface="Arial" panose="020B0604020202020204" pitchFamily="34" charset="0"/>
            </a:endParaRPr>
          </a:p>
        </p:txBody>
      </p:sp>
    </p:spTree>
    <p:extLst>
      <p:ext uri="{BB962C8B-B14F-4D97-AF65-F5344CB8AC3E}">
        <p14:creationId xmlns:p14="http://schemas.microsoft.com/office/powerpoint/2010/main" xmlns="" val="2383171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6C3FA897-7676-4055-AC23-480E22DAA746}" type="slidenum">
              <a:rPr lang="de-DE" smtClean="0"/>
              <a:pPr>
                <a:defRPr/>
              </a:pPr>
              <a:t>36</a:t>
            </a:fld>
            <a:endParaRPr lang="de-DE" dirty="0"/>
          </a:p>
        </p:txBody>
      </p:sp>
    </p:spTree>
    <p:extLst>
      <p:ext uri="{BB962C8B-B14F-4D97-AF65-F5344CB8AC3E}">
        <p14:creationId xmlns:p14="http://schemas.microsoft.com/office/powerpoint/2010/main" xmlns="" val="28895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08249">
              <a:defRPr sz="1600">
                <a:solidFill>
                  <a:schemeClr val="tx1"/>
                </a:solidFill>
                <a:latin typeface="Arial" charset="0"/>
              </a:defRPr>
            </a:lvl1pPr>
            <a:lvl2pPr marL="745721" indent="-286816" defTabSz="908249">
              <a:defRPr sz="1600">
                <a:solidFill>
                  <a:schemeClr val="tx1"/>
                </a:solidFill>
                <a:latin typeface="Arial" charset="0"/>
              </a:defRPr>
            </a:lvl2pPr>
            <a:lvl3pPr marL="1147264" indent="-229455" defTabSz="908249">
              <a:defRPr sz="1600">
                <a:solidFill>
                  <a:schemeClr val="tx1"/>
                </a:solidFill>
                <a:latin typeface="Arial" charset="0"/>
              </a:defRPr>
            </a:lvl3pPr>
            <a:lvl4pPr marL="1606166" indent="-229455" defTabSz="908249">
              <a:defRPr sz="1600">
                <a:solidFill>
                  <a:schemeClr val="tx1"/>
                </a:solidFill>
                <a:latin typeface="Arial" charset="0"/>
              </a:defRPr>
            </a:lvl4pPr>
            <a:lvl5pPr marL="2065071" indent="-229455" defTabSz="908249">
              <a:defRPr sz="1600">
                <a:solidFill>
                  <a:schemeClr val="tx1"/>
                </a:solidFill>
                <a:latin typeface="Arial" charset="0"/>
              </a:defRPr>
            </a:lvl5pPr>
            <a:lvl6pPr marL="2523978" indent="-229455" defTabSz="908249" eaLnBrk="0" fontAlgn="base" hangingPunct="0">
              <a:spcBef>
                <a:spcPct val="0"/>
              </a:spcBef>
              <a:spcAft>
                <a:spcPct val="0"/>
              </a:spcAft>
              <a:defRPr sz="1600">
                <a:solidFill>
                  <a:schemeClr val="tx1"/>
                </a:solidFill>
                <a:latin typeface="Arial" charset="0"/>
              </a:defRPr>
            </a:lvl6pPr>
            <a:lvl7pPr marL="2982884" indent="-229455" defTabSz="908249" eaLnBrk="0" fontAlgn="base" hangingPunct="0">
              <a:spcBef>
                <a:spcPct val="0"/>
              </a:spcBef>
              <a:spcAft>
                <a:spcPct val="0"/>
              </a:spcAft>
              <a:defRPr sz="1600">
                <a:solidFill>
                  <a:schemeClr val="tx1"/>
                </a:solidFill>
                <a:latin typeface="Arial" charset="0"/>
              </a:defRPr>
            </a:lvl7pPr>
            <a:lvl8pPr marL="3441786" indent="-229455" defTabSz="908249" eaLnBrk="0" fontAlgn="base" hangingPunct="0">
              <a:spcBef>
                <a:spcPct val="0"/>
              </a:spcBef>
              <a:spcAft>
                <a:spcPct val="0"/>
              </a:spcAft>
              <a:defRPr sz="1600">
                <a:solidFill>
                  <a:schemeClr val="tx1"/>
                </a:solidFill>
                <a:latin typeface="Arial" charset="0"/>
              </a:defRPr>
            </a:lvl8pPr>
            <a:lvl9pPr marL="3900691" indent="-229455" defTabSz="908249" eaLnBrk="0" fontAlgn="base" hangingPunct="0">
              <a:spcBef>
                <a:spcPct val="0"/>
              </a:spcBef>
              <a:spcAft>
                <a:spcPct val="0"/>
              </a:spcAft>
              <a:defRPr sz="1600">
                <a:solidFill>
                  <a:schemeClr val="tx1"/>
                </a:solidFill>
                <a:latin typeface="Arial" charset="0"/>
              </a:defRPr>
            </a:lvl9pPr>
          </a:lstStyle>
          <a:p>
            <a:fld id="{4330E944-D20B-4B2E-8A11-37894851554D}" type="slidenum">
              <a:rPr lang="de-DE" sz="1300">
                <a:latin typeface="Times New Roman" pitchFamily="18" charset="0"/>
              </a:rPr>
              <a:pPr/>
              <a:t>39</a:t>
            </a:fld>
            <a:endParaRPr lang="de-DE" sz="1300" dirty="0">
              <a:latin typeface="Times New Roman" pitchFamily="18" charset="0"/>
            </a:endParaRPr>
          </a:p>
        </p:txBody>
      </p:sp>
      <p:sp>
        <p:nvSpPr>
          <p:cNvPr id="67587" name="Rectangle 2"/>
          <p:cNvSpPr>
            <a:spLocks noGrp="1" noRot="1" noChangeAspect="1" noChangeArrowheads="1" noTextEdit="1"/>
          </p:cNvSpPr>
          <p:nvPr>
            <p:ph type="sldImg"/>
          </p:nvPr>
        </p:nvSpPr>
        <p:spPr>
          <a:xfrm>
            <a:off x="719138" y="749300"/>
            <a:ext cx="5397500" cy="3736975"/>
          </a:xfrm>
          <a:ln/>
        </p:spPr>
      </p:sp>
      <p:sp>
        <p:nvSpPr>
          <p:cNvPr id="67588"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xmlns="" val="320026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lienbildplatzhalter 1"/>
          <p:cNvSpPr>
            <a:spLocks noGrp="1" noRot="1" noChangeAspect="1" noTextEdit="1"/>
          </p:cNvSpPr>
          <p:nvPr>
            <p:ph type="sldImg"/>
          </p:nvPr>
        </p:nvSpPr>
        <p:spPr>
          <a:ln/>
        </p:spPr>
      </p:sp>
      <p:sp>
        <p:nvSpPr>
          <p:cNvPr id="16387" name="Notizenplatzhalt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de-DE" altLang="de-DE" smtClean="0"/>
          </a:p>
        </p:txBody>
      </p:sp>
      <p:sp>
        <p:nvSpPr>
          <p:cNvPr id="16388" name="Foliennummernplatzhalt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5065">
              <a:defRPr sz="1600">
                <a:solidFill>
                  <a:schemeClr val="tx1"/>
                </a:solidFill>
                <a:latin typeface="Arial" panose="020B0604020202020204" pitchFamily="34" charset="0"/>
                <a:cs typeface="Arial" panose="020B0604020202020204" pitchFamily="34" charset="0"/>
              </a:defRPr>
            </a:lvl1pPr>
            <a:lvl2pPr marL="745442" indent="-285724" defTabSz="905065">
              <a:defRPr sz="1600">
                <a:solidFill>
                  <a:schemeClr val="tx1"/>
                </a:solidFill>
                <a:latin typeface="Arial" panose="020B0604020202020204" pitchFamily="34" charset="0"/>
                <a:cs typeface="Arial" panose="020B0604020202020204" pitchFamily="34" charset="0"/>
              </a:defRPr>
            </a:lvl2pPr>
            <a:lvl3pPr marL="1147693" indent="-228262" defTabSz="905065">
              <a:defRPr sz="1600">
                <a:solidFill>
                  <a:schemeClr val="tx1"/>
                </a:solidFill>
                <a:latin typeface="Arial" panose="020B0604020202020204" pitchFamily="34" charset="0"/>
                <a:cs typeface="Arial" panose="020B0604020202020204" pitchFamily="34" charset="0"/>
              </a:defRPr>
            </a:lvl3pPr>
            <a:lvl4pPr marL="1607407" indent="-228262" defTabSz="905065">
              <a:defRPr sz="1600">
                <a:solidFill>
                  <a:schemeClr val="tx1"/>
                </a:solidFill>
                <a:latin typeface="Arial" panose="020B0604020202020204" pitchFamily="34" charset="0"/>
                <a:cs typeface="Arial" panose="020B0604020202020204" pitchFamily="34" charset="0"/>
              </a:defRPr>
            </a:lvl4pPr>
            <a:lvl5pPr marL="2067125" indent="-228262" defTabSz="905065">
              <a:defRPr sz="1600">
                <a:solidFill>
                  <a:schemeClr val="tx1"/>
                </a:solidFill>
                <a:latin typeface="Arial" panose="020B0604020202020204" pitchFamily="34" charset="0"/>
                <a:cs typeface="Arial" panose="020B0604020202020204" pitchFamily="34" charset="0"/>
              </a:defRPr>
            </a:lvl5pPr>
            <a:lvl6pPr marL="2526840" indent="-228262" defTabSz="905065"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86555" indent="-228262" defTabSz="905065"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46272" indent="-228262" defTabSz="905065"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905986" indent="-228262" defTabSz="905065"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defRPr/>
            </a:pPr>
            <a:fld id="{A91840E8-EFA0-4116-9F32-971B28D01A2A}" type="slidenum">
              <a:rPr lang="de-DE" altLang="de-DE" sz="1300">
                <a:solidFill>
                  <a:srgbClr val="000000"/>
                </a:solidFill>
                <a:latin typeface="Times New Roman" panose="02020603050405020304" pitchFamily="18" charset="0"/>
              </a:rPr>
              <a:pPr>
                <a:defRPr/>
              </a:pPr>
              <a:t>9</a:t>
            </a:fld>
            <a:endParaRPr lang="de-DE" altLang="de-DE" sz="1300">
              <a:solidFill>
                <a:srgbClr val="000000"/>
              </a:solidFill>
              <a:latin typeface="Times New Roman" panose="02020603050405020304" pitchFamily="18" charset="0"/>
            </a:endParaRPr>
          </a:p>
        </p:txBody>
      </p:sp>
    </p:spTree>
    <p:extLst>
      <p:ext uri="{BB962C8B-B14F-4D97-AF65-F5344CB8AC3E}">
        <p14:creationId xmlns:p14="http://schemas.microsoft.com/office/powerpoint/2010/main" xmlns="" val="3411723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15586">
              <a:defRPr/>
            </a:pPr>
            <a:r>
              <a:rPr lang="de-AT" dirty="0"/>
              <a:t>Strategie und Ziele zu formulieren ist verpflichtend, müssen 2018 wieder berichtet werden sowie Ergebnisse, EY: Ziele müssen genauer definiert werden</a:t>
            </a:r>
          </a:p>
        </p:txBody>
      </p:sp>
      <p:sp>
        <p:nvSpPr>
          <p:cNvPr id="4" name="Foliennummernplatzhalter 3"/>
          <p:cNvSpPr>
            <a:spLocks noGrp="1"/>
          </p:cNvSpPr>
          <p:nvPr>
            <p:ph type="sldNum" sz="quarter" idx="5"/>
          </p:nvPr>
        </p:nvSpPr>
        <p:spPr/>
        <p:txBody>
          <a:bodyPr/>
          <a:lstStyle/>
          <a:p>
            <a:pPr>
              <a:defRPr/>
            </a:pPr>
            <a:fld id="{6C3FA897-7676-4055-AC23-480E22DAA746}" type="slidenum">
              <a:rPr lang="en-US" smtClean="0"/>
              <a:pPr>
                <a:defRPr/>
              </a:pPr>
              <a:t>11</a:t>
            </a:fld>
            <a:endParaRPr lang="en-US" dirty="0"/>
          </a:p>
        </p:txBody>
      </p:sp>
    </p:spTree>
    <p:extLst>
      <p:ext uri="{BB962C8B-B14F-4D97-AF65-F5344CB8AC3E}">
        <p14:creationId xmlns:p14="http://schemas.microsoft.com/office/powerpoint/2010/main" xmlns="" val="271931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sz="2000" dirty="0"/>
              <a:t>Führungspositionen: Angepasst, da es durch die Neuorganisation den ILC nicht mehr gibt, Führungskreise der jeweiligen Standorte</a:t>
            </a:r>
          </a:p>
          <a:p>
            <a:r>
              <a:rPr lang="de-AT" sz="2000" dirty="0"/>
              <a:t>Maßnahmen zur Frauenförderung auf S. 32 im GB zu finden. </a:t>
            </a:r>
            <a:r>
              <a:rPr lang="de-AT" sz="2000" dirty="0" err="1"/>
              <a:t>Diversity</a:t>
            </a:r>
            <a:r>
              <a:rPr lang="de-AT" sz="2000" dirty="0"/>
              <a:t> Konzept ist verpflichtend</a:t>
            </a:r>
          </a:p>
          <a:p>
            <a:r>
              <a:rPr lang="de-AT" sz="2000" dirty="0"/>
              <a:t>Weiterbildung: USA nicht genügend Aufzeichnungen</a:t>
            </a:r>
          </a:p>
          <a:p>
            <a:r>
              <a:rPr lang="de-AT" sz="2000" dirty="0"/>
              <a:t>Unfälle: um 16% gestiegen, Ausfallrate wird an tatsächlich geleisteten Arbeitsstunden in der Produktion gerechnet</a:t>
            </a:r>
          </a:p>
        </p:txBody>
      </p:sp>
      <p:sp>
        <p:nvSpPr>
          <p:cNvPr id="4" name="Foliennummernplatzhalter 3"/>
          <p:cNvSpPr>
            <a:spLocks noGrp="1"/>
          </p:cNvSpPr>
          <p:nvPr>
            <p:ph type="sldNum" sz="quarter" idx="10"/>
          </p:nvPr>
        </p:nvSpPr>
        <p:spPr/>
        <p:txBody>
          <a:bodyPr/>
          <a:lstStyle/>
          <a:p>
            <a:fld id="{2E62012B-28F3-4FDC-8DA9-E3BCD17F1238}" type="slidenum">
              <a:rPr lang="de-DE" smtClean="0"/>
              <a:pPr/>
              <a:t>13</a:t>
            </a:fld>
            <a:endParaRPr lang="de-DE"/>
          </a:p>
        </p:txBody>
      </p:sp>
    </p:spTree>
    <p:extLst>
      <p:ext uri="{BB962C8B-B14F-4D97-AF65-F5344CB8AC3E}">
        <p14:creationId xmlns:p14="http://schemas.microsoft.com/office/powerpoint/2010/main" xmlns="" val="3777352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defTabSz="905974">
              <a:defRPr sz="1600">
                <a:solidFill>
                  <a:schemeClr val="tx1"/>
                </a:solidFill>
                <a:latin typeface="Arial" charset="0"/>
              </a:defRPr>
            </a:lvl1pPr>
            <a:lvl2pPr marL="743851" indent="-286097" defTabSz="905974">
              <a:defRPr sz="1600">
                <a:solidFill>
                  <a:schemeClr val="tx1"/>
                </a:solidFill>
                <a:latin typeface="Arial" charset="0"/>
              </a:defRPr>
            </a:lvl2pPr>
            <a:lvl3pPr marL="1144387" indent="-228878" defTabSz="905974">
              <a:defRPr sz="1600">
                <a:solidFill>
                  <a:schemeClr val="tx1"/>
                </a:solidFill>
                <a:latin typeface="Arial" charset="0"/>
              </a:defRPr>
            </a:lvl3pPr>
            <a:lvl4pPr marL="1602143" indent="-228878" defTabSz="905974">
              <a:defRPr sz="1600">
                <a:solidFill>
                  <a:schemeClr val="tx1"/>
                </a:solidFill>
                <a:latin typeface="Arial" charset="0"/>
              </a:defRPr>
            </a:lvl4pPr>
            <a:lvl5pPr marL="2059898" indent="-228878" defTabSz="905974">
              <a:defRPr sz="1600">
                <a:solidFill>
                  <a:schemeClr val="tx1"/>
                </a:solidFill>
                <a:latin typeface="Arial" charset="0"/>
              </a:defRPr>
            </a:lvl5pPr>
            <a:lvl6pPr marL="2517653" indent="-228878" defTabSz="905974" eaLnBrk="0" fontAlgn="base" hangingPunct="0">
              <a:spcBef>
                <a:spcPct val="0"/>
              </a:spcBef>
              <a:spcAft>
                <a:spcPct val="0"/>
              </a:spcAft>
              <a:defRPr sz="1600">
                <a:solidFill>
                  <a:schemeClr val="tx1"/>
                </a:solidFill>
                <a:latin typeface="Arial" charset="0"/>
              </a:defRPr>
            </a:lvl6pPr>
            <a:lvl7pPr marL="2975408" indent="-228878" defTabSz="905974" eaLnBrk="0" fontAlgn="base" hangingPunct="0">
              <a:spcBef>
                <a:spcPct val="0"/>
              </a:spcBef>
              <a:spcAft>
                <a:spcPct val="0"/>
              </a:spcAft>
              <a:defRPr sz="1600">
                <a:solidFill>
                  <a:schemeClr val="tx1"/>
                </a:solidFill>
                <a:latin typeface="Arial" charset="0"/>
              </a:defRPr>
            </a:lvl7pPr>
            <a:lvl8pPr marL="3433164" indent="-228878" defTabSz="905974" eaLnBrk="0" fontAlgn="base" hangingPunct="0">
              <a:spcBef>
                <a:spcPct val="0"/>
              </a:spcBef>
              <a:spcAft>
                <a:spcPct val="0"/>
              </a:spcAft>
              <a:defRPr sz="1600">
                <a:solidFill>
                  <a:schemeClr val="tx1"/>
                </a:solidFill>
                <a:latin typeface="Arial" charset="0"/>
              </a:defRPr>
            </a:lvl8pPr>
            <a:lvl9pPr marL="3890918" indent="-228878" defTabSz="905974" eaLnBrk="0" fontAlgn="base" hangingPunct="0">
              <a:spcBef>
                <a:spcPct val="0"/>
              </a:spcBef>
              <a:spcAft>
                <a:spcPct val="0"/>
              </a:spcAft>
              <a:defRPr sz="1600">
                <a:solidFill>
                  <a:schemeClr val="tx1"/>
                </a:solidFill>
                <a:latin typeface="Arial" charset="0"/>
              </a:defRPr>
            </a:lvl9pPr>
          </a:lstStyle>
          <a:p>
            <a:fld id="{8C94684B-E8DC-4125-B091-2D6F9464D52A}" type="slidenum">
              <a:rPr lang="en-US" sz="1300">
                <a:latin typeface="Times New Roman" pitchFamily="18" charset="0"/>
              </a:rPr>
              <a:pPr/>
              <a:t>14</a:t>
            </a:fld>
            <a:endParaRPr lang="en-US" sz="1300" dirty="0">
              <a:latin typeface="Times New Roman" pitchFamily="18" charset="0"/>
            </a:endParaRPr>
          </a:p>
        </p:txBody>
      </p:sp>
      <p:sp>
        <p:nvSpPr>
          <p:cNvPr id="32771" name="Rectangle 7"/>
          <p:cNvSpPr txBox="1">
            <a:spLocks noGrp="1" noChangeArrowheads="1"/>
          </p:cNvSpPr>
          <p:nvPr/>
        </p:nvSpPr>
        <p:spPr bwMode="auto">
          <a:xfrm>
            <a:off x="3855982" y="9446504"/>
            <a:ext cx="2952806" cy="494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59" tIns="45226" rIns="90459" bIns="45226" anchor="b"/>
          <a:lstStyle>
            <a:lvl1pPr defTabSz="938213">
              <a:defRPr sz="1600">
                <a:solidFill>
                  <a:schemeClr val="tx1"/>
                </a:solidFill>
                <a:latin typeface="Arial" charset="0"/>
              </a:defRPr>
            </a:lvl1pPr>
            <a:lvl2pPr marL="742950" indent="-285750" defTabSz="938213">
              <a:defRPr sz="1600">
                <a:solidFill>
                  <a:schemeClr val="tx1"/>
                </a:solidFill>
                <a:latin typeface="Arial" charset="0"/>
              </a:defRPr>
            </a:lvl2pPr>
            <a:lvl3pPr marL="1143000" indent="-228600" defTabSz="938213">
              <a:defRPr sz="1600">
                <a:solidFill>
                  <a:schemeClr val="tx1"/>
                </a:solidFill>
                <a:latin typeface="Arial" charset="0"/>
              </a:defRPr>
            </a:lvl3pPr>
            <a:lvl4pPr marL="1600200" indent="-228600" defTabSz="938213">
              <a:defRPr sz="1600">
                <a:solidFill>
                  <a:schemeClr val="tx1"/>
                </a:solidFill>
                <a:latin typeface="Arial" charset="0"/>
              </a:defRPr>
            </a:lvl4pPr>
            <a:lvl5pPr marL="2057400" indent="-228600" defTabSz="938213">
              <a:defRPr sz="1600">
                <a:solidFill>
                  <a:schemeClr val="tx1"/>
                </a:solidFill>
                <a:latin typeface="Arial" charset="0"/>
              </a:defRPr>
            </a:lvl5pPr>
            <a:lvl6pPr marL="2514600" indent="-228600" defTabSz="938213" eaLnBrk="0" fontAlgn="base" hangingPunct="0">
              <a:spcBef>
                <a:spcPct val="0"/>
              </a:spcBef>
              <a:spcAft>
                <a:spcPct val="0"/>
              </a:spcAft>
              <a:defRPr sz="1600">
                <a:solidFill>
                  <a:schemeClr val="tx1"/>
                </a:solidFill>
                <a:latin typeface="Arial" charset="0"/>
              </a:defRPr>
            </a:lvl6pPr>
            <a:lvl7pPr marL="2971800" indent="-228600" defTabSz="938213" eaLnBrk="0" fontAlgn="base" hangingPunct="0">
              <a:spcBef>
                <a:spcPct val="0"/>
              </a:spcBef>
              <a:spcAft>
                <a:spcPct val="0"/>
              </a:spcAft>
              <a:defRPr sz="1600">
                <a:solidFill>
                  <a:schemeClr val="tx1"/>
                </a:solidFill>
                <a:latin typeface="Arial" charset="0"/>
              </a:defRPr>
            </a:lvl7pPr>
            <a:lvl8pPr marL="3429000" indent="-228600" defTabSz="938213" eaLnBrk="0" fontAlgn="base" hangingPunct="0">
              <a:spcBef>
                <a:spcPct val="0"/>
              </a:spcBef>
              <a:spcAft>
                <a:spcPct val="0"/>
              </a:spcAft>
              <a:defRPr sz="1600">
                <a:solidFill>
                  <a:schemeClr val="tx1"/>
                </a:solidFill>
                <a:latin typeface="Arial" charset="0"/>
              </a:defRPr>
            </a:lvl8pPr>
            <a:lvl9pPr marL="3886200" indent="-228600" defTabSz="938213" eaLnBrk="0" fontAlgn="base" hangingPunct="0">
              <a:spcBef>
                <a:spcPct val="0"/>
              </a:spcBef>
              <a:spcAft>
                <a:spcPct val="0"/>
              </a:spcAft>
              <a:defRPr sz="1600">
                <a:solidFill>
                  <a:schemeClr val="tx1"/>
                </a:solidFill>
                <a:latin typeface="Arial" charset="0"/>
              </a:defRPr>
            </a:lvl9pPr>
          </a:lstStyle>
          <a:p>
            <a:pPr algn="r"/>
            <a:fld id="{5DD58643-E469-4123-9E2E-6FC304B721FF}" type="slidenum">
              <a:rPr lang="en-US" sz="1300">
                <a:latin typeface="Times New Roman" pitchFamily="18" charset="0"/>
              </a:rPr>
              <a:pPr algn="r"/>
              <a:t>14</a:t>
            </a:fld>
            <a:endParaRPr lang="en-US" sz="1300" dirty="0">
              <a:latin typeface="Times New Roman" pitchFamily="18" charset="0"/>
            </a:endParaRPr>
          </a:p>
        </p:txBody>
      </p:sp>
      <p:sp>
        <p:nvSpPr>
          <p:cNvPr id="32772" name="Rectangle 2"/>
          <p:cNvSpPr>
            <a:spLocks noGrp="1" noRot="1" noChangeAspect="1" noChangeArrowheads="1" noTextEdit="1"/>
          </p:cNvSpPr>
          <p:nvPr>
            <p:ph type="sldImg"/>
          </p:nvPr>
        </p:nvSpPr>
        <p:spPr>
          <a:xfrm>
            <a:off x="712788" y="746125"/>
            <a:ext cx="5383212" cy="3727450"/>
          </a:xfrm>
          <a:ln/>
        </p:spPr>
      </p:sp>
      <p:sp>
        <p:nvSpPr>
          <p:cNvPr id="32773" name="Rectangle 3"/>
          <p:cNvSpPr>
            <a:spLocks noGrp="1" noChangeArrowheads="1"/>
          </p:cNvSpPr>
          <p:nvPr>
            <p:ph type="body" idx="1"/>
          </p:nvPr>
        </p:nvSpPr>
        <p:spPr>
          <a:noFill/>
        </p:spPr>
        <p:txBody>
          <a:bodyPr/>
          <a:lstStyle/>
          <a:p>
            <a:endParaRPr lang="en-US" dirty="0" smtClean="0"/>
          </a:p>
        </p:txBody>
      </p:sp>
    </p:spTree>
    <p:extLst>
      <p:ext uri="{BB962C8B-B14F-4D97-AF65-F5344CB8AC3E}">
        <p14:creationId xmlns:p14="http://schemas.microsoft.com/office/powerpoint/2010/main" xmlns="" val="278147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defTabSz="904238">
              <a:defRPr/>
            </a:pPr>
            <a:fld id="{F7294F77-60BA-48C9-A56A-59940E5E1463}" type="slidenum">
              <a:rPr lang="en-US" altLang="de-DE">
                <a:solidFill>
                  <a:srgbClr val="000000"/>
                </a:solidFill>
                <a:cs typeface="Arial" panose="020B0604020202020204" pitchFamily="34" charset="0"/>
              </a:rPr>
              <a:pPr defTabSz="904238">
                <a:defRPr/>
              </a:pPr>
              <a:t>16</a:t>
            </a:fld>
            <a:endParaRPr lang="en-US" altLang="de-DE" dirty="0">
              <a:solidFill>
                <a:srgbClr val="000000"/>
              </a:solidFill>
              <a:cs typeface="Arial" panose="020B0604020202020204" pitchFamily="34" charset="0"/>
            </a:endParaRPr>
          </a:p>
        </p:txBody>
      </p:sp>
    </p:spTree>
    <p:extLst>
      <p:ext uri="{BB962C8B-B14F-4D97-AF65-F5344CB8AC3E}">
        <p14:creationId xmlns:p14="http://schemas.microsoft.com/office/powerpoint/2010/main" xmlns="" val="225505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2FB734F-F67A-4D4F-BB58-5BDDF9C2A012}" type="slidenum">
              <a:rPr lang="en-US" smtClean="0"/>
              <a:pPr/>
              <a:t>17</a:t>
            </a:fld>
            <a:endParaRPr lang="en-US" dirty="0"/>
          </a:p>
        </p:txBody>
      </p:sp>
      <p:sp>
        <p:nvSpPr>
          <p:cNvPr id="1213442" name="Rectangle 7"/>
          <p:cNvSpPr txBox="1">
            <a:spLocks noGrp="1" noChangeArrowheads="1"/>
          </p:cNvSpPr>
          <p:nvPr/>
        </p:nvSpPr>
        <p:spPr bwMode="auto">
          <a:xfrm>
            <a:off x="3856598" y="9445964"/>
            <a:ext cx="2952199" cy="494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20" tIns="45207" rIns="90420" bIns="45207" anchor="b"/>
          <a:lstStyle>
            <a:lvl1pPr defTabSz="936625">
              <a:defRPr sz="2400">
                <a:solidFill>
                  <a:schemeClr val="tx1"/>
                </a:solidFill>
                <a:latin typeface="Times New Roman" pitchFamily="18" charset="0"/>
              </a:defRPr>
            </a:lvl1pPr>
            <a:lvl2pPr marL="742950" indent="-285750" defTabSz="936625">
              <a:defRPr sz="2400">
                <a:solidFill>
                  <a:schemeClr val="tx1"/>
                </a:solidFill>
                <a:latin typeface="Times New Roman" pitchFamily="18" charset="0"/>
              </a:defRPr>
            </a:lvl2pPr>
            <a:lvl3pPr marL="1143000" indent="-228600" defTabSz="936625">
              <a:defRPr sz="2400">
                <a:solidFill>
                  <a:schemeClr val="tx1"/>
                </a:solidFill>
                <a:latin typeface="Times New Roman" pitchFamily="18" charset="0"/>
              </a:defRPr>
            </a:lvl3pPr>
            <a:lvl4pPr marL="1600200" indent="-228600" defTabSz="936625">
              <a:defRPr sz="2400">
                <a:solidFill>
                  <a:schemeClr val="tx1"/>
                </a:solidFill>
                <a:latin typeface="Times New Roman" pitchFamily="18" charset="0"/>
              </a:defRPr>
            </a:lvl4pPr>
            <a:lvl5pPr marL="2057400" indent="-230188" defTabSz="936625">
              <a:defRPr sz="2400">
                <a:solidFill>
                  <a:schemeClr val="tx1"/>
                </a:solidFill>
                <a:latin typeface="Times New Roman" pitchFamily="18" charset="0"/>
              </a:defRPr>
            </a:lvl5pPr>
            <a:lvl6pPr marL="2514600" indent="-230188" defTabSz="936625" eaLnBrk="0" fontAlgn="base" hangingPunct="0">
              <a:spcBef>
                <a:spcPct val="0"/>
              </a:spcBef>
              <a:spcAft>
                <a:spcPct val="0"/>
              </a:spcAft>
              <a:defRPr sz="2400">
                <a:solidFill>
                  <a:schemeClr val="tx1"/>
                </a:solidFill>
                <a:latin typeface="Times New Roman" pitchFamily="18" charset="0"/>
              </a:defRPr>
            </a:lvl6pPr>
            <a:lvl7pPr marL="2971800" indent="-230188" defTabSz="936625" eaLnBrk="0" fontAlgn="base" hangingPunct="0">
              <a:spcBef>
                <a:spcPct val="0"/>
              </a:spcBef>
              <a:spcAft>
                <a:spcPct val="0"/>
              </a:spcAft>
              <a:defRPr sz="2400">
                <a:solidFill>
                  <a:schemeClr val="tx1"/>
                </a:solidFill>
                <a:latin typeface="Times New Roman" pitchFamily="18" charset="0"/>
              </a:defRPr>
            </a:lvl7pPr>
            <a:lvl8pPr marL="3429000" indent="-230188" defTabSz="936625" eaLnBrk="0" fontAlgn="base" hangingPunct="0">
              <a:spcBef>
                <a:spcPct val="0"/>
              </a:spcBef>
              <a:spcAft>
                <a:spcPct val="0"/>
              </a:spcAft>
              <a:defRPr sz="2400">
                <a:solidFill>
                  <a:schemeClr val="tx1"/>
                </a:solidFill>
                <a:latin typeface="Times New Roman" pitchFamily="18" charset="0"/>
              </a:defRPr>
            </a:lvl8pPr>
            <a:lvl9pPr marL="3886200" indent="-230188" defTabSz="936625" eaLnBrk="0" fontAlgn="base" hangingPunct="0">
              <a:spcBef>
                <a:spcPct val="0"/>
              </a:spcBef>
              <a:spcAft>
                <a:spcPct val="0"/>
              </a:spcAft>
              <a:defRPr sz="2400">
                <a:solidFill>
                  <a:schemeClr val="tx1"/>
                </a:solidFill>
                <a:latin typeface="Times New Roman" pitchFamily="18" charset="0"/>
              </a:defRPr>
            </a:lvl9pPr>
          </a:lstStyle>
          <a:p>
            <a:pPr algn="r"/>
            <a:fld id="{E531C694-F00A-4498-8D28-F9D7595FA15D}" type="slidenum">
              <a:rPr lang="en-US" sz="1300"/>
              <a:pPr algn="r"/>
              <a:t>17</a:t>
            </a:fld>
            <a:endParaRPr lang="en-US" sz="1300" dirty="0"/>
          </a:p>
        </p:txBody>
      </p:sp>
      <p:sp>
        <p:nvSpPr>
          <p:cNvPr id="1213443" name="Rectangle 2"/>
          <p:cNvSpPr>
            <a:spLocks noGrp="1" noRot="1" noChangeAspect="1" noChangeArrowheads="1" noTextEdit="1"/>
          </p:cNvSpPr>
          <p:nvPr>
            <p:ph type="sldImg"/>
          </p:nvPr>
        </p:nvSpPr>
        <p:spPr>
          <a:ln/>
        </p:spPr>
      </p:sp>
      <p:sp>
        <p:nvSpPr>
          <p:cNvPr id="1213444" name="Rectangle 3"/>
          <p:cNvSpPr>
            <a:spLocks noGrp="1" noChangeArrowheads="1"/>
          </p:cNvSpPr>
          <p:nvPr>
            <p:ph type="body" idx="1"/>
          </p:nvPr>
        </p:nvSpPr>
        <p:spPr/>
        <p:txBody>
          <a:bodyPr lIns="90420" tIns="45207" rIns="90420" bIns="45207"/>
          <a:lstStyle/>
          <a:p>
            <a:endParaRPr lang="en-US" dirty="0"/>
          </a:p>
        </p:txBody>
      </p:sp>
    </p:spTree>
    <p:extLst>
      <p:ext uri="{BB962C8B-B14F-4D97-AF65-F5344CB8AC3E}">
        <p14:creationId xmlns:p14="http://schemas.microsoft.com/office/powerpoint/2010/main" xmlns="" val="1762044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D6A6092F-B0EC-451B-A328-47CF6565E7FF}" type="slidenum">
              <a:rPr lang="en-US" smtClean="0"/>
              <a:pPr/>
              <a:t>18</a:t>
            </a:fld>
            <a:endParaRPr lang="en-US" dirty="0"/>
          </a:p>
        </p:txBody>
      </p:sp>
    </p:spTree>
    <p:extLst>
      <p:ext uri="{BB962C8B-B14F-4D97-AF65-F5344CB8AC3E}">
        <p14:creationId xmlns:p14="http://schemas.microsoft.com/office/powerpoint/2010/main" xmlns="" val="1099219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2.w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 name="Picture 2" descr="rb_HG-grau_200dpi"/>
          <p:cNvPicPr>
            <a:picLocks noChangeAspect="1" noChangeArrowheads="1"/>
          </p:cNvPicPr>
          <p:nvPr userDrawn="1"/>
        </p:nvPicPr>
        <p:blipFill>
          <a:blip r:embed="rId2" cstate="screen">
            <a:extLst>
              <a:ext uri="{28A0092B-C50C-407E-A947-70E740481C1C}">
                <a14:useLocalDpi xmlns:a14="http://schemas.microsoft.com/office/drawing/2010/main" xmlns=""/>
              </a:ext>
            </a:extLst>
          </a:blip>
          <a:srcRect/>
          <a:stretch>
            <a:fillRect/>
          </a:stretch>
        </p:blipFill>
        <p:spPr bwMode="auto">
          <a:xfrm>
            <a:off x="3175" y="-1588"/>
            <a:ext cx="9902825" cy="6859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538163" y="214313"/>
            <a:ext cx="6675437" cy="963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876" tIns="45442" rIns="90876" bIns="45442" anchor="ctr"/>
          <a:lstStyle/>
          <a:p>
            <a:pPr algn="ctr" defTabSz="909638"/>
            <a:endParaRPr lang="de-DE" altLang="de-DE" sz="2400" dirty="0">
              <a:solidFill>
                <a:schemeClr val="bg1"/>
              </a:solidFill>
              <a:latin typeface="55 Helvetica Roman" charset="0"/>
            </a:endParaRPr>
          </a:p>
        </p:txBody>
      </p:sp>
      <p:sp>
        <p:nvSpPr>
          <p:cNvPr id="6" name="Rectangle 4"/>
          <p:cNvSpPr>
            <a:spLocks noChangeArrowheads="1"/>
          </p:cNvSpPr>
          <p:nvPr userDrawn="1"/>
        </p:nvSpPr>
        <p:spPr bwMode="auto">
          <a:xfrm>
            <a:off x="541338" y="3965575"/>
            <a:ext cx="6242050" cy="2463800"/>
          </a:xfrm>
          <a:prstGeom prst="rect">
            <a:avLst/>
          </a:prstGeom>
          <a:solidFill>
            <a:srgbClr val="E3000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AT" dirty="0"/>
          </a:p>
        </p:txBody>
      </p:sp>
      <p:grpSp>
        <p:nvGrpSpPr>
          <p:cNvPr id="7" name="Group 5"/>
          <p:cNvGrpSpPr>
            <a:grpSpLocks/>
          </p:cNvGrpSpPr>
          <p:nvPr userDrawn="1"/>
        </p:nvGrpSpPr>
        <p:grpSpPr bwMode="auto">
          <a:xfrm>
            <a:off x="7000875" y="3965575"/>
            <a:ext cx="2366963" cy="2463800"/>
            <a:chOff x="4423" y="2517"/>
            <a:chExt cx="1496" cy="1564"/>
          </a:xfrm>
        </p:grpSpPr>
        <p:pic>
          <p:nvPicPr>
            <p:cNvPr id="8" name="Picture 6" descr="rb_verlauf_gross"/>
            <p:cNvPicPr>
              <a:picLocks noChangeAspect="1" noChangeArrowheads="1"/>
            </p:cNvPicPr>
            <p:nvPr userDrawn="1"/>
          </p:nvPicPr>
          <p:blipFill>
            <a:blip r:embed="rId3" cstate="screen">
              <a:extLst>
                <a:ext uri="{28A0092B-C50C-407E-A947-70E740481C1C}">
                  <a14:useLocalDpi xmlns:a14="http://schemas.microsoft.com/office/drawing/2010/main" xmlns=""/>
                </a:ext>
              </a:extLst>
            </a:blip>
            <a:srcRect/>
            <a:stretch>
              <a:fillRect/>
            </a:stretch>
          </p:blipFill>
          <p:spPr bwMode="auto">
            <a:xfrm>
              <a:off x="4423" y="2517"/>
              <a:ext cx="1496" cy="1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 descr="logo-rb-fuer-ppt"/>
            <p:cNvPicPr>
              <a:picLocks noChangeAspect="1" noChangeArrowheads="1"/>
            </p:cNvPicPr>
            <p:nvPr userDrawn="1"/>
          </p:nvPicPr>
          <p:blipFill>
            <a:blip r:embed="rId4" cstate="screen">
              <a:extLst>
                <a:ext uri="{28A0092B-C50C-407E-A947-70E740481C1C}">
                  <a14:useLocalDpi xmlns:a14="http://schemas.microsoft.com/office/drawing/2010/main" xmlns=""/>
                </a:ext>
              </a:extLst>
            </a:blip>
            <a:srcRect/>
            <a:stretch>
              <a:fillRect/>
            </a:stretch>
          </p:blipFill>
          <p:spPr bwMode="auto">
            <a:xfrm>
              <a:off x="4559" y="3742"/>
              <a:ext cx="1224"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92968" name="Rectangle 8"/>
          <p:cNvSpPr>
            <a:spLocks noGrp="1" noChangeArrowheads="1"/>
          </p:cNvSpPr>
          <p:nvPr>
            <p:ph type="ctrTitle"/>
          </p:nvPr>
        </p:nvSpPr>
        <p:spPr>
          <a:xfrm>
            <a:off x="752475" y="4178300"/>
            <a:ext cx="5813425" cy="752475"/>
          </a:xfrm>
        </p:spPr>
        <p:txBody>
          <a:bodyPr anchor="t"/>
          <a:lstStyle>
            <a:lvl1pPr>
              <a:defRPr/>
            </a:lvl1pPr>
          </a:lstStyle>
          <a:p>
            <a:pPr lvl="0"/>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p:txBody>
      </p:sp>
      <p:sp>
        <p:nvSpPr>
          <p:cNvPr id="1192969" name="Rectangle 9"/>
          <p:cNvSpPr>
            <a:spLocks noGrp="1" noChangeArrowheads="1"/>
          </p:cNvSpPr>
          <p:nvPr>
            <p:ph type="subTitle" sz="quarter" idx="1"/>
          </p:nvPr>
        </p:nvSpPr>
        <p:spPr>
          <a:xfrm>
            <a:off x="752475" y="4927600"/>
            <a:ext cx="5816600" cy="139223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0" indent="0">
              <a:buFont typeface="Arial" charset="0"/>
              <a:buNone/>
              <a:defRPr sz="1800">
                <a:solidFill>
                  <a:schemeClr val="bg1"/>
                </a:solidFill>
              </a:defRPr>
            </a:lvl1pPr>
          </a:lstStyle>
          <a:p>
            <a:pPr lvl="0"/>
            <a:r>
              <a:rPr lang="en-US" noProof="0" dirty="0" err="1" smtClean="0">
                <a:sym typeface="Wingdings" pitchFamily="2" charset="2"/>
              </a:rPr>
              <a:t>Formatvorlage</a:t>
            </a:r>
            <a:r>
              <a:rPr lang="en-US" noProof="0" dirty="0" smtClean="0">
                <a:sym typeface="Wingdings" pitchFamily="2" charset="2"/>
              </a:rPr>
              <a:t> des </a:t>
            </a:r>
            <a:r>
              <a:rPr lang="en-US" noProof="0" dirty="0" err="1" smtClean="0">
                <a:sym typeface="Wingdings" pitchFamily="2" charset="2"/>
              </a:rPr>
              <a:t>Untertitelmasters</a:t>
            </a:r>
            <a:r>
              <a:rPr lang="en-US" noProof="0" dirty="0" smtClean="0">
                <a:sym typeface="Wingdings" pitchFamily="2" charset="2"/>
              </a:rPr>
              <a:t> </a:t>
            </a:r>
            <a:r>
              <a:rPr lang="en-US" noProof="0" dirty="0" err="1" smtClean="0">
                <a:sym typeface="Wingdings" pitchFamily="2" charset="2"/>
              </a:rPr>
              <a:t>durch</a:t>
            </a:r>
            <a:r>
              <a:rPr lang="en-US" noProof="0" dirty="0" smtClean="0">
                <a:sym typeface="Wingdings" pitchFamily="2" charset="2"/>
              </a:rPr>
              <a:t> </a:t>
            </a:r>
            <a:r>
              <a:rPr lang="en-US" noProof="0" dirty="0" err="1" smtClean="0">
                <a:sym typeface="Wingdings" pitchFamily="2" charset="2"/>
              </a:rPr>
              <a:t>Klicken</a:t>
            </a:r>
            <a:r>
              <a:rPr lang="en-US" noProof="0" dirty="0" smtClean="0">
                <a:sym typeface="Wingdings" pitchFamily="2" charset="2"/>
              </a:rPr>
              <a:t> </a:t>
            </a:r>
            <a:r>
              <a:rPr lang="en-US" noProof="0" dirty="0" err="1" smtClean="0">
                <a:sym typeface="Wingdings" pitchFamily="2" charset="2"/>
              </a:rPr>
              <a:t>bearbeiten</a:t>
            </a:r>
            <a:endParaRPr lang="en-US" noProof="0" dirty="0" smtClean="0">
              <a:sym typeface="Wingdings" pitchFamily="2" charset="2"/>
            </a:endParaRPr>
          </a:p>
        </p:txBody>
      </p:sp>
    </p:spTree>
    <p:extLst>
      <p:ext uri="{BB962C8B-B14F-4D97-AF65-F5344CB8AC3E}">
        <p14:creationId xmlns:p14="http://schemas.microsoft.com/office/powerpoint/2010/main" xmlns="" val="5817674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287523054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178675" y="214313"/>
            <a:ext cx="2212975" cy="6251575"/>
          </a:xfrm>
        </p:spPr>
        <p:txBody>
          <a:bodyPr vert="eaVert"/>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a:xfrm>
            <a:off x="538163" y="214313"/>
            <a:ext cx="6488112" cy="6251575"/>
          </a:xfrm>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81522344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646113" y="214313"/>
            <a:ext cx="6457950" cy="857250"/>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abellenplatzhalter 2"/>
          <p:cNvSpPr>
            <a:spLocks noGrp="1"/>
          </p:cNvSpPr>
          <p:nvPr>
            <p:ph type="tbl" idx="1"/>
          </p:nvPr>
        </p:nvSpPr>
        <p:spPr>
          <a:xfrm>
            <a:off x="538163" y="1500188"/>
            <a:ext cx="8829675" cy="4929187"/>
          </a:xfrm>
        </p:spPr>
        <p:txBody>
          <a:bodyPr/>
          <a:lstStyle/>
          <a:p>
            <a:pPr lvl="0"/>
            <a:endParaRPr lang="de-AT" noProof="0" dirty="0" smtClean="0">
              <a:sym typeface="Wingdings" pitchFamily="2" charset="2"/>
            </a:endParaRPr>
          </a:p>
        </p:txBody>
      </p:sp>
    </p:spTree>
    <p:extLst>
      <p:ext uri="{BB962C8B-B14F-4D97-AF65-F5344CB8AC3E}">
        <p14:creationId xmlns:p14="http://schemas.microsoft.com/office/powerpoint/2010/main" xmlns="" val="1077921211"/>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Tree>
    <p:extLst>
      <p:ext uri="{BB962C8B-B14F-4D97-AF65-F5344CB8AC3E}">
        <p14:creationId xmlns:p14="http://schemas.microsoft.com/office/powerpoint/2010/main" xmlns="" val="199242949"/>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a:xfrm>
            <a:off x="646114" y="214313"/>
            <a:ext cx="6457950" cy="857250"/>
          </a:xfrm>
        </p:spPr>
        <p:txBody>
          <a:bodyPr/>
          <a:lstStyle/>
          <a:p>
            <a:r>
              <a:rPr lang="de-DE" smtClean="0"/>
              <a:t>Titelmasterformat durch Klicken bearbeiten</a:t>
            </a:r>
            <a:endParaRPr lang="de-AT"/>
          </a:p>
        </p:txBody>
      </p:sp>
      <p:sp>
        <p:nvSpPr>
          <p:cNvPr id="3" name="Diagrammplatzhalter 2"/>
          <p:cNvSpPr>
            <a:spLocks noGrp="1"/>
          </p:cNvSpPr>
          <p:nvPr>
            <p:ph type="chart" idx="1"/>
          </p:nvPr>
        </p:nvSpPr>
        <p:spPr>
          <a:xfrm>
            <a:off x="538163" y="1500188"/>
            <a:ext cx="8853488" cy="4965700"/>
          </a:xfrm>
        </p:spPr>
        <p:txBody>
          <a:bodyPr/>
          <a:lstStyle/>
          <a:p>
            <a:endParaRPr lang="de-AT" dirty="0"/>
          </a:p>
        </p:txBody>
      </p:sp>
    </p:spTree>
    <p:extLst>
      <p:ext uri="{BB962C8B-B14F-4D97-AF65-F5344CB8AC3E}">
        <p14:creationId xmlns:p14="http://schemas.microsoft.com/office/powerpoint/2010/main" xmlns="" val="42297673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42950" y="2130425"/>
            <a:ext cx="8420100" cy="1470025"/>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Untertitel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Tree>
    <p:extLst>
      <p:ext uri="{BB962C8B-B14F-4D97-AF65-F5344CB8AC3E}">
        <p14:creationId xmlns:p14="http://schemas.microsoft.com/office/powerpoint/2010/main" xmlns="" val="323125202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39259941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0"/>
            <a:ext cx="8420100" cy="1362075"/>
          </a:xfrm>
        </p:spPr>
        <p:txBody>
          <a:bodyPr/>
          <a:lstStyle>
            <a:lvl1pPr algn="l">
              <a:defRPr sz="4000" b="1" cap="all"/>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423253435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sz="half" idx="1"/>
          </p:nvPr>
        </p:nvSpPr>
        <p:spPr>
          <a:xfrm>
            <a:off x="752475" y="4930775"/>
            <a:ext cx="2827338" cy="1284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Inhaltsplatzhalter 3"/>
          <p:cNvSpPr>
            <a:spLocks noGrp="1"/>
          </p:cNvSpPr>
          <p:nvPr>
            <p:ph sz="half" idx="2"/>
          </p:nvPr>
        </p:nvSpPr>
        <p:spPr>
          <a:xfrm>
            <a:off x="3732213" y="4930775"/>
            <a:ext cx="2827337" cy="1284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53758335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p:spPr>
        <p:txBody>
          <a:bodyPr/>
          <a:lstStyle>
            <a:lvl1pPr>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4" name="Inhaltsplatzhalt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5" name="Textplatzhalt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6" name="Inhaltsplatzhalt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224997673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81565751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Tree>
    <p:extLst>
      <p:ext uri="{BB962C8B-B14F-4D97-AF65-F5344CB8AC3E}">
        <p14:creationId xmlns:p14="http://schemas.microsoft.com/office/powerpoint/2010/main" xmlns="" val="76926711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5778589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138" cy="1162050"/>
          </a:xfr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Textplatzhalt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80995646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Bildplatzhalt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AT" noProof="0" dirty="0" smtClean="0">
              <a:sym typeface="Wingdings" pitchFamily="2" charset="2"/>
            </a:endParaRPr>
          </a:p>
        </p:txBody>
      </p:sp>
      <p:sp>
        <p:nvSpPr>
          <p:cNvPr id="4" name="Textplatzhalt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315035889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59297201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113338" y="4178300"/>
            <a:ext cx="1452562" cy="2036763"/>
          </a:xfrm>
        </p:spPr>
        <p:txBody>
          <a:bodyPr vert="eaVert"/>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a:xfrm>
            <a:off x="752475" y="4178300"/>
            <a:ext cx="4208463" cy="2036763"/>
          </a:xfrm>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400732210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646113" y="214313"/>
            <a:ext cx="6457950" cy="857250"/>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abellenplatzhalter 2"/>
          <p:cNvSpPr>
            <a:spLocks noGrp="1"/>
          </p:cNvSpPr>
          <p:nvPr>
            <p:ph type="tbl" idx="1"/>
          </p:nvPr>
        </p:nvSpPr>
        <p:spPr>
          <a:xfrm>
            <a:off x="538163" y="1500188"/>
            <a:ext cx="8829675" cy="4929187"/>
          </a:xfrm>
        </p:spPr>
        <p:txBody>
          <a:bodyPr/>
          <a:lstStyle/>
          <a:p>
            <a:pPr lvl="0"/>
            <a:endParaRPr lang="de-AT" noProof="0" dirty="0" smtClean="0">
              <a:sym typeface="Wingdings" pitchFamily="2" charset="2"/>
            </a:endParaRPr>
          </a:p>
        </p:txBody>
      </p:sp>
    </p:spTree>
    <p:extLst>
      <p:ext uri="{BB962C8B-B14F-4D97-AF65-F5344CB8AC3E}">
        <p14:creationId xmlns:p14="http://schemas.microsoft.com/office/powerpoint/2010/main" xmlns="" val="3697511088"/>
      </p:ext>
    </p:extLst>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chart">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a:xfrm>
            <a:off x="646113" y="214313"/>
            <a:ext cx="6457950" cy="857250"/>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Diagrammplatzhalter 2"/>
          <p:cNvSpPr>
            <a:spLocks noGrp="1"/>
          </p:cNvSpPr>
          <p:nvPr>
            <p:ph type="chart" idx="1"/>
          </p:nvPr>
        </p:nvSpPr>
        <p:spPr>
          <a:xfrm>
            <a:off x="538163" y="1500188"/>
            <a:ext cx="8853487" cy="4965700"/>
          </a:xfrm>
        </p:spPr>
        <p:txBody>
          <a:bodyPr/>
          <a:lstStyle/>
          <a:p>
            <a:endParaRPr lang="de-AT" dirty="0"/>
          </a:p>
        </p:txBody>
      </p:sp>
    </p:spTree>
    <p:extLst>
      <p:ext uri="{BB962C8B-B14F-4D97-AF65-F5344CB8AC3E}">
        <p14:creationId xmlns:p14="http://schemas.microsoft.com/office/powerpoint/2010/main" xmlns="" val="277151337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42950" y="2130425"/>
            <a:ext cx="8420100" cy="1470025"/>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Untertitel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Tree>
    <p:extLst>
      <p:ext uri="{BB962C8B-B14F-4D97-AF65-F5344CB8AC3E}">
        <p14:creationId xmlns:p14="http://schemas.microsoft.com/office/powerpoint/2010/main" xmlns="" val="3151168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204510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0"/>
            <a:ext cx="8420100" cy="1362075"/>
          </a:xfrm>
        </p:spPr>
        <p:txBody>
          <a:bodyPr anchor="t"/>
          <a:lstStyle>
            <a:lvl1pPr algn="l">
              <a:defRPr sz="4000" b="1" cap="all"/>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115781397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0"/>
            <a:ext cx="8420100" cy="1362075"/>
          </a:xfrm>
        </p:spPr>
        <p:txBody>
          <a:bodyPr anchor="t"/>
          <a:lstStyle>
            <a:lvl1pPr algn="l">
              <a:defRPr sz="4000" b="1" cap="all"/>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3285964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sz="half" idx="1"/>
          </p:nvPr>
        </p:nvSpPr>
        <p:spPr>
          <a:xfrm>
            <a:off x="752475" y="6215063"/>
            <a:ext cx="3113088" cy="187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Inhaltsplatzhalter 3"/>
          <p:cNvSpPr>
            <a:spLocks noGrp="1"/>
          </p:cNvSpPr>
          <p:nvPr>
            <p:ph sz="half" idx="2"/>
          </p:nvPr>
        </p:nvSpPr>
        <p:spPr>
          <a:xfrm>
            <a:off x="4017963" y="6215063"/>
            <a:ext cx="3114675" cy="187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5272554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p:spPr>
        <p:txBody>
          <a:bodyPr/>
          <a:lstStyle>
            <a:lvl1pPr>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4" name="Inhaltsplatzhalt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5" name="Textplatzhalt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6" name="Inhaltsplatzhalt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9796194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Tree>
    <p:extLst>
      <p:ext uri="{BB962C8B-B14F-4D97-AF65-F5344CB8AC3E}">
        <p14:creationId xmlns:p14="http://schemas.microsoft.com/office/powerpoint/2010/main" xmlns="" val="13975856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095503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138" cy="1162050"/>
          </a:xfr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Textplatzhalt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2997180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Bildplatzhalt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AT" noProof="0" dirty="0" smtClean="0"/>
          </a:p>
        </p:txBody>
      </p:sp>
      <p:sp>
        <p:nvSpPr>
          <p:cNvPr id="4" name="Textplatzhalt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2504487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39170248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5511800" y="5568950"/>
            <a:ext cx="1620838" cy="857250"/>
          </a:xfrm>
        </p:spPr>
        <p:txBody>
          <a:bodyPr vert="eaVert"/>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a:xfrm>
            <a:off x="646113" y="5568950"/>
            <a:ext cx="4713287" cy="857250"/>
          </a:xfrm>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2519585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42950" y="2130425"/>
            <a:ext cx="8420100" cy="1470025"/>
          </a:xfrm>
          <a:prstGeom prst="rect">
            <a:avLst/>
          </a:prstGeo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Untertitel 2"/>
          <p:cNvSpPr>
            <a:spLocks noGrp="1"/>
          </p:cNvSpPr>
          <p:nvPr>
            <p:ph type="subTitle" idx="1"/>
          </p:nvPr>
        </p:nvSpPr>
        <p:spPr>
          <a:xfrm>
            <a:off x="1485900" y="3886200"/>
            <a:ext cx="69342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err="1" smtClean="0"/>
              <a:t>Formatvorlage</a:t>
            </a:r>
            <a:r>
              <a:rPr lang="en-US" dirty="0" smtClean="0"/>
              <a:t> des </a:t>
            </a:r>
            <a:r>
              <a:rPr lang="en-US" dirty="0" err="1" smtClean="0"/>
              <a:t>Untertitelmasters</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Tree>
    <p:extLst>
      <p:ext uri="{BB962C8B-B14F-4D97-AF65-F5344CB8AC3E}">
        <p14:creationId xmlns:p14="http://schemas.microsoft.com/office/powerpoint/2010/main" xmlns="" val="402854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sz="half" idx="1"/>
          </p:nvPr>
        </p:nvSpPr>
        <p:spPr>
          <a:xfrm>
            <a:off x="538163" y="1500188"/>
            <a:ext cx="4349750" cy="4965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Inhaltsplatzhalter 3"/>
          <p:cNvSpPr>
            <a:spLocks noGrp="1"/>
          </p:cNvSpPr>
          <p:nvPr>
            <p:ph sz="half" idx="2"/>
          </p:nvPr>
        </p:nvSpPr>
        <p:spPr>
          <a:xfrm>
            <a:off x="5040313" y="1500188"/>
            <a:ext cx="4351337" cy="4965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52419995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a:prstGeom prst="rect">
            <a:avLst/>
          </a:prstGeo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495300" y="1600200"/>
            <a:ext cx="8915400" cy="4525963"/>
          </a:xfrm>
          <a:prstGeom prst="rect">
            <a:avLst/>
          </a:prstGeo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9287332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0"/>
            <a:ext cx="8420100" cy="1362075"/>
          </a:xfrm>
          <a:prstGeom prst="rect">
            <a:avLst/>
          </a:prstGeom>
        </p:spPr>
        <p:txBody>
          <a:bodyPr anchor="t"/>
          <a:lstStyle>
            <a:lvl1pPr algn="l">
              <a:defRPr sz="4000" b="1" cap="all"/>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782638" y="2906713"/>
            <a:ext cx="84201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12996071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a:prstGeom prst="rect">
            <a:avLst/>
          </a:prstGeo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sz="half" idx="1"/>
          </p:nvPr>
        </p:nvSpPr>
        <p:spPr>
          <a:xfrm>
            <a:off x="495300" y="1600200"/>
            <a:ext cx="43815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Inhaltsplatzhalter 3"/>
          <p:cNvSpPr>
            <a:spLocks noGrp="1"/>
          </p:cNvSpPr>
          <p:nvPr>
            <p:ph sz="half" idx="2"/>
          </p:nvPr>
        </p:nvSpPr>
        <p:spPr>
          <a:xfrm>
            <a:off x="5029200" y="1600200"/>
            <a:ext cx="43815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2493836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a:prstGeom prst="rect">
            <a:avLst/>
          </a:prstGeom>
        </p:spPr>
        <p:txBody>
          <a:bodyPr/>
          <a:lstStyle>
            <a:lvl1pPr>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495300" y="1535113"/>
            <a:ext cx="437673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4" name="Inhaltsplatzhalter 3"/>
          <p:cNvSpPr>
            <a:spLocks noGrp="1"/>
          </p:cNvSpPr>
          <p:nvPr>
            <p:ph sz="half" idx="2"/>
          </p:nvPr>
        </p:nvSpPr>
        <p:spPr>
          <a:xfrm>
            <a:off x="495300" y="2174875"/>
            <a:ext cx="437673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5" name="Textplatzhalter 4"/>
          <p:cNvSpPr>
            <a:spLocks noGrp="1"/>
          </p:cNvSpPr>
          <p:nvPr>
            <p:ph type="body" sz="quarter" idx="3"/>
          </p:nvPr>
        </p:nvSpPr>
        <p:spPr>
          <a:xfrm>
            <a:off x="5032375" y="1535113"/>
            <a:ext cx="437832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6" name="Inhaltsplatzhalter 5"/>
          <p:cNvSpPr>
            <a:spLocks noGrp="1"/>
          </p:cNvSpPr>
          <p:nvPr>
            <p:ph sz="quarter" idx="4"/>
          </p:nvPr>
        </p:nvSpPr>
        <p:spPr>
          <a:xfrm>
            <a:off x="5032375" y="2174875"/>
            <a:ext cx="437832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1769803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a:prstGeom prst="rect">
            <a:avLst/>
          </a:prstGeo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Tree>
    <p:extLst>
      <p:ext uri="{BB962C8B-B14F-4D97-AF65-F5344CB8AC3E}">
        <p14:creationId xmlns:p14="http://schemas.microsoft.com/office/powerpoint/2010/main" xmlns="" val="7288961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0623806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138" cy="1162050"/>
          </a:xfrm>
          <a:prstGeom prst="rect">
            <a:avLst/>
          </a:prstGeo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3873500" y="273050"/>
            <a:ext cx="55372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Textplatzhalter 3"/>
          <p:cNvSpPr>
            <a:spLocks noGrp="1"/>
          </p:cNvSpPr>
          <p:nvPr>
            <p:ph type="body" sz="half" idx="2"/>
          </p:nvPr>
        </p:nvSpPr>
        <p:spPr>
          <a:xfrm>
            <a:off x="495300" y="1435100"/>
            <a:ext cx="3259138"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2872231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a:prstGeom prst="rect">
            <a:avLst/>
          </a:prstGeo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Bildplatzhalter 2"/>
          <p:cNvSpPr>
            <a:spLocks noGrp="1"/>
          </p:cNvSpPr>
          <p:nvPr>
            <p:ph type="pic" idx="1"/>
          </p:nvPr>
        </p:nvSpPr>
        <p:spPr>
          <a:xfrm>
            <a:off x="1941513"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AT" noProof="0" dirty="0" smtClean="0"/>
          </a:p>
        </p:txBody>
      </p:sp>
      <p:sp>
        <p:nvSpPr>
          <p:cNvPr id="4" name="Textplatzhalter 3"/>
          <p:cNvSpPr>
            <a:spLocks noGrp="1"/>
          </p:cNvSpPr>
          <p:nvPr>
            <p:ph type="body" sz="half" idx="2"/>
          </p:nvPr>
        </p:nvSpPr>
        <p:spPr>
          <a:xfrm>
            <a:off x="1941513"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8761844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a:prstGeom prst="rect">
            <a:avLst/>
          </a:prstGeo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a:xfrm>
            <a:off x="495300" y="1600200"/>
            <a:ext cx="8915400" cy="4525963"/>
          </a:xfrm>
          <a:prstGeom prst="rect">
            <a:avLst/>
          </a:prstGeom>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953402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181850" y="274638"/>
            <a:ext cx="2228850" cy="5851525"/>
          </a:xfrm>
          <a:prstGeom prst="rect">
            <a:avLst/>
          </a:prstGeom>
        </p:spPr>
        <p:txBody>
          <a:bodyPr vert="eaVert"/>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a:xfrm>
            <a:off x="495300" y="274638"/>
            <a:ext cx="6534150" cy="5851525"/>
          </a:xfrm>
          <a:prstGeom prst="rect">
            <a:avLst/>
          </a:prstGeom>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3561040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p:spPr>
        <p:txBody>
          <a:bodyPr/>
          <a:lstStyle>
            <a:lvl1pPr>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4" name="Inhaltsplatzhalt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5" name="Textplatzhalt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6" name="Inhaltsplatzhalt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3198685719"/>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 name="Picture 2" descr="rb_HG-grau_200dpi"/>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3175" y="-1588"/>
            <a:ext cx="9902825" cy="6859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538163" y="214313"/>
            <a:ext cx="6675437" cy="963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876" tIns="45442" rIns="90876" bIns="45442" anchor="ctr"/>
          <a:lstStyle>
            <a:lvl1pPr defTabSz="909638">
              <a:defRPr sz="1600">
                <a:solidFill>
                  <a:schemeClr val="tx1"/>
                </a:solidFill>
                <a:latin typeface="Arial" panose="020B0604020202020204" pitchFamily="34" charset="0"/>
                <a:cs typeface="Arial" panose="020B0604020202020204" pitchFamily="34" charset="0"/>
              </a:defRPr>
            </a:lvl1pPr>
            <a:lvl2pPr marL="742950" indent="-285750" defTabSz="909638">
              <a:defRPr sz="1600">
                <a:solidFill>
                  <a:schemeClr val="tx1"/>
                </a:solidFill>
                <a:latin typeface="Arial" panose="020B0604020202020204" pitchFamily="34" charset="0"/>
                <a:cs typeface="Arial" panose="020B0604020202020204" pitchFamily="34" charset="0"/>
              </a:defRPr>
            </a:lvl2pPr>
            <a:lvl3pPr marL="1143000" indent="-228600" defTabSz="909638">
              <a:defRPr sz="1600">
                <a:solidFill>
                  <a:schemeClr val="tx1"/>
                </a:solidFill>
                <a:latin typeface="Arial" panose="020B0604020202020204" pitchFamily="34" charset="0"/>
                <a:cs typeface="Arial" panose="020B0604020202020204" pitchFamily="34" charset="0"/>
              </a:defRPr>
            </a:lvl3pPr>
            <a:lvl4pPr marL="1600200" indent="-228600" defTabSz="909638">
              <a:defRPr sz="1600">
                <a:solidFill>
                  <a:schemeClr val="tx1"/>
                </a:solidFill>
                <a:latin typeface="Arial" panose="020B0604020202020204" pitchFamily="34" charset="0"/>
                <a:cs typeface="Arial" panose="020B0604020202020204" pitchFamily="34" charset="0"/>
              </a:defRPr>
            </a:lvl4pPr>
            <a:lvl5pPr marL="2057400" indent="-228600" defTabSz="909638">
              <a:defRPr sz="1600">
                <a:solidFill>
                  <a:schemeClr val="tx1"/>
                </a:solidFill>
                <a:latin typeface="Arial" panose="020B0604020202020204" pitchFamily="34" charset="0"/>
                <a:cs typeface="Arial" panose="020B0604020202020204" pitchFamily="34" charset="0"/>
              </a:defRPr>
            </a:lvl5pPr>
            <a:lvl6pPr marL="2514600" indent="-228600" defTabSz="909638"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defTabSz="909638"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defTabSz="909638"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defTabSz="909638"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a:defRPr/>
            </a:pPr>
            <a:endParaRPr lang="de-DE" altLang="de-DE" sz="2400" smtClean="0">
              <a:solidFill>
                <a:schemeClr val="bg1"/>
              </a:solidFill>
              <a:latin typeface="55 Helvetica Roman"/>
            </a:endParaRPr>
          </a:p>
        </p:txBody>
      </p:sp>
      <p:sp>
        <p:nvSpPr>
          <p:cNvPr id="6" name="Rectangle 4"/>
          <p:cNvSpPr>
            <a:spLocks noChangeArrowheads="1"/>
          </p:cNvSpPr>
          <p:nvPr userDrawn="1"/>
        </p:nvSpPr>
        <p:spPr bwMode="auto">
          <a:xfrm>
            <a:off x="541338" y="3965575"/>
            <a:ext cx="6242050" cy="2463800"/>
          </a:xfrm>
          <a:prstGeom prst="rect">
            <a:avLst/>
          </a:prstGeom>
          <a:solidFill>
            <a:srgbClr val="E3000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defRPr/>
            </a:pPr>
            <a:endParaRPr lang="de-AT" altLang="de-DE" smtClean="0"/>
          </a:p>
        </p:txBody>
      </p:sp>
      <p:grpSp>
        <p:nvGrpSpPr>
          <p:cNvPr id="7" name="Group 5"/>
          <p:cNvGrpSpPr>
            <a:grpSpLocks/>
          </p:cNvGrpSpPr>
          <p:nvPr userDrawn="1"/>
        </p:nvGrpSpPr>
        <p:grpSpPr bwMode="auto">
          <a:xfrm>
            <a:off x="7000875" y="3965575"/>
            <a:ext cx="2366963" cy="2463800"/>
            <a:chOff x="4423" y="2517"/>
            <a:chExt cx="1496" cy="1564"/>
          </a:xfrm>
        </p:grpSpPr>
        <p:pic>
          <p:nvPicPr>
            <p:cNvPr id="8" name="Picture 6" descr="rb_verlauf_gross"/>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4423" y="2517"/>
              <a:ext cx="1496" cy="1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 descr="logo-rb-fuer-ppt"/>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4559" y="3742"/>
              <a:ext cx="1224"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92968" name="Rectangle 8"/>
          <p:cNvSpPr>
            <a:spLocks noGrp="1" noChangeArrowheads="1"/>
          </p:cNvSpPr>
          <p:nvPr>
            <p:ph type="ctrTitle"/>
          </p:nvPr>
        </p:nvSpPr>
        <p:spPr>
          <a:xfrm>
            <a:off x="752475" y="4178300"/>
            <a:ext cx="5813425" cy="752475"/>
          </a:xfrm>
        </p:spPr>
        <p:txBody>
          <a:bodyPr anchor="t"/>
          <a:lstStyle>
            <a:lvl1pPr>
              <a:defRPr/>
            </a:lvl1pPr>
          </a:lstStyle>
          <a:p>
            <a:pPr lvl="0"/>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p:txBody>
      </p:sp>
      <p:sp>
        <p:nvSpPr>
          <p:cNvPr id="1192969" name="Rectangle 9"/>
          <p:cNvSpPr>
            <a:spLocks noGrp="1" noChangeArrowheads="1"/>
          </p:cNvSpPr>
          <p:nvPr>
            <p:ph type="subTitle" sz="quarter" idx="1"/>
          </p:nvPr>
        </p:nvSpPr>
        <p:spPr>
          <a:xfrm>
            <a:off x="752475" y="4927600"/>
            <a:ext cx="5816600" cy="1392238"/>
          </a:xfrm>
          <a:extLst/>
        </p:spPr>
        <p:txBody>
          <a:bodyPr/>
          <a:lstStyle>
            <a:lvl1pPr marL="0" indent="0">
              <a:buFont typeface="Arial" charset="0"/>
              <a:buNone/>
              <a:defRPr sz="1800">
                <a:solidFill>
                  <a:schemeClr val="bg1"/>
                </a:solidFill>
              </a:defRPr>
            </a:lvl1pPr>
          </a:lstStyle>
          <a:p>
            <a:pPr lvl="0"/>
            <a:r>
              <a:rPr lang="en-US" noProof="0" dirty="0" err="1" smtClean="0">
                <a:sym typeface="Wingdings" pitchFamily="2" charset="2"/>
              </a:rPr>
              <a:t>Formatvorlage</a:t>
            </a:r>
            <a:r>
              <a:rPr lang="en-US" noProof="0" dirty="0" smtClean="0">
                <a:sym typeface="Wingdings" pitchFamily="2" charset="2"/>
              </a:rPr>
              <a:t> des </a:t>
            </a:r>
            <a:r>
              <a:rPr lang="en-US" noProof="0" dirty="0" err="1" smtClean="0">
                <a:sym typeface="Wingdings" pitchFamily="2" charset="2"/>
              </a:rPr>
              <a:t>Untertitelmasters</a:t>
            </a:r>
            <a:r>
              <a:rPr lang="en-US" noProof="0" dirty="0" smtClean="0">
                <a:sym typeface="Wingdings" pitchFamily="2" charset="2"/>
              </a:rPr>
              <a:t> </a:t>
            </a:r>
            <a:r>
              <a:rPr lang="en-US" noProof="0" dirty="0" err="1" smtClean="0">
                <a:sym typeface="Wingdings" pitchFamily="2" charset="2"/>
              </a:rPr>
              <a:t>durch</a:t>
            </a:r>
            <a:r>
              <a:rPr lang="en-US" noProof="0" dirty="0" smtClean="0">
                <a:sym typeface="Wingdings" pitchFamily="2" charset="2"/>
              </a:rPr>
              <a:t> </a:t>
            </a:r>
            <a:r>
              <a:rPr lang="en-US" noProof="0" dirty="0" err="1" smtClean="0">
                <a:sym typeface="Wingdings" pitchFamily="2" charset="2"/>
              </a:rPr>
              <a:t>Klicken</a:t>
            </a:r>
            <a:r>
              <a:rPr lang="en-US" noProof="0" dirty="0" smtClean="0">
                <a:sym typeface="Wingdings" pitchFamily="2" charset="2"/>
              </a:rPr>
              <a:t> </a:t>
            </a:r>
            <a:r>
              <a:rPr lang="en-US" noProof="0" dirty="0" err="1" smtClean="0">
                <a:sym typeface="Wingdings" pitchFamily="2" charset="2"/>
              </a:rPr>
              <a:t>bearbeiten</a:t>
            </a:r>
            <a:endParaRPr lang="en-US" noProof="0" dirty="0" smtClean="0">
              <a:sym typeface="Wingdings" pitchFamily="2" charset="2"/>
            </a:endParaRPr>
          </a:p>
        </p:txBody>
      </p:sp>
    </p:spTree>
    <p:extLst>
      <p:ext uri="{BB962C8B-B14F-4D97-AF65-F5344CB8AC3E}">
        <p14:creationId xmlns:p14="http://schemas.microsoft.com/office/powerpoint/2010/main" xmlns="" val="120081278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63161996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0"/>
            <a:ext cx="8420100" cy="1362075"/>
          </a:xfrm>
        </p:spPr>
        <p:txBody>
          <a:bodyPr anchor="t"/>
          <a:lstStyle>
            <a:lvl1pPr algn="l">
              <a:defRPr sz="4000" b="1" cap="all"/>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579473086"/>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sz="half" idx="1"/>
          </p:nvPr>
        </p:nvSpPr>
        <p:spPr>
          <a:xfrm>
            <a:off x="538163" y="1500188"/>
            <a:ext cx="4349750" cy="4965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Inhaltsplatzhalter 3"/>
          <p:cNvSpPr>
            <a:spLocks noGrp="1"/>
          </p:cNvSpPr>
          <p:nvPr>
            <p:ph sz="half" idx="2"/>
          </p:nvPr>
        </p:nvSpPr>
        <p:spPr>
          <a:xfrm>
            <a:off x="5040313" y="1500188"/>
            <a:ext cx="4351337" cy="4965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50529416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p:spPr>
        <p:txBody>
          <a:bodyPr/>
          <a:lstStyle>
            <a:lvl1pPr>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extplatzhalt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4" name="Inhaltsplatzhalt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5" name="Textplatzhalt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Textmasterformat</a:t>
            </a:r>
            <a:r>
              <a:rPr lang="en-US" dirty="0" smtClean="0"/>
              <a:t> </a:t>
            </a:r>
            <a:r>
              <a:rPr lang="en-US" dirty="0" err="1" smtClean="0"/>
              <a:t>bearbeiten</a:t>
            </a:r>
            <a:endParaRPr lang="en-US" dirty="0" smtClean="0"/>
          </a:p>
        </p:txBody>
      </p:sp>
      <p:sp>
        <p:nvSpPr>
          <p:cNvPr id="6" name="Inhaltsplatzhalt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39260289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Tree>
    <p:extLst>
      <p:ext uri="{BB962C8B-B14F-4D97-AF65-F5344CB8AC3E}">
        <p14:creationId xmlns:p14="http://schemas.microsoft.com/office/powerpoint/2010/main" xmlns="" val="347668476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86576262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138" cy="1162050"/>
          </a:xfr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Textplatzhalt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259757597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Bildplatzhalt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AT" noProof="0" dirty="0" smtClean="0">
              <a:sym typeface="Wingdings" pitchFamily="2" charset="2"/>
            </a:endParaRPr>
          </a:p>
        </p:txBody>
      </p:sp>
      <p:sp>
        <p:nvSpPr>
          <p:cNvPr id="4" name="Textplatzhalt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73232127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78897583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Tree>
    <p:extLst>
      <p:ext uri="{BB962C8B-B14F-4D97-AF65-F5344CB8AC3E}">
        <p14:creationId xmlns:p14="http://schemas.microsoft.com/office/powerpoint/2010/main" xmlns="" val="1772080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178675" y="214313"/>
            <a:ext cx="2212975" cy="6251575"/>
          </a:xfrm>
        </p:spPr>
        <p:txBody>
          <a:bodyPr vert="eaVert"/>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Vertikaler Textplatzhalter 2"/>
          <p:cNvSpPr>
            <a:spLocks noGrp="1"/>
          </p:cNvSpPr>
          <p:nvPr>
            <p:ph type="body" orient="vert" idx="1"/>
          </p:nvPr>
        </p:nvSpPr>
        <p:spPr>
          <a:xfrm>
            <a:off x="538163" y="214313"/>
            <a:ext cx="6488112" cy="6251575"/>
          </a:xfrm>
        </p:spPr>
        <p:txBody>
          <a:bodyPr vert="eaVert"/>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Tree>
    <p:extLst>
      <p:ext uri="{BB962C8B-B14F-4D97-AF65-F5344CB8AC3E}">
        <p14:creationId xmlns:p14="http://schemas.microsoft.com/office/powerpoint/2010/main" xmlns="" val="155925043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646113" y="214313"/>
            <a:ext cx="6457950" cy="857250"/>
          </a:xfrm>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Tabellenplatzhalter 2"/>
          <p:cNvSpPr>
            <a:spLocks noGrp="1"/>
          </p:cNvSpPr>
          <p:nvPr>
            <p:ph type="tbl" idx="1"/>
          </p:nvPr>
        </p:nvSpPr>
        <p:spPr>
          <a:xfrm>
            <a:off x="538163" y="1500188"/>
            <a:ext cx="8829675" cy="4929187"/>
          </a:xfrm>
        </p:spPr>
        <p:txBody>
          <a:bodyPr/>
          <a:lstStyle/>
          <a:p>
            <a:pPr lvl="0"/>
            <a:endParaRPr lang="de-AT" noProof="0" dirty="0" smtClean="0">
              <a:sym typeface="Wingdings" pitchFamily="2" charset="2"/>
            </a:endParaRPr>
          </a:p>
        </p:txBody>
      </p:sp>
    </p:spTree>
    <p:extLst>
      <p:ext uri="{BB962C8B-B14F-4D97-AF65-F5344CB8AC3E}">
        <p14:creationId xmlns:p14="http://schemas.microsoft.com/office/powerpoint/2010/main" xmlns="" val="327526128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en-US" dirty="0"/>
          </a:p>
        </p:txBody>
      </p:sp>
      <p:sp>
        <p:nvSpPr>
          <p:cNvPr id="3" name="Inhaltsplatzhalter 2"/>
          <p:cNvSpPr>
            <a:spLocks noGrp="1"/>
          </p:cNvSpPr>
          <p:nvPr>
            <p:ph sz="half" idx="1"/>
          </p:nvPr>
        </p:nvSpPr>
        <p:spPr>
          <a:xfrm>
            <a:off x="538025" y="1499499"/>
            <a:ext cx="6676265" cy="4930073"/>
          </a:xfrm>
          <a:prstGeom prst="rect">
            <a:avLst/>
          </a:prstGeom>
        </p:spPr>
        <p:txBody>
          <a:bodyPr lIns="108000"/>
          <a:lstStyle>
            <a:lvl1pPr marL="0" indent="0">
              <a:buNone/>
              <a:defRPr sz="1984"/>
            </a:lvl1pPr>
            <a:lvl2pPr marL="278796" indent="-278796">
              <a:buClr>
                <a:schemeClr val="accent2"/>
              </a:buClr>
              <a:buFont typeface="Arial" pitchFamily="34" charset="0"/>
              <a:buChar char="■"/>
              <a:defRPr sz="1984" baseline="0"/>
            </a:lvl2pPr>
            <a:lvl3pPr marL="535540" indent="-263045">
              <a:buClr>
                <a:schemeClr val="tx2"/>
              </a:buClr>
              <a:buFont typeface="Arial" pitchFamily="34" charset="0"/>
              <a:buChar char="►"/>
              <a:defRPr sz="1588"/>
            </a:lvl3pPr>
            <a:lvl4pPr marL="441033" indent="-441033">
              <a:buClr>
                <a:schemeClr val="accent2"/>
              </a:buClr>
              <a:buSzPct val="130000"/>
              <a:buFontTx/>
              <a:buBlip>
                <a:blip r:embed="rId2"/>
              </a:buBlip>
              <a:defRPr sz="1984" u="none"/>
            </a:lvl4pPr>
            <a:lvl5pPr marL="441033" indent="-441033">
              <a:buSzPct val="130000"/>
              <a:buFontTx/>
              <a:buBlip>
                <a:blip r:embed="rId3"/>
              </a:buBlip>
              <a:defRPr sz="1984"/>
            </a:lvl5pPr>
            <a:lvl6pPr marL="444183" indent="-444183">
              <a:buSzPct val="150000"/>
              <a:buFontTx/>
              <a:buBlip>
                <a:blip r:embed="rId4"/>
              </a:buBlip>
              <a:defRPr sz="1786"/>
            </a:lvl6pPr>
            <a:lvl7pPr>
              <a:defRPr sz="1786"/>
            </a:lvl7pPr>
            <a:lvl8pPr>
              <a:defRPr sz="1786"/>
            </a:lvl8pPr>
            <a:lvl9pPr>
              <a:defRPr sz="1786"/>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smtClean="0"/>
          </a:p>
        </p:txBody>
      </p:sp>
      <p:sp>
        <p:nvSpPr>
          <p:cNvPr id="7" name="Inhaltsplatzhalter 6"/>
          <p:cNvSpPr>
            <a:spLocks noGrp="1"/>
          </p:cNvSpPr>
          <p:nvPr>
            <p:ph sz="quarter" idx="10"/>
          </p:nvPr>
        </p:nvSpPr>
        <p:spPr>
          <a:xfrm>
            <a:off x="7429501" y="1499499"/>
            <a:ext cx="1938474" cy="4930073"/>
          </a:xfrm>
          <a:prstGeom prst="rect">
            <a:avLst/>
          </a:prstGeom>
        </p:spPr>
        <p:txBody>
          <a:bodyPr/>
          <a:lstStyle>
            <a:lvl1pPr>
              <a:defRPr sz="1588"/>
            </a:lvl1pPr>
            <a:lvl3pPr marL="0" indent="0">
              <a:buNone/>
              <a:defRPr b="1"/>
            </a:lvl3pPr>
          </a:lstStyle>
          <a:p>
            <a:pPr lvl="0"/>
            <a:r>
              <a:rPr lang="de-DE" smtClean="0"/>
              <a:t>Textmasterformate durch Klicken bearbeiten</a:t>
            </a:r>
          </a:p>
        </p:txBody>
      </p:sp>
    </p:spTree>
    <p:extLst>
      <p:ext uri="{BB962C8B-B14F-4D97-AF65-F5344CB8AC3E}">
        <p14:creationId xmlns:p14="http://schemas.microsoft.com/office/powerpoint/2010/main" xmlns="" val="333720417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1712895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138" cy="1162050"/>
          </a:xfr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Inhaltsplatzhalt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err="1" smtClean="0"/>
              <a:t>Textmasterformat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a:p>
        </p:txBody>
      </p:sp>
      <p:sp>
        <p:nvSpPr>
          <p:cNvPr id="4" name="Textplatzhalt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1204688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p:spPr>
        <p:txBody>
          <a:bodyPr anchor="b"/>
          <a:lstStyle>
            <a:lvl1pPr algn="l">
              <a:defRPr sz="2000" b="1"/>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Bildplatzhalt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AT" noProof="0" dirty="0" smtClean="0">
              <a:sym typeface="Wingdings" pitchFamily="2" charset="2"/>
            </a:endParaRPr>
          </a:p>
        </p:txBody>
      </p:sp>
      <p:sp>
        <p:nvSpPr>
          <p:cNvPr id="4" name="Textplatzhalt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Textmasterformat</a:t>
            </a:r>
            <a:r>
              <a:rPr lang="en-US" dirty="0" smtClean="0"/>
              <a:t> </a:t>
            </a:r>
            <a:r>
              <a:rPr lang="en-US" dirty="0" err="1" smtClean="0"/>
              <a:t>bearbeiten</a:t>
            </a:r>
            <a:endParaRPr lang="en-US" dirty="0" smtClean="0"/>
          </a:p>
        </p:txBody>
      </p:sp>
    </p:spTree>
    <p:extLst>
      <p:ext uri="{BB962C8B-B14F-4D97-AF65-F5344CB8AC3E}">
        <p14:creationId xmlns:p14="http://schemas.microsoft.com/office/powerpoint/2010/main" xmlns="" val="13529905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2.w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4.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w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image" Target="../media/image2.wmf"/><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1.pn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38163" y="1500188"/>
            <a:ext cx="8853487" cy="496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err="1" smtClean="0">
                <a:sym typeface="Wingdings" pitchFamily="2" charset="2"/>
              </a:rPr>
              <a:t>Klicken</a:t>
            </a:r>
            <a:r>
              <a:rPr lang="en-US" dirty="0" smtClean="0">
                <a:sym typeface="Wingdings" pitchFamily="2" charset="2"/>
              </a:rPr>
              <a:t> </a:t>
            </a:r>
            <a:r>
              <a:rPr lang="en-US" dirty="0" err="1" smtClean="0">
                <a:sym typeface="Wingdings" pitchFamily="2" charset="2"/>
              </a:rPr>
              <a:t>Sie</a:t>
            </a:r>
            <a:r>
              <a:rPr lang="en-US" dirty="0" smtClean="0">
                <a:sym typeface="Wingdings" pitchFamily="2" charset="2"/>
              </a:rPr>
              <a:t>, um die </a:t>
            </a:r>
            <a:r>
              <a:rPr lang="en-US" dirty="0" err="1" smtClean="0">
                <a:sym typeface="Wingdings" pitchFamily="2" charset="2"/>
              </a:rPr>
              <a:t>Formate</a:t>
            </a:r>
            <a:r>
              <a:rPr lang="en-US" dirty="0" smtClean="0">
                <a:sym typeface="Wingdings" pitchFamily="2" charset="2"/>
              </a:rPr>
              <a:t> des </a:t>
            </a:r>
            <a:r>
              <a:rPr lang="en-US" dirty="0" err="1" smtClean="0">
                <a:sym typeface="Wingdings" pitchFamily="2" charset="2"/>
              </a:rPr>
              <a:t>Vorlagentextes</a:t>
            </a:r>
            <a:r>
              <a:rPr lang="en-US" dirty="0" smtClean="0">
                <a:sym typeface="Wingdings" pitchFamily="2" charset="2"/>
              </a:rPr>
              <a:t> </a:t>
            </a:r>
            <a:r>
              <a:rPr lang="en-US" dirty="0" err="1" smtClean="0">
                <a:sym typeface="Wingdings" pitchFamily="2" charset="2"/>
              </a:rPr>
              <a:t>zu</a:t>
            </a:r>
            <a:r>
              <a:rPr lang="en-US" dirty="0" smtClean="0">
                <a:sym typeface="Wingdings" pitchFamily="2" charset="2"/>
              </a:rPr>
              <a:t> </a:t>
            </a:r>
            <a:r>
              <a:rPr lang="en-US" dirty="0" err="1" smtClean="0">
                <a:sym typeface="Wingdings" pitchFamily="2" charset="2"/>
              </a:rPr>
              <a:t>bearbeiten</a:t>
            </a:r>
            <a:endParaRPr lang="en-US" dirty="0" smtClean="0">
              <a:sym typeface="Wingdings" pitchFamily="2" charset="2"/>
            </a:endParaRPr>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en-US" dirty="0" smtClean="0"/>
          </a:p>
        </p:txBody>
      </p:sp>
      <p:sp>
        <p:nvSpPr>
          <p:cNvPr id="1027" name="Rectangle 3"/>
          <p:cNvSpPr>
            <a:spLocks noChangeArrowheads="1"/>
          </p:cNvSpPr>
          <p:nvPr/>
        </p:nvSpPr>
        <p:spPr bwMode="auto">
          <a:xfrm>
            <a:off x="538163" y="214313"/>
            <a:ext cx="6672262" cy="857250"/>
          </a:xfrm>
          <a:prstGeom prst="rect">
            <a:avLst/>
          </a:prstGeom>
          <a:solidFill>
            <a:srgbClr val="E3000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AT" dirty="0"/>
          </a:p>
        </p:txBody>
      </p:sp>
      <p:sp>
        <p:nvSpPr>
          <p:cNvPr id="1028" name="Rectangle 6"/>
          <p:cNvSpPr>
            <a:spLocks noChangeArrowheads="1"/>
          </p:cNvSpPr>
          <p:nvPr/>
        </p:nvSpPr>
        <p:spPr bwMode="auto">
          <a:xfrm>
            <a:off x="7640638" y="6569075"/>
            <a:ext cx="17272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lstStyle/>
          <a:p>
            <a:pPr algn="r" defTabSz="909638"/>
            <a:r>
              <a:rPr lang="en-US" sz="1000" baseline="0" dirty="0" smtClean="0">
                <a:solidFill>
                  <a:srgbClr val="5A5A5A"/>
                </a:solidFill>
              </a:rPr>
              <a:t> Investor Presentation I </a:t>
            </a:r>
            <a:fld id="{EC5ABB3E-A64B-4B11-9852-10DAA1657288}" type="slidenum">
              <a:rPr lang="en-US" sz="1000" smtClean="0">
                <a:solidFill>
                  <a:srgbClr val="5A5A5A"/>
                </a:solidFill>
              </a:rPr>
              <a:pPr algn="r" defTabSz="909638"/>
              <a:t>‹Nr.›</a:t>
            </a:fld>
            <a:endParaRPr lang="en-US" sz="1000" dirty="0">
              <a:solidFill>
                <a:srgbClr val="5A5A5A"/>
              </a:solidFill>
            </a:endParaRPr>
          </a:p>
        </p:txBody>
      </p:sp>
      <p:sp>
        <p:nvSpPr>
          <p:cNvPr id="1029" name="Rectangle 4"/>
          <p:cNvSpPr>
            <a:spLocks noChangeArrowheads="1"/>
          </p:cNvSpPr>
          <p:nvPr/>
        </p:nvSpPr>
        <p:spPr bwMode="auto">
          <a:xfrm>
            <a:off x="538163" y="214313"/>
            <a:ext cx="6675437" cy="963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876" tIns="45442" rIns="90876" bIns="45442" anchor="ctr"/>
          <a:lstStyle/>
          <a:p>
            <a:pPr algn="ctr" defTabSz="909638"/>
            <a:endParaRPr lang="de-DE" altLang="de-DE" sz="2400" dirty="0">
              <a:solidFill>
                <a:schemeClr val="bg1"/>
              </a:solidFill>
              <a:latin typeface="55 Helvetica Roman" charset="0"/>
            </a:endParaRPr>
          </a:p>
        </p:txBody>
      </p:sp>
      <p:sp>
        <p:nvSpPr>
          <p:cNvPr id="1030" name="Rectangle 6"/>
          <p:cNvSpPr>
            <a:spLocks noGrp="1" noChangeArrowheads="1"/>
          </p:cNvSpPr>
          <p:nvPr>
            <p:ph type="title"/>
          </p:nvPr>
        </p:nvSpPr>
        <p:spPr bwMode="auto">
          <a:xfrm>
            <a:off x="646113" y="214313"/>
            <a:ext cx="6457950" cy="857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grpSp>
        <p:nvGrpSpPr>
          <p:cNvPr id="1031" name="Group 7"/>
          <p:cNvGrpSpPr>
            <a:grpSpLocks/>
          </p:cNvGrpSpPr>
          <p:nvPr/>
        </p:nvGrpSpPr>
        <p:grpSpPr bwMode="auto">
          <a:xfrm>
            <a:off x="7424738" y="214313"/>
            <a:ext cx="1936750" cy="857250"/>
            <a:chOff x="4696" y="1088"/>
            <a:chExt cx="1224" cy="544"/>
          </a:xfrm>
        </p:grpSpPr>
        <p:pic>
          <p:nvPicPr>
            <p:cNvPr id="1032" name="Picture 8" descr="rb_verlauf_klein"/>
            <p:cNvPicPr>
              <a:picLocks noChangeAspect="1" noChangeArrowheads="1"/>
            </p:cNvPicPr>
            <p:nvPr userDrawn="1"/>
          </p:nvPicPr>
          <p:blipFill>
            <a:blip r:embed="rId16" cstate="screen">
              <a:extLst>
                <a:ext uri="{28A0092B-C50C-407E-A947-70E740481C1C}">
                  <a14:useLocalDpi xmlns:a14="http://schemas.microsoft.com/office/drawing/2010/main" xmlns=""/>
                </a:ext>
              </a:extLst>
            </a:blip>
            <a:srcRect/>
            <a:stretch>
              <a:fillRect/>
            </a:stretch>
          </p:blipFill>
          <p:spPr bwMode="auto">
            <a:xfrm>
              <a:off x="4696" y="1088"/>
              <a:ext cx="1224"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3" name="Picture 9" descr="logo-rb-fuer-ppt"/>
            <p:cNvPicPr>
              <a:picLocks noChangeAspect="1" noChangeArrowheads="1"/>
            </p:cNvPicPr>
            <p:nvPr userDrawn="1"/>
          </p:nvPicPr>
          <p:blipFill>
            <a:blip r:embed="rId17" cstate="screen">
              <a:extLst>
                <a:ext uri="{28A0092B-C50C-407E-A947-70E740481C1C}">
                  <a14:useLocalDpi xmlns:a14="http://schemas.microsoft.com/office/drawing/2010/main" xmlns=""/>
                </a:ext>
              </a:extLst>
            </a:blip>
            <a:srcRect/>
            <a:stretch>
              <a:fillRect/>
            </a:stretch>
          </p:blipFill>
          <p:spPr bwMode="auto">
            <a:xfrm>
              <a:off x="4831" y="1361"/>
              <a:ext cx="95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819"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820" r:id="rId12"/>
    <p:sldLayoutId id="2147483824" r:id="rId13"/>
    <p:sldLayoutId id="2147483839" r:id="rId14"/>
  </p:sldLayoutIdLst>
  <p:transition/>
  <p:timing>
    <p:tnLst>
      <p:par>
        <p:cTn id="1" dur="indefinite" restart="never" nodeType="tmRoot"/>
      </p:par>
    </p:tnLst>
  </p:timing>
  <p:hf sldNum="0" hdr="0" ftr="0" dt="0"/>
  <p:txStyles>
    <p:titleStyle>
      <a:lvl1pPr algn="l" defTabSz="909638" rtl="0" eaLnBrk="0" fontAlgn="base" hangingPunct="0">
        <a:spcBef>
          <a:spcPct val="0"/>
        </a:spcBef>
        <a:spcAft>
          <a:spcPct val="0"/>
        </a:spcAft>
        <a:defRPr sz="2400" b="1">
          <a:solidFill>
            <a:schemeClr val="bg1"/>
          </a:solidFill>
          <a:latin typeface="+mj-lt"/>
          <a:ea typeface="+mj-ea"/>
          <a:cs typeface="+mj-cs"/>
        </a:defRPr>
      </a:lvl1pPr>
      <a:lvl2pPr algn="l" defTabSz="909638" rtl="0" eaLnBrk="0" fontAlgn="base" hangingPunct="0">
        <a:spcBef>
          <a:spcPct val="0"/>
        </a:spcBef>
        <a:spcAft>
          <a:spcPct val="0"/>
        </a:spcAft>
        <a:defRPr sz="2400" b="1">
          <a:solidFill>
            <a:schemeClr val="bg1"/>
          </a:solidFill>
          <a:latin typeface="Arial" charset="0"/>
        </a:defRPr>
      </a:lvl2pPr>
      <a:lvl3pPr algn="l" defTabSz="909638" rtl="0" eaLnBrk="0" fontAlgn="base" hangingPunct="0">
        <a:spcBef>
          <a:spcPct val="0"/>
        </a:spcBef>
        <a:spcAft>
          <a:spcPct val="0"/>
        </a:spcAft>
        <a:defRPr sz="2400" b="1">
          <a:solidFill>
            <a:schemeClr val="bg1"/>
          </a:solidFill>
          <a:latin typeface="Arial" charset="0"/>
        </a:defRPr>
      </a:lvl3pPr>
      <a:lvl4pPr algn="l" defTabSz="909638" rtl="0" eaLnBrk="0" fontAlgn="base" hangingPunct="0">
        <a:spcBef>
          <a:spcPct val="0"/>
        </a:spcBef>
        <a:spcAft>
          <a:spcPct val="0"/>
        </a:spcAft>
        <a:defRPr sz="2400" b="1">
          <a:solidFill>
            <a:schemeClr val="bg1"/>
          </a:solidFill>
          <a:latin typeface="Arial" charset="0"/>
        </a:defRPr>
      </a:lvl4pPr>
      <a:lvl5pPr algn="l" defTabSz="909638" rtl="0" eaLnBrk="0" fontAlgn="base" hangingPunct="0">
        <a:spcBef>
          <a:spcPct val="0"/>
        </a:spcBef>
        <a:spcAft>
          <a:spcPct val="0"/>
        </a:spcAft>
        <a:defRPr sz="2400" b="1">
          <a:solidFill>
            <a:schemeClr val="bg1"/>
          </a:solidFill>
          <a:latin typeface="Arial" charset="0"/>
        </a:defRPr>
      </a:lvl5pPr>
      <a:lvl6pPr marL="457200" algn="l" defTabSz="909638" rtl="0" fontAlgn="base">
        <a:spcBef>
          <a:spcPct val="0"/>
        </a:spcBef>
        <a:spcAft>
          <a:spcPct val="0"/>
        </a:spcAft>
        <a:defRPr sz="2400" b="1">
          <a:solidFill>
            <a:schemeClr val="bg1"/>
          </a:solidFill>
          <a:latin typeface="Arial" charset="0"/>
        </a:defRPr>
      </a:lvl6pPr>
      <a:lvl7pPr marL="914400" algn="l" defTabSz="909638" rtl="0" fontAlgn="base">
        <a:spcBef>
          <a:spcPct val="0"/>
        </a:spcBef>
        <a:spcAft>
          <a:spcPct val="0"/>
        </a:spcAft>
        <a:defRPr sz="2400" b="1">
          <a:solidFill>
            <a:schemeClr val="bg1"/>
          </a:solidFill>
          <a:latin typeface="Arial" charset="0"/>
        </a:defRPr>
      </a:lvl7pPr>
      <a:lvl8pPr marL="1371600" algn="l" defTabSz="909638" rtl="0" fontAlgn="base">
        <a:spcBef>
          <a:spcPct val="0"/>
        </a:spcBef>
        <a:spcAft>
          <a:spcPct val="0"/>
        </a:spcAft>
        <a:defRPr sz="2400" b="1">
          <a:solidFill>
            <a:schemeClr val="bg1"/>
          </a:solidFill>
          <a:latin typeface="Arial" charset="0"/>
        </a:defRPr>
      </a:lvl8pPr>
      <a:lvl9pPr marL="1828800" algn="l" defTabSz="909638" rtl="0" fontAlgn="base">
        <a:spcBef>
          <a:spcPct val="0"/>
        </a:spcBef>
        <a:spcAft>
          <a:spcPct val="0"/>
        </a:spcAft>
        <a:defRPr sz="2400" b="1">
          <a:solidFill>
            <a:schemeClr val="bg1"/>
          </a:solidFill>
          <a:latin typeface="Arial" charset="0"/>
        </a:defRPr>
      </a:lvl9pPr>
    </p:titleStyle>
    <p:body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538163" y="3963988"/>
            <a:ext cx="6242050" cy="2463800"/>
          </a:xfrm>
          <a:prstGeom prst="rect">
            <a:avLst/>
          </a:prstGeom>
          <a:solidFill>
            <a:srgbClr val="E3000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AT" dirty="0"/>
          </a:p>
        </p:txBody>
      </p:sp>
      <p:sp>
        <p:nvSpPr>
          <p:cNvPr id="2051" name="Rectangle 2"/>
          <p:cNvSpPr>
            <a:spLocks noGrp="1" noChangeArrowheads="1"/>
          </p:cNvSpPr>
          <p:nvPr>
            <p:ph type="title"/>
          </p:nvPr>
        </p:nvSpPr>
        <p:spPr bwMode="auto">
          <a:xfrm>
            <a:off x="752475" y="4178300"/>
            <a:ext cx="5813425" cy="752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1"/>
                  </a:outerShdw>
                </a:effectLst>
              </a14:hiddenEffects>
            </a:ext>
          </a:extLst>
        </p:spPr>
        <p:txBody>
          <a:bodyPr vert="horz" wrap="square" lIns="0" tIns="0" rIns="0" bIns="0" numCol="1" anchor="t" anchorCtr="0" compatLnSpc="1">
            <a:prstTxWarp prst="textNoShape">
              <a:avLst/>
            </a:prstTxWarp>
          </a:bodyPr>
          <a:lstStyle/>
          <a:p>
            <a:pPr lvl="0"/>
            <a:r>
              <a:rPr lang="en-US" dirty="0" err="1" smtClean="0"/>
              <a:t>Präsentationstitel</a:t>
            </a:r>
            <a:r>
              <a:rPr lang="en-US" dirty="0" smtClean="0"/>
              <a:t/>
            </a:r>
            <a:br>
              <a:rPr lang="en-US" dirty="0" smtClean="0"/>
            </a:br>
            <a:endParaRPr lang="en-US" dirty="0" smtClean="0"/>
          </a:p>
        </p:txBody>
      </p:sp>
      <p:grpSp>
        <p:nvGrpSpPr>
          <p:cNvPr id="2052" name="Group 4"/>
          <p:cNvGrpSpPr>
            <a:grpSpLocks/>
          </p:cNvGrpSpPr>
          <p:nvPr/>
        </p:nvGrpSpPr>
        <p:grpSpPr bwMode="auto">
          <a:xfrm>
            <a:off x="6999288" y="3965575"/>
            <a:ext cx="2366962" cy="2463800"/>
            <a:chOff x="4423" y="2517"/>
            <a:chExt cx="1496" cy="1564"/>
          </a:xfrm>
        </p:grpSpPr>
        <p:pic>
          <p:nvPicPr>
            <p:cNvPr id="2054" name="Picture 5" descr="rb_verlauf_gross"/>
            <p:cNvPicPr>
              <a:picLocks noChangeAspect="1" noChangeArrowheads="1"/>
            </p:cNvPicPr>
            <p:nvPr userDrawn="1"/>
          </p:nvPicPr>
          <p:blipFill>
            <a:blip r:embed="rId15" cstate="screen">
              <a:extLst>
                <a:ext uri="{28A0092B-C50C-407E-A947-70E740481C1C}">
                  <a14:useLocalDpi xmlns:a14="http://schemas.microsoft.com/office/drawing/2010/main" xmlns=""/>
                </a:ext>
              </a:extLst>
            </a:blip>
            <a:srcRect/>
            <a:stretch>
              <a:fillRect/>
            </a:stretch>
          </p:blipFill>
          <p:spPr bwMode="auto">
            <a:xfrm>
              <a:off x="4423" y="2517"/>
              <a:ext cx="1496" cy="1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5" name="Picture 6" descr="logo-rb-fuer-ppt"/>
            <p:cNvPicPr>
              <a:picLocks noChangeAspect="1" noChangeArrowheads="1"/>
            </p:cNvPicPr>
            <p:nvPr userDrawn="1"/>
          </p:nvPicPr>
          <p:blipFill>
            <a:blip r:embed="rId16" cstate="screen">
              <a:extLst>
                <a:ext uri="{28A0092B-C50C-407E-A947-70E740481C1C}">
                  <a14:useLocalDpi xmlns:a14="http://schemas.microsoft.com/office/drawing/2010/main" xmlns=""/>
                </a:ext>
              </a:extLst>
            </a:blip>
            <a:srcRect/>
            <a:stretch>
              <a:fillRect/>
            </a:stretch>
          </p:blipFill>
          <p:spPr bwMode="auto">
            <a:xfrm>
              <a:off x="4559" y="3742"/>
              <a:ext cx="1224"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053" name="Rectangle 7"/>
          <p:cNvSpPr>
            <a:spLocks noGrp="1" noChangeArrowheads="1"/>
          </p:cNvSpPr>
          <p:nvPr>
            <p:ph type="body" idx="1"/>
          </p:nvPr>
        </p:nvSpPr>
        <p:spPr bwMode="auto">
          <a:xfrm>
            <a:off x="752475" y="4930775"/>
            <a:ext cx="5807075" cy="1284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964" tIns="45482" rIns="90964" bIns="45482" numCol="1" anchor="t" anchorCtr="0" compatLnSpc="1">
            <a:prstTxWarp prst="textNoShape">
              <a:avLst/>
            </a:prstTxWarp>
          </a:bodyPr>
          <a:lstStyle/>
          <a:p>
            <a:pPr lvl="0"/>
            <a:endParaRPr lang="en-US" smtClean="0">
              <a:sym typeface="Wingdings" pitchFamily="2" charset="2"/>
            </a:endParaRP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822" r:id="rId12"/>
    <p:sldLayoutId id="2147483823" r:id="rId13"/>
  </p:sldLayoutIdLst>
  <p:transition/>
  <p:timing>
    <p:tnLst>
      <p:par>
        <p:cTn id="1" dur="indefinite" restart="never" nodeType="tmRoot"/>
      </p:par>
    </p:tnLst>
  </p:timing>
  <p:hf sldNum="0" hdr="0" ftr="0" dt="0"/>
  <p:txStyles>
    <p:titleStyle>
      <a:lvl1pPr algn="l" defTabSz="909638" rtl="0" eaLnBrk="0" fontAlgn="base" hangingPunct="0">
        <a:spcBef>
          <a:spcPct val="0"/>
        </a:spcBef>
        <a:spcAft>
          <a:spcPct val="0"/>
        </a:spcAft>
        <a:defRPr sz="2400" b="1">
          <a:solidFill>
            <a:schemeClr val="bg1"/>
          </a:solidFill>
          <a:latin typeface="+mj-lt"/>
          <a:ea typeface="+mj-ea"/>
          <a:cs typeface="+mj-cs"/>
        </a:defRPr>
      </a:lvl1pPr>
      <a:lvl2pPr algn="l" defTabSz="909638" rtl="0" eaLnBrk="0" fontAlgn="base" hangingPunct="0">
        <a:spcBef>
          <a:spcPct val="0"/>
        </a:spcBef>
        <a:spcAft>
          <a:spcPct val="0"/>
        </a:spcAft>
        <a:defRPr sz="2400" b="1">
          <a:solidFill>
            <a:schemeClr val="bg1"/>
          </a:solidFill>
          <a:latin typeface="Arial" charset="0"/>
        </a:defRPr>
      </a:lvl2pPr>
      <a:lvl3pPr algn="l" defTabSz="909638" rtl="0" eaLnBrk="0" fontAlgn="base" hangingPunct="0">
        <a:spcBef>
          <a:spcPct val="0"/>
        </a:spcBef>
        <a:spcAft>
          <a:spcPct val="0"/>
        </a:spcAft>
        <a:defRPr sz="2400" b="1">
          <a:solidFill>
            <a:schemeClr val="bg1"/>
          </a:solidFill>
          <a:latin typeface="Arial" charset="0"/>
        </a:defRPr>
      </a:lvl3pPr>
      <a:lvl4pPr algn="l" defTabSz="909638" rtl="0" eaLnBrk="0" fontAlgn="base" hangingPunct="0">
        <a:spcBef>
          <a:spcPct val="0"/>
        </a:spcBef>
        <a:spcAft>
          <a:spcPct val="0"/>
        </a:spcAft>
        <a:defRPr sz="2400" b="1">
          <a:solidFill>
            <a:schemeClr val="bg1"/>
          </a:solidFill>
          <a:latin typeface="Arial" charset="0"/>
        </a:defRPr>
      </a:lvl4pPr>
      <a:lvl5pPr algn="l" defTabSz="909638" rtl="0" eaLnBrk="0" fontAlgn="base" hangingPunct="0">
        <a:spcBef>
          <a:spcPct val="0"/>
        </a:spcBef>
        <a:spcAft>
          <a:spcPct val="0"/>
        </a:spcAft>
        <a:defRPr sz="2400" b="1">
          <a:solidFill>
            <a:schemeClr val="bg1"/>
          </a:solidFill>
          <a:latin typeface="Arial" charset="0"/>
        </a:defRPr>
      </a:lvl5pPr>
      <a:lvl6pPr marL="457200" algn="l" defTabSz="909638" rtl="0" eaLnBrk="0" fontAlgn="base" hangingPunct="0">
        <a:spcBef>
          <a:spcPct val="0"/>
        </a:spcBef>
        <a:spcAft>
          <a:spcPct val="0"/>
        </a:spcAft>
        <a:defRPr sz="2400" b="1">
          <a:solidFill>
            <a:schemeClr val="bg1"/>
          </a:solidFill>
          <a:latin typeface="Arial" charset="0"/>
        </a:defRPr>
      </a:lvl6pPr>
      <a:lvl7pPr marL="914400" algn="l" defTabSz="909638" rtl="0" eaLnBrk="0" fontAlgn="base" hangingPunct="0">
        <a:spcBef>
          <a:spcPct val="0"/>
        </a:spcBef>
        <a:spcAft>
          <a:spcPct val="0"/>
        </a:spcAft>
        <a:defRPr sz="2400" b="1">
          <a:solidFill>
            <a:schemeClr val="bg1"/>
          </a:solidFill>
          <a:latin typeface="Arial" charset="0"/>
        </a:defRPr>
      </a:lvl7pPr>
      <a:lvl8pPr marL="1371600" algn="l" defTabSz="909638" rtl="0" eaLnBrk="0" fontAlgn="base" hangingPunct="0">
        <a:spcBef>
          <a:spcPct val="0"/>
        </a:spcBef>
        <a:spcAft>
          <a:spcPct val="0"/>
        </a:spcAft>
        <a:defRPr sz="2400" b="1">
          <a:solidFill>
            <a:schemeClr val="bg1"/>
          </a:solidFill>
          <a:latin typeface="Arial" charset="0"/>
        </a:defRPr>
      </a:lvl8pPr>
      <a:lvl9pPr marL="1828800" algn="l" defTabSz="909638" rtl="0" eaLnBrk="0" fontAlgn="base" hangingPunct="0">
        <a:spcBef>
          <a:spcPct val="0"/>
        </a:spcBef>
        <a:spcAft>
          <a:spcPct val="0"/>
        </a:spcAft>
        <a:defRPr sz="2400" b="1">
          <a:solidFill>
            <a:schemeClr val="bg1"/>
          </a:solidFill>
          <a:latin typeface="Arial" charset="0"/>
        </a:defRPr>
      </a:lvl9pPr>
    </p:titleStyle>
    <p:bodyStyle>
      <a:lvl1pPr marL="360363" indent="-360363" algn="l" defTabSz="909638" rtl="0" eaLnBrk="0" fontAlgn="base" hangingPunct="0">
        <a:spcBef>
          <a:spcPct val="20000"/>
        </a:spcBef>
        <a:spcAft>
          <a:spcPct val="20000"/>
        </a:spcAft>
        <a:buClr>
          <a:srgbClr val="FF0000"/>
        </a:buClr>
        <a:buSzPct val="130000"/>
        <a:buFont typeface="Arial" charset="0"/>
        <a:defRPr sz="2200">
          <a:solidFill>
            <a:schemeClr val="bg1"/>
          </a:solidFill>
          <a:latin typeface="+mn-lt"/>
          <a:ea typeface="+mn-ea"/>
          <a:cs typeface="+mn-cs"/>
          <a:sym typeface="Wingdings" pitchFamily="2" charset="2"/>
        </a:defRPr>
      </a:lvl1pPr>
      <a:lvl2pPr marL="717550" indent="-355600" algn="just" defTabSz="909638" rtl="0" eaLnBrk="0" fontAlgn="base" hangingPunct="0">
        <a:spcBef>
          <a:spcPct val="20000"/>
        </a:spcBef>
        <a:spcAft>
          <a:spcPct val="20000"/>
        </a:spcAft>
        <a:buClr>
          <a:srgbClr val="FF0000"/>
        </a:buClr>
        <a:buSzPct val="120000"/>
        <a:buFont typeface="Arial" charset="0"/>
        <a:buChar char="▪"/>
        <a:defRPr sz="2000">
          <a:solidFill>
            <a:schemeClr val="bg1"/>
          </a:solidFill>
          <a:latin typeface="+mn-lt"/>
        </a:defRPr>
      </a:lvl2pPr>
      <a:lvl3pPr marL="1068388" indent="-349250" algn="l" defTabSz="909638" rtl="0" eaLnBrk="0" fontAlgn="base" hangingPunct="0">
        <a:spcBef>
          <a:spcPct val="20000"/>
        </a:spcBef>
        <a:spcAft>
          <a:spcPct val="20000"/>
        </a:spcAft>
        <a:buClr>
          <a:srgbClr val="FF0000"/>
        </a:buClr>
        <a:buSzPct val="120000"/>
        <a:buFont typeface="Arial" charset="0"/>
        <a:buChar char="▪"/>
        <a:defRPr sz="2000">
          <a:solidFill>
            <a:schemeClr val="bg1"/>
          </a:solidFill>
          <a:latin typeface="+mn-lt"/>
        </a:defRPr>
      </a:lvl3pPr>
      <a:lvl4pPr marL="1427163" indent="-357188" algn="l" defTabSz="909638" rtl="0" eaLnBrk="0" fontAlgn="base" hangingPunct="0">
        <a:spcBef>
          <a:spcPct val="20000"/>
        </a:spcBef>
        <a:spcAft>
          <a:spcPct val="20000"/>
        </a:spcAft>
        <a:buClr>
          <a:srgbClr val="FF0000"/>
        </a:buClr>
        <a:buSzPct val="120000"/>
        <a:buFont typeface="Arial" charset="0"/>
        <a:buChar char="▪"/>
        <a:defRPr sz="2000">
          <a:solidFill>
            <a:schemeClr val="bg1"/>
          </a:solidFill>
          <a:latin typeface="+mn-lt"/>
        </a:defRPr>
      </a:lvl4pPr>
      <a:lvl5pPr marL="1787525" indent="-358775" algn="l" defTabSz="909638" rtl="0" eaLnBrk="0" fontAlgn="base" hangingPunct="0">
        <a:spcBef>
          <a:spcPct val="20000"/>
        </a:spcBef>
        <a:spcAft>
          <a:spcPct val="20000"/>
        </a:spcAft>
        <a:buClr>
          <a:srgbClr val="FF0000"/>
        </a:buClr>
        <a:buSzPct val="120000"/>
        <a:buFont typeface="Arial" charset="0"/>
        <a:buChar char="▪"/>
        <a:defRPr sz="2000">
          <a:solidFill>
            <a:schemeClr val="bg1"/>
          </a:solidFill>
          <a:latin typeface="+mn-lt"/>
        </a:defRPr>
      </a:lvl5pPr>
      <a:lvl6pPr marL="2244725" indent="-358775" algn="l" defTabSz="909638" rtl="0" eaLnBrk="0" fontAlgn="base" hangingPunct="0">
        <a:spcBef>
          <a:spcPct val="20000"/>
        </a:spcBef>
        <a:spcAft>
          <a:spcPct val="20000"/>
        </a:spcAft>
        <a:buClr>
          <a:srgbClr val="FF0000"/>
        </a:buClr>
        <a:buSzPct val="120000"/>
        <a:buFont typeface="Arial" charset="0"/>
        <a:buChar char="▪"/>
        <a:defRPr sz="2000">
          <a:solidFill>
            <a:schemeClr val="bg1"/>
          </a:solidFill>
          <a:latin typeface="+mn-lt"/>
        </a:defRPr>
      </a:lvl6pPr>
      <a:lvl7pPr marL="2701925" indent="-358775" algn="l" defTabSz="909638" rtl="0" eaLnBrk="0" fontAlgn="base" hangingPunct="0">
        <a:spcBef>
          <a:spcPct val="20000"/>
        </a:spcBef>
        <a:spcAft>
          <a:spcPct val="20000"/>
        </a:spcAft>
        <a:buClr>
          <a:srgbClr val="FF0000"/>
        </a:buClr>
        <a:buSzPct val="120000"/>
        <a:buFont typeface="Arial" charset="0"/>
        <a:buChar char="▪"/>
        <a:defRPr sz="2000">
          <a:solidFill>
            <a:schemeClr val="bg1"/>
          </a:solidFill>
          <a:latin typeface="+mn-lt"/>
        </a:defRPr>
      </a:lvl7pPr>
      <a:lvl8pPr marL="3159125" indent="-358775" algn="l" defTabSz="909638" rtl="0" eaLnBrk="0" fontAlgn="base" hangingPunct="0">
        <a:spcBef>
          <a:spcPct val="20000"/>
        </a:spcBef>
        <a:spcAft>
          <a:spcPct val="20000"/>
        </a:spcAft>
        <a:buClr>
          <a:srgbClr val="FF0000"/>
        </a:buClr>
        <a:buSzPct val="120000"/>
        <a:buFont typeface="Arial" charset="0"/>
        <a:buChar char="▪"/>
        <a:defRPr sz="2000">
          <a:solidFill>
            <a:schemeClr val="bg1"/>
          </a:solidFill>
          <a:latin typeface="+mn-lt"/>
        </a:defRPr>
      </a:lvl8pPr>
      <a:lvl9pPr marL="3616325" indent="-358775" algn="l" defTabSz="909638" rtl="0" eaLnBrk="0" fontAlgn="base" hangingPunct="0">
        <a:spcBef>
          <a:spcPct val="20000"/>
        </a:spcBef>
        <a:spcAft>
          <a:spcPct val="20000"/>
        </a:spcAft>
        <a:buClr>
          <a:srgbClr val="FF0000"/>
        </a:buClr>
        <a:buSzPct val="120000"/>
        <a:buFont typeface="Arial" charset="0"/>
        <a:buChar char="▪"/>
        <a:defRPr sz="2000">
          <a:solidFill>
            <a:schemeClr val="bg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538163" y="5572125"/>
            <a:ext cx="6675437" cy="857250"/>
          </a:xfrm>
          <a:prstGeom prst="rect">
            <a:avLst/>
          </a:prstGeom>
          <a:solidFill>
            <a:srgbClr val="E3000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AT" dirty="0"/>
          </a:p>
        </p:txBody>
      </p:sp>
      <p:grpSp>
        <p:nvGrpSpPr>
          <p:cNvPr id="3075" name="Group 3"/>
          <p:cNvGrpSpPr>
            <a:grpSpLocks/>
          </p:cNvGrpSpPr>
          <p:nvPr/>
        </p:nvGrpSpPr>
        <p:grpSpPr bwMode="auto">
          <a:xfrm>
            <a:off x="7431088" y="5572125"/>
            <a:ext cx="1936750" cy="857250"/>
            <a:chOff x="4696" y="1088"/>
            <a:chExt cx="1224" cy="544"/>
          </a:xfrm>
        </p:grpSpPr>
        <p:pic>
          <p:nvPicPr>
            <p:cNvPr id="3078" name="Picture 4" descr="rb_verlauf_klein"/>
            <p:cNvPicPr>
              <a:picLocks noChangeAspect="1" noChangeArrowheads="1"/>
            </p:cNvPicPr>
            <p:nvPr userDrawn="1"/>
          </p:nvPicPr>
          <p:blipFill>
            <a:blip r:embed="rId13" cstate="screen">
              <a:extLst>
                <a:ext uri="{28A0092B-C50C-407E-A947-70E740481C1C}">
                  <a14:useLocalDpi xmlns:a14="http://schemas.microsoft.com/office/drawing/2010/main" xmlns=""/>
                </a:ext>
              </a:extLst>
            </a:blip>
            <a:srcRect/>
            <a:stretch>
              <a:fillRect/>
            </a:stretch>
          </p:blipFill>
          <p:spPr bwMode="auto">
            <a:xfrm>
              <a:off x="4696" y="1088"/>
              <a:ext cx="1224"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9" name="Picture 5" descr="logo-rb-fuer-ppt"/>
            <p:cNvPicPr>
              <a:picLocks noChangeAspect="1" noChangeArrowheads="1"/>
            </p:cNvPicPr>
            <p:nvPr userDrawn="1"/>
          </p:nvPicPr>
          <p:blipFill>
            <a:blip r:embed="rId14" cstate="screen">
              <a:extLst>
                <a:ext uri="{28A0092B-C50C-407E-A947-70E740481C1C}">
                  <a14:useLocalDpi xmlns:a14="http://schemas.microsoft.com/office/drawing/2010/main" xmlns=""/>
                </a:ext>
              </a:extLst>
            </a:blip>
            <a:srcRect/>
            <a:stretch>
              <a:fillRect/>
            </a:stretch>
          </p:blipFill>
          <p:spPr bwMode="auto">
            <a:xfrm>
              <a:off x="4831" y="1361"/>
              <a:ext cx="95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076" name="Rectangle 6"/>
          <p:cNvSpPr>
            <a:spLocks noGrp="1" noChangeArrowheads="1"/>
          </p:cNvSpPr>
          <p:nvPr>
            <p:ph type="title"/>
          </p:nvPr>
        </p:nvSpPr>
        <p:spPr bwMode="auto">
          <a:xfrm>
            <a:off x="646113" y="5568950"/>
            <a:ext cx="6457950" cy="857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3077" name="Rectangle 7"/>
          <p:cNvSpPr>
            <a:spLocks noGrp="1" noChangeArrowheads="1"/>
          </p:cNvSpPr>
          <p:nvPr>
            <p:ph type="body" idx="1"/>
          </p:nvPr>
        </p:nvSpPr>
        <p:spPr bwMode="auto">
          <a:xfrm>
            <a:off x="752475" y="6215063"/>
            <a:ext cx="6380163" cy="187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962" tIns="45481" rIns="90962" bIns="45481" numCol="1" anchor="t" anchorCtr="0" compatLnSpc="1">
            <a:prstTxWarp prst="textNoShape">
              <a:avLst/>
            </a:prstTxWarp>
          </a:bodyPr>
          <a:lstStyle/>
          <a:p>
            <a:pPr lvl="0"/>
            <a:endParaRPr lang="en-US" smtClean="0"/>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sldNum="0" hdr="0" ftr="0" dt="0"/>
  <p:txStyles>
    <p:titleStyle>
      <a:lvl1pPr algn="l" defTabSz="909638" rtl="0" eaLnBrk="0" fontAlgn="base" hangingPunct="0">
        <a:spcBef>
          <a:spcPct val="0"/>
        </a:spcBef>
        <a:spcAft>
          <a:spcPct val="0"/>
        </a:spcAft>
        <a:defRPr sz="2400" b="1">
          <a:solidFill>
            <a:schemeClr val="bg1"/>
          </a:solidFill>
          <a:latin typeface="+mj-lt"/>
          <a:ea typeface="+mj-ea"/>
          <a:cs typeface="+mj-cs"/>
        </a:defRPr>
      </a:lvl1pPr>
      <a:lvl2pPr algn="l" defTabSz="909638" rtl="0" eaLnBrk="0" fontAlgn="base" hangingPunct="0">
        <a:spcBef>
          <a:spcPct val="0"/>
        </a:spcBef>
        <a:spcAft>
          <a:spcPct val="0"/>
        </a:spcAft>
        <a:defRPr sz="2400" b="1">
          <a:solidFill>
            <a:schemeClr val="bg1"/>
          </a:solidFill>
          <a:latin typeface="Arial" charset="0"/>
          <a:cs typeface="Arial" charset="0"/>
        </a:defRPr>
      </a:lvl2pPr>
      <a:lvl3pPr algn="l" defTabSz="909638" rtl="0" eaLnBrk="0" fontAlgn="base" hangingPunct="0">
        <a:spcBef>
          <a:spcPct val="0"/>
        </a:spcBef>
        <a:spcAft>
          <a:spcPct val="0"/>
        </a:spcAft>
        <a:defRPr sz="2400" b="1">
          <a:solidFill>
            <a:schemeClr val="bg1"/>
          </a:solidFill>
          <a:latin typeface="Arial" charset="0"/>
          <a:cs typeface="Arial" charset="0"/>
        </a:defRPr>
      </a:lvl3pPr>
      <a:lvl4pPr algn="l" defTabSz="909638" rtl="0" eaLnBrk="0" fontAlgn="base" hangingPunct="0">
        <a:spcBef>
          <a:spcPct val="0"/>
        </a:spcBef>
        <a:spcAft>
          <a:spcPct val="0"/>
        </a:spcAft>
        <a:defRPr sz="2400" b="1">
          <a:solidFill>
            <a:schemeClr val="bg1"/>
          </a:solidFill>
          <a:latin typeface="Arial" charset="0"/>
          <a:cs typeface="Arial" charset="0"/>
        </a:defRPr>
      </a:lvl4pPr>
      <a:lvl5pPr algn="l" defTabSz="909638" rtl="0" eaLnBrk="0" fontAlgn="base" hangingPunct="0">
        <a:spcBef>
          <a:spcPct val="0"/>
        </a:spcBef>
        <a:spcAft>
          <a:spcPct val="0"/>
        </a:spcAft>
        <a:defRPr sz="2400" b="1">
          <a:solidFill>
            <a:schemeClr val="bg1"/>
          </a:solidFill>
          <a:latin typeface="Arial" charset="0"/>
          <a:cs typeface="Arial" charset="0"/>
        </a:defRPr>
      </a:lvl5pPr>
      <a:lvl6pPr marL="457200" algn="l" defTabSz="909638" rtl="0" fontAlgn="base">
        <a:spcBef>
          <a:spcPct val="0"/>
        </a:spcBef>
        <a:spcAft>
          <a:spcPct val="0"/>
        </a:spcAft>
        <a:defRPr sz="2400" b="1">
          <a:solidFill>
            <a:schemeClr val="bg1"/>
          </a:solidFill>
          <a:latin typeface="Arial" charset="0"/>
          <a:cs typeface="Arial" charset="0"/>
        </a:defRPr>
      </a:lvl6pPr>
      <a:lvl7pPr marL="914400" algn="l" defTabSz="909638" rtl="0" fontAlgn="base">
        <a:spcBef>
          <a:spcPct val="0"/>
        </a:spcBef>
        <a:spcAft>
          <a:spcPct val="0"/>
        </a:spcAft>
        <a:defRPr sz="2400" b="1">
          <a:solidFill>
            <a:schemeClr val="bg1"/>
          </a:solidFill>
          <a:latin typeface="Arial" charset="0"/>
          <a:cs typeface="Arial" charset="0"/>
        </a:defRPr>
      </a:lvl7pPr>
      <a:lvl8pPr marL="1371600" algn="l" defTabSz="909638" rtl="0" fontAlgn="base">
        <a:spcBef>
          <a:spcPct val="0"/>
        </a:spcBef>
        <a:spcAft>
          <a:spcPct val="0"/>
        </a:spcAft>
        <a:defRPr sz="2400" b="1">
          <a:solidFill>
            <a:schemeClr val="bg1"/>
          </a:solidFill>
          <a:latin typeface="Arial" charset="0"/>
          <a:cs typeface="Arial" charset="0"/>
        </a:defRPr>
      </a:lvl8pPr>
      <a:lvl9pPr marL="1828800" algn="l" defTabSz="909638" rtl="0" fontAlgn="base">
        <a:spcBef>
          <a:spcPct val="0"/>
        </a:spcBef>
        <a:spcAft>
          <a:spcPct val="0"/>
        </a:spcAft>
        <a:defRPr sz="2400" b="1">
          <a:solidFill>
            <a:schemeClr val="bg1"/>
          </a:solidFill>
          <a:latin typeface="Arial" charset="0"/>
          <a:cs typeface="Arial" charset="0"/>
        </a:defRPr>
      </a:lvl9pPr>
    </p:titleStyle>
    <p:bodyStyle>
      <a:lvl1pPr marL="341313" indent="-341313" algn="l" defTabSz="909638" rtl="0" eaLnBrk="0" fontAlgn="base" hangingPunct="0">
        <a:spcBef>
          <a:spcPct val="20000"/>
        </a:spcBef>
        <a:spcAft>
          <a:spcPct val="0"/>
        </a:spcAft>
        <a:buChar char="•"/>
        <a:defRPr sz="3200">
          <a:solidFill>
            <a:schemeClr val="bg1"/>
          </a:solidFill>
          <a:latin typeface="+mn-lt"/>
          <a:ea typeface="+mn-ea"/>
          <a:cs typeface="+mn-cs"/>
        </a:defRPr>
      </a:lvl1pPr>
      <a:lvl2pPr marL="739775" indent="-284163" algn="l" defTabSz="909638" rtl="0" eaLnBrk="0" fontAlgn="base" hangingPunct="0">
        <a:spcBef>
          <a:spcPct val="20000"/>
        </a:spcBef>
        <a:spcAft>
          <a:spcPct val="0"/>
        </a:spcAft>
        <a:buChar char="–"/>
        <a:defRPr sz="2800">
          <a:solidFill>
            <a:schemeClr val="bg1"/>
          </a:solidFill>
          <a:latin typeface="+mn-lt"/>
          <a:cs typeface="+mn-cs"/>
        </a:defRPr>
      </a:lvl2pPr>
      <a:lvl3pPr marL="1136650" indent="-227013" algn="l" defTabSz="909638" rtl="0" eaLnBrk="0" fontAlgn="base" hangingPunct="0">
        <a:spcBef>
          <a:spcPct val="20000"/>
        </a:spcBef>
        <a:spcAft>
          <a:spcPct val="0"/>
        </a:spcAft>
        <a:buChar char="•"/>
        <a:defRPr sz="2400">
          <a:solidFill>
            <a:schemeClr val="bg1"/>
          </a:solidFill>
          <a:latin typeface="+mn-lt"/>
          <a:cs typeface="+mn-cs"/>
        </a:defRPr>
      </a:lvl3pPr>
      <a:lvl4pPr marL="1592263" indent="-227013" algn="l" defTabSz="909638" rtl="0" eaLnBrk="0" fontAlgn="base" hangingPunct="0">
        <a:spcBef>
          <a:spcPct val="20000"/>
        </a:spcBef>
        <a:spcAft>
          <a:spcPct val="0"/>
        </a:spcAft>
        <a:buChar char="–"/>
        <a:defRPr sz="2000">
          <a:solidFill>
            <a:schemeClr val="bg1"/>
          </a:solidFill>
          <a:latin typeface="+mn-lt"/>
          <a:cs typeface="+mn-cs"/>
        </a:defRPr>
      </a:lvl4pPr>
      <a:lvl5pPr marL="2046288" indent="-227013" algn="l" defTabSz="909638" rtl="0" eaLnBrk="0" fontAlgn="base" hangingPunct="0">
        <a:spcBef>
          <a:spcPct val="20000"/>
        </a:spcBef>
        <a:spcAft>
          <a:spcPct val="0"/>
        </a:spcAft>
        <a:buChar char="»"/>
        <a:defRPr sz="2000">
          <a:solidFill>
            <a:schemeClr val="bg1"/>
          </a:solidFill>
          <a:latin typeface="+mn-lt"/>
          <a:cs typeface="+mn-cs"/>
        </a:defRPr>
      </a:lvl5pPr>
      <a:lvl6pPr marL="2503488" indent="-227013" algn="l" defTabSz="909638" rtl="0" fontAlgn="base">
        <a:spcBef>
          <a:spcPct val="20000"/>
        </a:spcBef>
        <a:spcAft>
          <a:spcPct val="0"/>
        </a:spcAft>
        <a:buChar char="»"/>
        <a:defRPr sz="2000">
          <a:solidFill>
            <a:schemeClr val="bg1"/>
          </a:solidFill>
          <a:latin typeface="+mn-lt"/>
          <a:cs typeface="+mn-cs"/>
        </a:defRPr>
      </a:lvl6pPr>
      <a:lvl7pPr marL="2960688" indent="-227013" algn="l" defTabSz="909638" rtl="0" fontAlgn="base">
        <a:spcBef>
          <a:spcPct val="20000"/>
        </a:spcBef>
        <a:spcAft>
          <a:spcPct val="0"/>
        </a:spcAft>
        <a:buChar char="»"/>
        <a:defRPr sz="2000">
          <a:solidFill>
            <a:schemeClr val="bg1"/>
          </a:solidFill>
          <a:latin typeface="+mn-lt"/>
          <a:cs typeface="+mn-cs"/>
        </a:defRPr>
      </a:lvl7pPr>
      <a:lvl8pPr marL="3417888" indent="-227013" algn="l" defTabSz="909638" rtl="0" fontAlgn="base">
        <a:spcBef>
          <a:spcPct val="20000"/>
        </a:spcBef>
        <a:spcAft>
          <a:spcPct val="0"/>
        </a:spcAft>
        <a:buChar char="»"/>
        <a:defRPr sz="2000">
          <a:solidFill>
            <a:schemeClr val="bg1"/>
          </a:solidFill>
          <a:latin typeface="+mn-lt"/>
          <a:cs typeface="+mn-cs"/>
        </a:defRPr>
      </a:lvl8pPr>
      <a:lvl9pPr marL="3875088" indent="-227013" algn="l" defTabSz="909638" rtl="0" fontAlgn="base">
        <a:spcBef>
          <a:spcPct val="20000"/>
        </a:spcBef>
        <a:spcAft>
          <a:spcPct val="0"/>
        </a:spcAft>
        <a:buChar char="»"/>
        <a:defRPr sz="2000">
          <a:solidFill>
            <a:schemeClr val="bg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906000" cy="6858000"/>
            <a:chOff x="0" y="0"/>
            <a:chExt cx="6260" cy="4354"/>
          </a:xfrm>
        </p:grpSpPr>
        <p:sp>
          <p:nvSpPr>
            <p:cNvPr id="4194" name="Line 3"/>
            <p:cNvSpPr>
              <a:spLocks noChangeShapeType="1"/>
            </p:cNvSpPr>
            <p:nvPr userDrawn="1"/>
          </p:nvSpPr>
          <p:spPr bwMode="auto">
            <a:xfrm>
              <a:off x="0" y="68"/>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95" name="Line 4"/>
            <p:cNvSpPr>
              <a:spLocks noChangeShapeType="1"/>
            </p:cNvSpPr>
            <p:nvPr userDrawn="1"/>
          </p:nvSpPr>
          <p:spPr bwMode="auto">
            <a:xfrm>
              <a:off x="0" y="0"/>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96" name="Line 5"/>
            <p:cNvSpPr>
              <a:spLocks noChangeShapeType="1"/>
            </p:cNvSpPr>
            <p:nvPr userDrawn="1"/>
          </p:nvSpPr>
          <p:spPr bwMode="auto">
            <a:xfrm>
              <a:off x="0" y="204"/>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97" name="Line 6"/>
            <p:cNvSpPr>
              <a:spLocks noChangeShapeType="1"/>
            </p:cNvSpPr>
            <p:nvPr userDrawn="1"/>
          </p:nvSpPr>
          <p:spPr bwMode="auto">
            <a:xfrm>
              <a:off x="0" y="136"/>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98" name="Line 7"/>
            <p:cNvSpPr>
              <a:spLocks noChangeShapeType="1"/>
            </p:cNvSpPr>
            <p:nvPr userDrawn="1"/>
          </p:nvSpPr>
          <p:spPr bwMode="auto">
            <a:xfrm>
              <a:off x="0" y="272"/>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99" name="Line 8"/>
            <p:cNvSpPr>
              <a:spLocks noChangeShapeType="1"/>
            </p:cNvSpPr>
            <p:nvPr userDrawn="1"/>
          </p:nvSpPr>
          <p:spPr bwMode="auto">
            <a:xfrm>
              <a:off x="0" y="408"/>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0" name="Line 9"/>
            <p:cNvSpPr>
              <a:spLocks noChangeShapeType="1"/>
            </p:cNvSpPr>
            <p:nvPr userDrawn="1"/>
          </p:nvSpPr>
          <p:spPr bwMode="auto">
            <a:xfrm>
              <a:off x="0" y="340"/>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1" name="Line 10"/>
            <p:cNvSpPr>
              <a:spLocks noChangeShapeType="1"/>
            </p:cNvSpPr>
            <p:nvPr userDrawn="1"/>
          </p:nvSpPr>
          <p:spPr bwMode="auto">
            <a:xfrm>
              <a:off x="0" y="476"/>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2" name="Line 11"/>
            <p:cNvSpPr>
              <a:spLocks noChangeShapeType="1"/>
            </p:cNvSpPr>
            <p:nvPr userDrawn="1"/>
          </p:nvSpPr>
          <p:spPr bwMode="auto">
            <a:xfrm>
              <a:off x="0" y="612"/>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3" name="Line 12"/>
            <p:cNvSpPr>
              <a:spLocks noChangeShapeType="1"/>
            </p:cNvSpPr>
            <p:nvPr userDrawn="1"/>
          </p:nvSpPr>
          <p:spPr bwMode="auto">
            <a:xfrm>
              <a:off x="0" y="544"/>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4" name="Line 13"/>
            <p:cNvSpPr>
              <a:spLocks noChangeShapeType="1"/>
            </p:cNvSpPr>
            <p:nvPr userDrawn="1"/>
          </p:nvSpPr>
          <p:spPr bwMode="auto">
            <a:xfrm>
              <a:off x="0" y="680"/>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5" name="Line 14"/>
            <p:cNvSpPr>
              <a:spLocks noChangeShapeType="1"/>
            </p:cNvSpPr>
            <p:nvPr userDrawn="1"/>
          </p:nvSpPr>
          <p:spPr bwMode="auto">
            <a:xfrm>
              <a:off x="0" y="816"/>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6" name="Line 15"/>
            <p:cNvSpPr>
              <a:spLocks noChangeShapeType="1"/>
            </p:cNvSpPr>
            <p:nvPr userDrawn="1"/>
          </p:nvSpPr>
          <p:spPr bwMode="auto">
            <a:xfrm>
              <a:off x="0" y="885"/>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7" name="Line 16"/>
            <p:cNvSpPr>
              <a:spLocks noChangeShapeType="1"/>
            </p:cNvSpPr>
            <p:nvPr userDrawn="1"/>
          </p:nvSpPr>
          <p:spPr bwMode="auto">
            <a:xfrm>
              <a:off x="0" y="1021"/>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8" name="Line 17"/>
            <p:cNvSpPr>
              <a:spLocks noChangeShapeType="1"/>
            </p:cNvSpPr>
            <p:nvPr userDrawn="1"/>
          </p:nvSpPr>
          <p:spPr bwMode="auto">
            <a:xfrm>
              <a:off x="0" y="953"/>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09" name="Line 18"/>
            <p:cNvSpPr>
              <a:spLocks noChangeShapeType="1"/>
            </p:cNvSpPr>
            <p:nvPr userDrawn="1"/>
          </p:nvSpPr>
          <p:spPr bwMode="auto">
            <a:xfrm>
              <a:off x="0" y="1089"/>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0" name="Line 19"/>
            <p:cNvSpPr>
              <a:spLocks noChangeShapeType="1"/>
            </p:cNvSpPr>
            <p:nvPr userDrawn="1"/>
          </p:nvSpPr>
          <p:spPr bwMode="auto">
            <a:xfrm>
              <a:off x="0" y="1225"/>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1" name="Line 20"/>
            <p:cNvSpPr>
              <a:spLocks noChangeShapeType="1"/>
            </p:cNvSpPr>
            <p:nvPr userDrawn="1"/>
          </p:nvSpPr>
          <p:spPr bwMode="auto">
            <a:xfrm>
              <a:off x="0" y="1157"/>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2" name="Line 21"/>
            <p:cNvSpPr>
              <a:spLocks noChangeShapeType="1"/>
            </p:cNvSpPr>
            <p:nvPr userDrawn="1"/>
          </p:nvSpPr>
          <p:spPr bwMode="auto">
            <a:xfrm>
              <a:off x="0" y="1293"/>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3" name="Line 22"/>
            <p:cNvSpPr>
              <a:spLocks noChangeShapeType="1"/>
            </p:cNvSpPr>
            <p:nvPr userDrawn="1"/>
          </p:nvSpPr>
          <p:spPr bwMode="auto">
            <a:xfrm>
              <a:off x="0" y="1429"/>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4" name="Line 23"/>
            <p:cNvSpPr>
              <a:spLocks noChangeShapeType="1"/>
            </p:cNvSpPr>
            <p:nvPr userDrawn="1"/>
          </p:nvSpPr>
          <p:spPr bwMode="auto">
            <a:xfrm>
              <a:off x="0" y="1361"/>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5" name="Line 24"/>
            <p:cNvSpPr>
              <a:spLocks noChangeShapeType="1"/>
            </p:cNvSpPr>
            <p:nvPr userDrawn="1"/>
          </p:nvSpPr>
          <p:spPr bwMode="auto">
            <a:xfrm>
              <a:off x="3" y="1497"/>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6" name="Line 25"/>
            <p:cNvSpPr>
              <a:spLocks noChangeShapeType="1"/>
            </p:cNvSpPr>
            <p:nvPr userDrawn="1"/>
          </p:nvSpPr>
          <p:spPr bwMode="auto">
            <a:xfrm>
              <a:off x="3" y="1633"/>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7" name="Line 26"/>
            <p:cNvSpPr>
              <a:spLocks noChangeShapeType="1"/>
            </p:cNvSpPr>
            <p:nvPr userDrawn="1"/>
          </p:nvSpPr>
          <p:spPr bwMode="auto">
            <a:xfrm>
              <a:off x="3" y="1565"/>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8" name="Line 27"/>
            <p:cNvSpPr>
              <a:spLocks noChangeShapeType="1"/>
            </p:cNvSpPr>
            <p:nvPr userDrawn="1"/>
          </p:nvSpPr>
          <p:spPr bwMode="auto">
            <a:xfrm>
              <a:off x="3" y="1701"/>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19" name="Line 28"/>
            <p:cNvSpPr>
              <a:spLocks noChangeShapeType="1"/>
            </p:cNvSpPr>
            <p:nvPr userDrawn="1"/>
          </p:nvSpPr>
          <p:spPr bwMode="auto">
            <a:xfrm>
              <a:off x="3" y="1837"/>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0" name="Line 29"/>
            <p:cNvSpPr>
              <a:spLocks noChangeShapeType="1"/>
            </p:cNvSpPr>
            <p:nvPr userDrawn="1"/>
          </p:nvSpPr>
          <p:spPr bwMode="auto">
            <a:xfrm>
              <a:off x="3" y="1769"/>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1" name="Line 30"/>
            <p:cNvSpPr>
              <a:spLocks noChangeShapeType="1"/>
            </p:cNvSpPr>
            <p:nvPr userDrawn="1"/>
          </p:nvSpPr>
          <p:spPr bwMode="auto">
            <a:xfrm>
              <a:off x="3" y="1905"/>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2" name="Line 31"/>
            <p:cNvSpPr>
              <a:spLocks noChangeShapeType="1"/>
            </p:cNvSpPr>
            <p:nvPr userDrawn="1"/>
          </p:nvSpPr>
          <p:spPr bwMode="auto">
            <a:xfrm>
              <a:off x="3" y="2041"/>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3" name="Line 32"/>
            <p:cNvSpPr>
              <a:spLocks noChangeShapeType="1"/>
            </p:cNvSpPr>
            <p:nvPr userDrawn="1"/>
          </p:nvSpPr>
          <p:spPr bwMode="auto">
            <a:xfrm>
              <a:off x="3" y="1973"/>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4" name="Line 33"/>
            <p:cNvSpPr>
              <a:spLocks noChangeShapeType="1"/>
            </p:cNvSpPr>
            <p:nvPr userDrawn="1"/>
          </p:nvSpPr>
          <p:spPr bwMode="auto">
            <a:xfrm>
              <a:off x="0" y="2109"/>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5" name="Line 34"/>
            <p:cNvSpPr>
              <a:spLocks noChangeShapeType="1"/>
            </p:cNvSpPr>
            <p:nvPr userDrawn="1"/>
          </p:nvSpPr>
          <p:spPr bwMode="auto">
            <a:xfrm>
              <a:off x="0" y="2245"/>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6" name="Line 35"/>
            <p:cNvSpPr>
              <a:spLocks noChangeShapeType="1"/>
            </p:cNvSpPr>
            <p:nvPr userDrawn="1"/>
          </p:nvSpPr>
          <p:spPr bwMode="auto">
            <a:xfrm>
              <a:off x="0" y="2177"/>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7" name="Line 36"/>
            <p:cNvSpPr>
              <a:spLocks noChangeShapeType="1"/>
            </p:cNvSpPr>
            <p:nvPr userDrawn="1"/>
          </p:nvSpPr>
          <p:spPr bwMode="auto">
            <a:xfrm>
              <a:off x="0" y="2313"/>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8" name="Line 37"/>
            <p:cNvSpPr>
              <a:spLocks noChangeShapeType="1"/>
            </p:cNvSpPr>
            <p:nvPr userDrawn="1"/>
          </p:nvSpPr>
          <p:spPr bwMode="auto">
            <a:xfrm>
              <a:off x="0" y="2449"/>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29" name="Line 38"/>
            <p:cNvSpPr>
              <a:spLocks noChangeShapeType="1"/>
            </p:cNvSpPr>
            <p:nvPr userDrawn="1"/>
          </p:nvSpPr>
          <p:spPr bwMode="auto">
            <a:xfrm>
              <a:off x="0" y="2381"/>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0" name="Line 39"/>
            <p:cNvSpPr>
              <a:spLocks noChangeShapeType="1"/>
            </p:cNvSpPr>
            <p:nvPr userDrawn="1"/>
          </p:nvSpPr>
          <p:spPr bwMode="auto">
            <a:xfrm>
              <a:off x="0" y="2517"/>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1" name="Line 40"/>
            <p:cNvSpPr>
              <a:spLocks noChangeShapeType="1"/>
            </p:cNvSpPr>
            <p:nvPr userDrawn="1"/>
          </p:nvSpPr>
          <p:spPr bwMode="auto">
            <a:xfrm>
              <a:off x="0" y="2653"/>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2" name="Line 41"/>
            <p:cNvSpPr>
              <a:spLocks noChangeShapeType="1"/>
            </p:cNvSpPr>
            <p:nvPr userDrawn="1"/>
          </p:nvSpPr>
          <p:spPr bwMode="auto">
            <a:xfrm>
              <a:off x="0" y="2585"/>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3" name="Line 42"/>
            <p:cNvSpPr>
              <a:spLocks noChangeShapeType="1"/>
            </p:cNvSpPr>
            <p:nvPr userDrawn="1"/>
          </p:nvSpPr>
          <p:spPr bwMode="auto">
            <a:xfrm>
              <a:off x="0" y="2720"/>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4" name="Line 43"/>
            <p:cNvSpPr>
              <a:spLocks noChangeShapeType="1"/>
            </p:cNvSpPr>
            <p:nvPr userDrawn="1"/>
          </p:nvSpPr>
          <p:spPr bwMode="auto">
            <a:xfrm>
              <a:off x="0" y="2856"/>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5" name="Line 44"/>
            <p:cNvSpPr>
              <a:spLocks noChangeShapeType="1"/>
            </p:cNvSpPr>
            <p:nvPr userDrawn="1"/>
          </p:nvSpPr>
          <p:spPr bwMode="auto">
            <a:xfrm>
              <a:off x="0" y="2788"/>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6" name="Line 45"/>
            <p:cNvSpPr>
              <a:spLocks noChangeShapeType="1"/>
            </p:cNvSpPr>
            <p:nvPr userDrawn="1"/>
          </p:nvSpPr>
          <p:spPr bwMode="auto">
            <a:xfrm>
              <a:off x="0" y="2924"/>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7" name="Line 46"/>
            <p:cNvSpPr>
              <a:spLocks noChangeShapeType="1"/>
            </p:cNvSpPr>
            <p:nvPr userDrawn="1"/>
          </p:nvSpPr>
          <p:spPr bwMode="auto">
            <a:xfrm>
              <a:off x="0" y="3060"/>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8" name="Line 47"/>
            <p:cNvSpPr>
              <a:spLocks noChangeShapeType="1"/>
            </p:cNvSpPr>
            <p:nvPr userDrawn="1"/>
          </p:nvSpPr>
          <p:spPr bwMode="auto">
            <a:xfrm>
              <a:off x="0" y="2992"/>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39" name="Line 48"/>
            <p:cNvSpPr>
              <a:spLocks noChangeShapeType="1"/>
            </p:cNvSpPr>
            <p:nvPr userDrawn="1"/>
          </p:nvSpPr>
          <p:spPr bwMode="auto">
            <a:xfrm>
              <a:off x="0" y="3128"/>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0" name="Line 49"/>
            <p:cNvSpPr>
              <a:spLocks noChangeShapeType="1"/>
            </p:cNvSpPr>
            <p:nvPr userDrawn="1"/>
          </p:nvSpPr>
          <p:spPr bwMode="auto">
            <a:xfrm>
              <a:off x="0" y="3264"/>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1" name="Line 50"/>
            <p:cNvSpPr>
              <a:spLocks noChangeShapeType="1"/>
            </p:cNvSpPr>
            <p:nvPr userDrawn="1"/>
          </p:nvSpPr>
          <p:spPr bwMode="auto">
            <a:xfrm>
              <a:off x="0" y="3196"/>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2" name="Line 51"/>
            <p:cNvSpPr>
              <a:spLocks noChangeShapeType="1"/>
            </p:cNvSpPr>
            <p:nvPr userDrawn="1"/>
          </p:nvSpPr>
          <p:spPr bwMode="auto">
            <a:xfrm>
              <a:off x="0" y="3400"/>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3" name="Line 52"/>
            <p:cNvSpPr>
              <a:spLocks noChangeShapeType="1"/>
            </p:cNvSpPr>
            <p:nvPr userDrawn="1"/>
          </p:nvSpPr>
          <p:spPr bwMode="auto">
            <a:xfrm>
              <a:off x="0" y="3332"/>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4" name="Line 53"/>
            <p:cNvSpPr>
              <a:spLocks noChangeShapeType="1"/>
            </p:cNvSpPr>
            <p:nvPr userDrawn="1"/>
          </p:nvSpPr>
          <p:spPr bwMode="auto">
            <a:xfrm>
              <a:off x="0" y="3468"/>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5" name="Line 54"/>
            <p:cNvSpPr>
              <a:spLocks noChangeShapeType="1"/>
            </p:cNvSpPr>
            <p:nvPr userDrawn="1"/>
          </p:nvSpPr>
          <p:spPr bwMode="auto">
            <a:xfrm>
              <a:off x="0" y="3604"/>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6" name="Line 55"/>
            <p:cNvSpPr>
              <a:spLocks noChangeShapeType="1"/>
            </p:cNvSpPr>
            <p:nvPr userDrawn="1"/>
          </p:nvSpPr>
          <p:spPr bwMode="auto">
            <a:xfrm>
              <a:off x="0" y="3536"/>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7" name="Line 56"/>
            <p:cNvSpPr>
              <a:spLocks noChangeShapeType="1"/>
            </p:cNvSpPr>
            <p:nvPr userDrawn="1"/>
          </p:nvSpPr>
          <p:spPr bwMode="auto">
            <a:xfrm>
              <a:off x="0" y="3672"/>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8" name="Line 57"/>
            <p:cNvSpPr>
              <a:spLocks noChangeShapeType="1"/>
            </p:cNvSpPr>
            <p:nvPr userDrawn="1"/>
          </p:nvSpPr>
          <p:spPr bwMode="auto">
            <a:xfrm>
              <a:off x="0" y="3808"/>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49" name="Line 58"/>
            <p:cNvSpPr>
              <a:spLocks noChangeShapeType="1"/>
            </p:cNvSpPr>
            <p:nvPr userDrawn="1"/>
          </p:nvSpPr>
          <p:spPr bwMode="auto">
            <a:xfrm>
              <a:off x="0" y="3740"/>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50" name="Line 59"/>
            <p:cNvSpPr>
              <a:spLocks noChangeShapeType="1"/>
            </p:cNvSpPr>
            <p:nvPr userDrawn="1"/>
          </p:nvSpPr>
          <p:spPr bwMode="auto">
            <a:xfrm>
              <a:off x="0" y="3876"/>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51" name="Line 60"/>
            <p:cNvSpPr>
              <a:spLocks noChangeShapeType="1"/>
            </p:cNvSpPr>
            <p:nvPr userDrawn="1"/>
          </p:nvSpPr>
          <p:spPr bwMode="auto">
            <a:xfrm>
              <a:off x="0" y="3944"/>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52" name="Line 61"/>
            <p:cNvSpPr>
              <a:spLocks noChangeShapeType="1"/>
            </p:cNvSpPr>
            <p:nvPr userDrawn="1"/>
          </p:nvSpPr>
          <p:spPr bwMode="auto">
            <a:xfrm>
              <a:off x="0" y="4080"/>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53" name="Line 62"/>
            <p:cNvSpPr>
              <a:spLocks noChangeShapeType="1"/>
            </p:cNvSpPr>
            <p:nvPr userDrawn="1"/>
          </p:nvSpPr>
          <p:spPr bwMode="auto">
            <a:xfrm>
              <a:off x="0" y="4012"/>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54" name="Line 63"/>
            <p:cNvSpPr>
              <a:spLocks noChangeShapeType="1"/>
            </p:cNvSpPr>
            <p:nvPr userDrawn="1"/>
          </p:nvSpPr>
          <p:spPr bwMode="auto">
            <a:xfrm>
              <a:off x="0" y="4148"/>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55" name="Line 64"/>
            <p:cNvSpPr>
              <a:spLocks noChangeShapeType="1"/>
            </p:cNvSpPr>
            <p:nvPr userDrawn="1"/>
          </p:nvSpPr>
          <p:spPr bwMode="auto">
            <a:xfrm>
              <a:off x="0" y="4216"/>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56" name="Line 65"/>
            <p:cNvSpPr>
              <a:spLocks noChangeShapeType="1"/>
            </p:cNvSpPr>
            <p:nvPr userDrawn="1"/>
          </p:nvSpPr>
          <p:spPr bwMode="auto">
            <a:xfrm>
              <a:off x="0" y="4354"/>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257" name="Line 66"/>
            <p:cNvSpPr>
              <a:spLocks noChangeShapeType="1"/>
            </p:cNvSpPr>
            <p:nvPr userDrawn="1"/>
          </p:nvSpPr>
          <p:spPr bwMode="auto">
            <a:xfrm>
              <a:off x="0" y="4284"/>
              <a:ext cx="6257"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grpSp>
      <p:grpSp>
        <p:nvGrpSpPr>
          <p:cNvPr id="4099" name="Group 67"/>
          <p:cNvGrpSpPr>
            <a:grpSpLocks/>
          </p:cNvGrpSpPr>
          <p:nvPr/>
        </p:nvGrpSpPr>
        <p:grpSpPr bwMode="auto">
          <a:xfrm>
            <a:off x="0" y="0"/>
            <a:ext cx="9906000" cy="6791325"/>
            <a:chOff x="0" y="0"/>
            <a:chExt cx="6260" cy="4312"/>
          </a:xfrm>
        </p:grpSpPr>
        <p:sp>
          <p:nvSpPr>
            <p:cNvPr id="4100" name="Line 68"/>
            <p:cNvSpPr>
              <a:spLocks noChangeShapeType="1"/>
            </p:cNvSpPr>
            <p:nvPr userDrawn="1"/>
          </p:nvSpPr>
          <p:spPr bwMode="auto">
            <a:xfrm>
              <a:off x="0" y="748"/>
              <a:ext cx="6260" cy="0"/>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01" name="Line 69"/>
            <p:cNvSpPr>
              <a:spLocks noChangeShapeType="1"/>
            </p:cNvSpPr>
            <p:nvPr userDrawn="1"/>
          </p:nvSpPr>
          <p:spPr bwMode="auto">
            <a:xfrm>
              <a:off x="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02" name="Line 70"/>
            <p:cNvSpPr>
              <a:spLocks noChangeShapeType="1"/>
            </p:cNvSpPr>
            <p:nvPr userDrawn="1"/>
          </p:nvSpPr>
          <p:spPr bwMode="auto">
            <a:xfrm>
              <a:off x="6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03" name="Line 71"/>
            <p:cNvSpPr>
              <a:spLocks noChangeShapeType="1"/>
            </p:cNvSpPr>
            <p:nvPr userDrawn="1"/>
          </p:nvSpPr>
          <p:spPr bwMode="auto">
            <a:xfrm>
              <a:off x="13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04" name="Line 72"/>
            <p:cNvSpPr>
              <a:spLocks noChangeShapeType="1"/>
            </p:cNvSpPr>
            <p:nvPr userDrawn="1"/>
          </p:nvSpPr>
          <p:spPr bwMode="auto">
            <a:xfrm>
              <a:off x="20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05" name="Line 73"/>
            <p:cNvSpPr>
              <a:spLocks noChangeShapeType="1"/>
            </p:cNvSpPr>
            <p:nvPr userDrawn="1"/>
          </p:nvSpPr>
          <p:spPr bwMode="auto">
            <a:xfrm>
              <a:off x="27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06" name="Line 74"/>
            <p:cNvSpPr>
              <a:spLocks noChangeShapeType="1"/>
            </p:cNvSpPr>
            <p:nvPr userDrawn="1"/>
          </p:nvSpPr>
          <p:spPr bwMode="auto">
            <a:xfrm>
              <a:off x="34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07" name="Line 75"/>
            <p:cNvSpPr>
              <a:spLocks noChangeShapeType="1"/>
            </p:cNvSpPr>
            <p:nvPr userDrawn="1"/>
          </p:nvSpPr>
          <p:spPr bwMode="auto">
            <a:xfrm>
              <a:off x="40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08" name="Line 76"/>
            <p:cNvSpPr>
              <a:spLocks noChangeShapeType="1"/>
            </p:cNvSpPr>
            <p:nvPr userDrawn="1"/>
          </p:nvSpPr>
          <p:spPr bwMode="auto">
            <a:xfrm>
              <a:off x="47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09" name="Line 77"/>
            <p:cNvSpPr>
              <a:spLocks noChangeShapeType="1"/>
            </p:cNvSpPr>
            <p:nvPr userDrawn="1"/>
          </p:nvSpPr>
          <p:spPr bwMode="auto">
            <a:xfrm>
              <a:off x="54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0" name="Line 78"/>
            <p:cNvSpPr>
              <a:spLocks noChangeShapeType="1"/>
            </p:cNvSpPr>
            <p:nvPr userDrawn="1"/>
          </p:nvSpPr>
          <p:spPr bwMode="auto">
            <a:xfrm>
              <a:off x="613"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1" name="Line 79"/>
            <p:cNvSpPr>
              <a:spLocks noChangeShapeType="1"/>
            </p:cNvSpPr>
            <p:nvPr userDrawn="1"/>
          </p:nvSpPr>
          <p:spPr bwMode="auto">
            <a:xfrm>
              <a:off x="681"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2" name="Line 80"/>
            <p:cNvSpPr>
              <a:spLocks noChangeShapeType="1"/>
            </p:cNvSpPr>
            <p:nvPr userDrawn="1"/>
          </p:nvSpPr>
          <p:spPr bwMode="auto">
            <a:xfrm>
              <a:off x="749"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3" name="Line 81"/>
            <p:cNvSpPr>
              <a:spLocks noChangeShapeType="1"/>
            </p:cNvSpPr>
            <p:nvPr userDrawn="1"/>
          </p:nvSpPr>
          <p:spPr bwMode="auto">
            <a:xfrm>
              <a:off x="817"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4" name="Line 82"/>
            <p:cNvSpPr>
              <a:spLocks noChangeShapeType="1"/>
            </p:cNvSpPr>
            <p:nvPr userDrawn="1"/>
          </p:nvSpPr>
          <p:spPr bwMode="auto">
            <a:xfrm>
              <a:off x="885"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5" name="Line 83"/>
            <p:cNvSpPr>
              <a:spLocks noChangeShapeType="1"/>
            </p:cNvSpPr>
            <p:nvPr userDrawn="1"/>
          </p:nvSpPr>
          <p:spPr bwMode="auto">
            <a:xfrm>
              <a:off x="953"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6" name="Line 84"/>
            <p:cNvSpPr>
              <a:spLocks noChangeShapeType="1"/>
            </p:cNvSpPr>
            <p:nvPr userDrawn="1"/>
          </p:nvSpPr>
          <p:spPr bwMode="auto">
            <a:xfrm>
              <a:off x="1021"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7" name="Line 85"/>
            <p:cNvSpPr>
              <a:spLocks noChangeShapeType="1"/>
            </p:cNvSpPr>
            <p:nvPr userDrawn="1"/>
          </p:nvSpPr>
          <p:spPr bwMode="auto">
            <a:xfrm>
              <a:off x="1089"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8" name="Line 86"/>
            <p:cNvSpPr>
              <a:spLocks noChangeShapeType="1"/>
            </p:cNvSpPr>
            <p:nvPr userDrawn="1"/>
          </p:nvSpPr>
          <p:spPr bwMode="auto">
            <a:xfrm>
              <a:off x="1157"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19" name="Line 87"/>
            <p:cNvSpPr>
              <a:spLocks noChangeShapeType="1"/>
            </p:cNvSpPr>
            <p:nvPr userDrawn="1"/>
          </p:nvSpPr>
          <p:spPr bwMode="auto">
            <a:xfrm>
              <a:off x="1225"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0" name="Line 88"/>
            <p:cNvSpPr>
              <a:spLocks noChangeShapeType="1"/>
            </p:cNvSpPr>
            <p:nvPr userDrawn="1"/>
          </p:nvSpPr>
          <p:spPr bwMode="auto">
            <a:xfrm>
              <a:off x="1293"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1" name="Line 89"/>
            <p:cNvSpPr>
              <a:spLocks noChangeShapeType="1"/>
            </p:cNvSpPr>
            <p:nvPr userDrawn="1"/>
          </p:nvSpPr>
          <p:spPr bwMode="auto">
            <a:xfrm>
              <a:off x="1361"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2" name="Line 90"/>
            <p:cNvSpPr>
              <a:spLocks noChangeShapeType="1"/>
            </p:cNvSpPr>
            <p:nvPr userDrawn="1"/>
          </p:nvSpPr>
          <p:spPr bwMode="auto">
            <a:xfrm>
              <a:off x="1429"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3" name="Line 91"/>
            <p:cNvSpPr>
              <a:spLocks noChangeShapeType="1"/>
            </p:cNvSpPr>
            <p:nvPr userDrawn="1"/>
          </p:nvSpPr>
          <p:spPr bwMode="auto">
            <a:xfrm>
              <a:off x="1497"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4" name="Line 92"/>
            <p:cNvSpPr>
              <a:spLocks noChangeShapeType="1"/>
            </p:cNvSpPr>
            <p:nvPr userDrawn="1"/>
          </p:nvSpPr>
          <p:spPr bwMode="auto">
            <a:xfrm>
              <a:off x="1565"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5" name="Line 93"/>
            <p:cNvSpPr>
              <a:spLocks noChangeShapeType="1"/>
            </p:cNvSpPr>
            <p:nvPr userDrawn="1"/>
          </p:nvSpPr>
          <p:spPr bwMode="auto">
            <a:xfrm>
              <a:off x="1633"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6" name="Line 94"/>
            <p:cNvSpPr>
              <a:spLocks noChangeShapeType="1"/>
            </p:cNvSpPr>
            <p:nvPr userDrawn="1"/>
          </p:nvSpPr>
          <p:spPr bwMode="auto">
            <a:xfrm>
              <a:off x="1701"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7" name="Line 95"/>
            <p:cNvSpPr>
              <a:spLocks noChangeShapeType="1"/>
            </p:cNvSpPr>
            <p:nvPr userDrawn="1"/>
          </p:nvSpPr>
          <p:spPr bwMode="auto">
            <a:xfrm>
              <a:off x="1769"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8" name="Line 96"/>
            <p:cNvSpPr>
              <a:spLocks noChangeShapeType="1"/>
            </p:cNvSpPr>
            <p:nvPr userDrawn="1"/>
          </p:nvSpPr>
          <p:spPr bwMode="auto">
            <a:xfrm>
              <a:off x="183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29" name="Line 97"/>
            <p:cNvSpPr>
              <a:spLocks noChangeShapeType="1"/>
            </p:cNvSpPr>
            <p:nvPr userDrawn="1"/>
          </p:nvSpPr>
          <p:spPr bwMode="auto">
            <a:xfrm>
              <a:off x="1905"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0" name="Line 98"/>
            <p:cNvSpPr>
              <a:spLocks noChangeShapeType="1"/>
            </p:cNvSpPr>
            <p:nvPr userDrawn="1"/>
          </p:nvSpPr>
          <p:spPr bwMode="auto">
            <a:xfrm>
              <a:off x="1973"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1" name="Line 99"/>
            <p:cNvSpPr>
              <a:spLocks noChangeShapeType="1"/>
            </p:cNvSpPr>
            <p:nvPr userDrawn="1"/>
          </p:nvSpPr>
          <p:spPr bwMode="auto">
            <a:xfrm>
              <a:off x="2041"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2" name="Line 100"/>
            <p:cNvSpPr>
              <a:spLocks noChangeShapeType="1"/>
            </p:cNvSpPr>
            <p:nvPr userDrawn="1"/>
          </p:nvSpPr>
          <p:spPr bwMode="auto">
            <a:xfrm>
              <a:off x="2109"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3" name="Line 101"/>
            <p:cNvSpPr>
              <a:spLocks noChangeShapeType="1"/>
            </p:cNvSpPr>
            <p:nvPr userDrawn="1"/>
          </p:nvSpPr>
          <p:spPr bwMode="auto">
            <a:xfrm>
              <a:off x="2177"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4" name="Line 102"/>
            <p:cNvSpPr>
              <a:spLocks noChangeShapeType="1"/>
            </p:cNvSpPr>
            <p:nvPr userDrawn="1"/>
          </p:nvSpPr>
          <p:spPr bwMode="auto">
            <a:xfrm>
              <a:off x="2245"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5" name="Line 103"/>
            <p:cNvSpPr>
              <a:spLocks noChangeShapeType="1"/>
            </p:cNvSpPr>
            <p:nvPr userDrawn="1"/>
          </p:nvSpPr>
          <p:spPr bwMode="auto">
            <a:xfrm>
              <a:off x="231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6" name="Line 104"/>
            <p:cNvSpPr>
              <a:spLocks noChangeShapeType="1"/>
            </p:cNvSpPr>
            <p:nvPr userDrawn="1"/>
          </p:nvSpPr>
          <p:spPr bwMode="auto">
            <a:xfrm>
              <a:off x="238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7" name="Line 105"/>
            <p:cNvSpPr>
              <a:spLocks noChangeShapeType="1"/>
            </p:cNvSpPr>
            <p:nvPr userDrawn="1"/>
          </p:nvSpPr>
          <p:spPr bwMode="auto">
            <a:xfrm>
              <a:off x="244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8" name="Line 106"/>
            <p:cNvSpPr>
              <a:spLocks noChangeShapeType="1"/>
            </p:cNvSpPr>
            <p:nvPr userDrawn="1"/>
          </p:nvSpPr>
          <p:spPr bwMode="auto">
            <a:xfrm>
              <a:off x="251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39" name="Line 107"/>
            <p:cNvSpPr>
              <a:spLocks noChangeShapeType="1"/>
            </p:cNvSpPr>
            <p:nvPr userDrawn="1"/>
          </p:nvSpPr>
          <p:spPr bwMode="auto">
            <a:xfrm>
              <a:off x="258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0" name="Line 108"/>
            <p:cNvSpPr>
              <a:spLocks noChangeShapeType="1"/>
            </p:cNvSpPr>
            <p:nvPr userDrawn="1"/>
          </p:nvSpPr>
          <p:spPr bwMode="auto">
            <a:xfrm>
              <a:off x="265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1" name="Line 109"/>
            <p:cNvSpPr>
              <a:spLocks noChangeShapeType="1"/>
            </p:cNvSpPr>
            <p:nvPr userDrawn="1"/>
          </p:nvSpPr>
          <p:spPr bwMode="auto">
            <a:xfrm>
              <a:off x="272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2" name="Line 110"/>
            <p:cNvSpPr>
              <a:spLocks noChangeShapeType="1"/>
            </p:cNvSpPr>
            <p:nvPr userDrawn="1"/>
          </p:nvSpPr>
          <p:spPr bwMode="auto">
            <a:xfrm>
              <a:off x="278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3" name="Line 111"/>
            <p:cNvSpPr>
              <a:spLocks noChangeShapeType="1"/>
            </p:cNvSpPr>
            <p:nvPr userDrawn="1"/>
          </p:nvSpPr>
          <p:spPr bwMode="auto">
            <a:xfrm>
              <a:off x="285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4" name="Line 112"/>
            <p:cNvSpPr>
              <a:spLocks noChangeShapeType="1"/>
            </p:cNvSpPr>
            <p:nvPr userDrawn="1"/>
          </p:nvSpPr>
          <p:spPr bwMode="auto">
            <a:xfrm>
              <a:off x="292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5" name="Line 113"/>
            <p:cNvSpPr>
              <a:spLocks noChangeShapeType="1"/>
            </p:cNvSpPr>
            <p:nvPr userDrawn="1"/>
          </p:nvSpPr>
          <p:spPr bwMode="auto">
            <a:xfrm>
              <a:off x="299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6" name="Line 114"/>
            <p:cNvSpPr>
              <a:spLocks noChangeShapeType="1"/>
            </p:cNvSpPr>
            <p:nvPr userDrawn="1"/>
          </p:nvSpPr>
          <p:spPr bwMode="auto">
            <a:xfrm>
              <a:off x="306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7" name="Line 115"/>
            <p:cNvSpPr>
              <a:spLocks noChangeShapeType="1"/>
            </p:cNvSpPr>
            <p:nvPr userDrawn="1"/>
          </p:nvSpPr>
          <p:spPr bwMode="auto">
            <a:xfrm>
              <a:off x="312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8" name="Line 116"/>
            <p:cNvSpPr>
              <a:spLocks noChangeShapeType="1"/>
            </p:cNvSpPr>
            <p:nvPr userDrawn="1"/>
          </p:nvSpPr>
          <p:spPr bwMode="auto">
            <a:xfrm>
              <a:off x="319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49" name="Line 117"/>
            <p:cNvSpPr>
              <a:spLocks noChangeShapeType="1"/>
            </p:cNvSpPr>
            <p:nvPr userDrawn="1"/>
          </p:nvSpPr>
          <p:spPr bwMode="auto">
            <a:xfrm>
              <a:off x="326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0" name="Line 118"/>
            <p:cNvSpPr>
              <a:spLocks noChangeShapeType="1"/>
            </p:cNvSpPr>
            <p:nvPr userDrawn="1"/>
          </p:nvSpPr>
          <p:spPr bwMode="auto">
            <a:xfrm>
              <a:off x="333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1" name="Line 119"/>
            <p:cNvSpPr>
              <a:spLocks noChangeShapeType="1"/>
            </p:cNvSpPr>
            <p:nvPr userDrawn="1"/>
          </p:nvSpPr>
          <p:spPr bwMode="auto">
            <a:xfrm>
              <a:off x="340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2" name="Line 120"/>
            <p:cNvSpPr>
              <a:spLocks noChangeShapeType="1"/>
            </p:cNvSpPr>
            <p:nvPr userDrawn="1"/>
          </p:nvSpPr>
          <p:spPr bwMode="auto">
            <a:xfrm>
              <a:off x="346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3" name="Line 121"/>
            <p:cNvSpPr>
              <a:spLocks noChangeShapeType="1"/>
            </p:cNvSpPr>
            <p:nvPr userDrawn="1"/>
          </p:nvSpPr>
          <p:spPr bwMode="auto">
            <a:xfrm>
              <a:off x="353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4" name="Line 122"/>
            <p:cNvSpPr>
              <a:spLocks noChangeShapeType="1"/>
            </p:cNvSpPr>
            <p:nvPr userDrawn="1"/>
          </p:nvSpPr>
          <p:spPr bwMode="auto">
            <a:xfrm>
              <a:off x="360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5" name="Line 123"/>
            <p:cNvSpPr>
              <a:spLocks noChangeShapeType="1"/>
            </p:cNvSpPr>
            <p:nvPr userDrawn="1"/>
          </p:nvSpPr>
          <p:spPr bwMode="auto">
            <a:xfrm>
              <a:off x="367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6" name="Line 124"/>
            <p:cNvSpPr>
              <a:spLocks noChangeShapeType="1"/>
            </p:cNvSpPr>
            <p:nvPr userDrawn="1"/>
          </p:nvSpPr>
          <p:spPr bwMode="auto">
            <a:xfrm>
              <a:off x="374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7" name="Line 125"/>
            <p:cNvSpPr>
              <a:spLocks noChangeShapeType="1"/>
            </p:cNvSpPr>
            <p:nvPr userDrawn="1"/>
          </p:nvSpPr>
          <p:spPr bwMode="auto">
            <a:xfrm>
              <a:off x="380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8" name="Line 126"/>
            <p:cNvSpPr>
              <a:spLocks noChangeShapeType="1"/>
            </p:cNvSpPr>
            <p:nvPr userDrawn="1"/>
          </p:nvSpPr>
          <p:spPr bwMode="auto">
            <a:xfrm>
              <a:off x="387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59" name="Line 127"/>
            <p:cNvSpPr>
              <a:spLocks noChangeShapeType="1"/>
            </p:cNvSpPr>
            <p:nvPr userDrawn="1"/>
          </p:nvSpPr>
          <p:spPr bwMode="auto">
            <a:xfrm>
              <a:off x="394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0" name="Line 128"/>
            <p:cNvSpPr>
              <a:spLocks noChangeShapeType="1"/>
            </p:cNvSpPr>
            <p:nvPr userDrawn="1"/>
          </p:nvSpPr>
          <p:spPr bwMode="auto">
            <a:xfrm>
              <a:off x="401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1" name="Line 129"/>
            <p:cNvSpPr>
              <a:spLocks noChangeShapeType="1"/>
            </p:cNvSpPr>
            <p:nvPr userDrawn="1"/>
          </p:nvSpPr>
          <p:spPr bwMode="auto">
            <a:xfrm>
              <a:off x="408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2" name="Line 130"/>
            <p:cNvSpPr>
              <a:spLocks noChangeShapeType="1"/>
            </p:cNvSpPr>
            <p:nvPr userDrawn="1"/>
          </p:nvSpPr>
          <p:spPr bwMode="auto">
            <a:xfrm>
              <a:off x="414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3" name="Line 131"/>
            <p:cNvSpPr>
              <a:spLocks noChangeShapeType="1"/>
            </p:cNvSpPr>
            <p:nvPr userDrawn="1"/>
          </p:nvSpPr>
          <p:spPr bwMode="auto">
            <a:xfrm>
              <a:off x="421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4" name="Line 132"/>
            <p:cNvSpPr>
              <a:spLocks noChangeShapeType="1"/>
            </p:cNvSpPr>
            <p:nvPr userDrawn="1"/>
          </p:nvSpPr>
          <p:spPr bwMode="auto">
            <a:xfrm>
              <a:off x="428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5" name="Line 133"/>
            <p:cNvSpPr>
              <a:spLocks noChangeShapeType="1"/>
            </p:cNvSpPr>
            <p:nvPr userDrawn="1"/>
          </p:nvSpPr>
          <p:spPr bwMode="auto">
            <a:xfrm>
              <a:off x="435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6" name="Line 134"/>
            <p:cNvSpPr>
              <a:spLocks noChangeShapeType="1"/>
            </p:cNvSpPr>
            <p:nvPr userDrawn="1"/>
          </p:nvSpPr>
          <p:spPr bwMode="auto">
            <a:xfrm>
              <a:off x="442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7" name="Line 135"/>
            <p:cNvSpPr>
              <a:spLocks noChangeShapeType="1"/>
            </p:cNvSpPr>
            <p:nvPr userDrawn="1"/>
          </p:nvSpPr>
          <p:spPr bwMode="auto">
            <a:xfrm>
              <a:off x="448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8" name="Line 136"/>
            <p:cNvSpPr>
              <a:spLocks noChangeShapeType="1"/>
            </p:cNvSpPr>
            <p:nvPr userDrawn="1"/>
          </p:nvSpPr>
          <p:spPr bwMode="auto">
            <a:xfrm>
              <a:off x="455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69" name="Line 137"/>
            <p:cNvSpPr>
              <a:spLocks noChangeShapeType="1"/>
            </p:cNvSpPr>
            <p:nvPr userDrawn="1"/>
          </p:nvSpPr>
          <p:spPr bwMode="auto">
            <a:xfrm>
              <a:off x="462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0" name="Line 138"/>
            <p:cNvSpPr>
              <a:spLocks noChangeShapeType="1"/>
            </p:cNvSpPr>
            <p:nvPr userDrawn="1"/>
          </p:nvSpPr>
          <p:spPr bwMode="auto">
            <a:xfrm>
              <a:off x="469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1" name="Line 139"/>
            <p:cNvSpPr>
              <a:spLocks noChangeShapeType="1"/>
            </p:cNvSpPr>
            <p:nvPr userDrawn="1"/>
          </p:nvSpPr>
          <p:spPr bwMode="auto">
            <a:xfrm>
              <a:off x="476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2" name="Line 140"/>
            <p:cNvSpPr>
              <a:spLocks noChangeShapeType="1"/>
            </p:cNvSpPr>
            <p:nvPr userDrawn="1"/>
          </p:nvSpPr>
          <p:spPr bwMode="auto">
            <a:xfrm>
              <a:off x="482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3" name="Line 141"/>
            <p:cNvSpPr>
              <a:spLocks noChangeShapeType="1"/>
            </p:cNvSpPr>
            <p:nvPr userDrawn="1"/>
          </p:nvSpPr>
          <p:spPr bwMode="auto">
            <a:xfrm>
              <a:off x="489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4" name="Line 142"/>
            <p:cNvSpPr>
              <a:spLocks noChangeShapeType="1"/>
            </p:cNvSpPr>
            <p:nvPr userDrawn="1"/>
          </p:nvSpPr>
          <p:spPr bwMode="auto">
            <a:xfrm>
              <a:off x="496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5" name="Line 143"/>
            <p:cNvSpPr>
              <a:spLocks noChangeShapeType="1"/>
            </p:cNvSpPr>
            <p:nvPr userDrawn="1"/>
          </p:nvSpPr>
          <p:spPr bwMode="auto">
            <a:xfrm>
              <a:off x="503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6" name="Line 144"/>
            <p:cNvSpPr>
              <a:spLocks noChangeShapeType="1"/>
            </p:cNvSpPr>
            <p:nvPr userDrawn="1"/>
          </p:nvSpPr>
          <p:spPr bwMode="auto">
            <a:xfrm>
              <a:off x="510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7" name="Line 145"/>
            <p:cNvSpPr>
              <a:spLocks noChangeShapeType="1"/>
            </p:cNvSpPr>
            <p:nvPr userDrawn="1"/>
          </p:nvSpPr>
          <p:spPr bwMode="auto">
            <a:xfrm>
              <a:off x="516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8" name="Line 146"/>
            <p:cNvSpPr>
              <a:spLocks noChangeShapeType="1"/>
            </p:cNvSpPr>
            <p:nvPr userDrawn="1"/>
          </p:nvSpPr>
          <p:spPr bwMode="auto">
            <a:xfrm>
              <a:off x="523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79" name="Line 147"/>
            <p:cNvSpPr>
              <a:spLocks noChangeShapeType="1"/>
            </p:cNvSpPr>
            <p:nvPr userDrawn="1"/>
          </p:nvSpPr>
          <p:spPr bwMode="auto">
            <a:xfrm>
              <a:off x="530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0" name="Line 148"/>
            <p:cNvSpPr>
              <a:spLocks noChangeShapeType="1"/>
            </p:cNvSpPr>
            <p:nvPr userDrawn="1"/>
          </p:nvSpPr>
          <p:spPr bwMode="auto">
            <a:xfrm>
              <a:off x="537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1" name="Line 149"/>
            <p:cNvSpPr>
              <a:spLocks noChangeShapeType="1"/>
            </p:cNvSpPr>
            <p:nvPr userDrawn="1"/>
          </p:nvSpPr>
          <p:spPr bwMode="auto">
            <a:xfrm>
              <a:off x="544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2" name="Line 150"/>
            <p:cNvSpPr>
              <a:spLocks noChangeShapeType="1"/>
            </p:cNvSpPr>
            <p:nvPr userDrawn="1"/>
          </p:nvSpPr>
          <p:spPr bwMode="auto">
            <a:xfrm>
              <a:off x="550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3" name="Line 151"/>
            <p:cNvSpPr>
              <a:spLocks noChangeShapeType="1"/>
            </p:cNvSpPr>
            <p:nvPr userDrawn="1"/>
          </p:nvSpPr>
          <p:spPr bwMode="auto">
            <a:xfrm>
              <a:off x="557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4" name="Line 152"/>
            <p:cNvSpPr>
              <a:spLocks noChangeShapeType="1"/>
            </p:cNvSpPr>
            <p:nvPr userDrawn="1"/>
          </p:nvSpPr>
          <p:spPr bwMode="auto">
            <a:xfrm>
              <a:off x="564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5" name="Line 153"/>
            <p:cNvSpPr>
              <a:spLocks noChangeShapeType="1"/>
            </p:cNvSpPr>
            <p:nvPr userDrawn="1"/>
          </p:nvSpPr>
          <p:spPr bwMode="auto">
            <a:xfrm>
              <a:off x="571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6" name="Line 154"/>
            <p:cNvSpPr>
              <a:spLocks noChangeShapeType="1"/>
            </p:cNvSpPr>
            <p:nvPr userDrawn="1"/>
          </p:nvSpPr>
          <p:spPr bwMode="auto">
            <a:xfrm>
              <a:off x="578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7" name="Line 155"/>
            <p:cNvSpPr>
              <a:spLocks noChangeShapeType="1"/>
            </p:cNvSpPr>
            <p:nvPr userDrawn="1"/>
          </p:nvSpPr>
          <p:spPr bwMode="auto">
            <a:xfrm>
              <a:off x="584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8" name="Line 156"/>
            <p:cNvSpPr>
              <a:spLocks noChangeShapeType="1"/>
            </p:cNvSpPr>
            <p:nvPr userDrawn="1"/>
          </p:nvSpPr>
          <p:spPr bwMode="auto">
            <a:xfrm>
              <a:off x="591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89" name="Line 157"/>
            <p:cNvSpPr>
              <a:spLocks noChangeShapeType="1"/>
            </p:cNvSpPr>
            <p:nvPr userDrawn="1"/>
          </p:nvSpPr>
          <p:spPr bwMode="auto">
            <a:xfrm>
              <a:off x="5984"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90" name="Line 158"/>
            <p:cNvSpPr>
              <a:spLocks noChangeShapeType="1"/>
            </p:cNvSpPr>
            <p:nvPr userDrawn="1"/>
          </p:nvSpPr>
          <p:spPr bwMode="auto">
            <a:xfrm>
              <a:off x="6052"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91" name="Line 159"/>
            <p:cNvSpPr>
              <a:spLocks noChangeShapeType="1"/>
            </p:cNvSpPr>
            <p:nvPr userDrawn="1"/>
          </p:nvSpPr>
          <p:spPr bwMode="auto">
            <a:xfrm>
              <a:off x="6120"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92" name="Line 160"/>
            <p:cNvSpPr>
              <a:spLocks noChangeShapeType="1"/>
            </p:cNvSpPr>
            <p:nvPr userDrawn="1"/>
          </p:nvSpPr>
          <p:spPr bwMode="auto">
            <a:xfrm>
              <a:off x="6188"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sp>
          <p:nvSpPr>
            <p:cNvPr id="4193" name="Line 161"/>
            <p:cNvSpPr>
              <a:spLocks noChangeShapeType="1"/>
            </p:cNvSpPr>
            <p:nvPr userDrawn="1"/>
          </p:nvSpPr>
          <p:spPr bwMode="auto">
            <a:xfrm>
              <a:off x="6256" y="0"/>
              <a:ext cx="0" cy="4312"/>
            </a:xfrm>
            <a:prstGeom prst="line">
              <a:avLst/>
            </a:prstGeom>
            <a:noFill/>
            <a:ln w="6350">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AT" dirty="0"/>
            </a:p>
          </p:txBody>
        </p:sp>
      </p:gr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hf sldNum="0" hdr="0" ftr="0" dt="0"/>
  <p:txStyles>
    <p:titleStyle>
      <a:lvl1pPr algn="ctr" defTabSz="909638" rtl="0" eaLnBrk="0" fontAlgn="base" hangingPunct="0">
        <a:spcBef>
          <a:spcPct val="0"/>
        </a:spcBef>
        <a:spcAft>
          <a:spcPct val="0"/>
        </a:spcAft>
        <a:defRPr sz="4400">
          <a:solidFill>
            <a:schemeClr val="tx2"/>
          </a:solidFill>
          <a:latin typeface="+mj-lt"/>
          <a:ea typeface="+mj-ea"/>
          <a:cs typeface="+mj-cs"/>
        </a:defRPr>
      </a:lvl1pPr>
      <a:lvl2pPr algn="ctr" defTabSz="909638" rtl="0" eaLnBrk="0" fontAlgn="base" hangingPunct="0">
        <a:spcBef>
          <a:spcPct val="0"/>
        </a:spcBef>
        <a:spcAft>
          <a:spcPct val="0"/>
        </a:spcAft>
        <a:defRPr sz="4400">
          <a:solidFill>
            <a:schemeClr val="tx2"/>
          </a:solidFill>
          <a:latin typeface="Arial" charset="0"/>
          <a:cs typeface="Arial" charset="0"/>
        </a:defRPr>
      </a:lvl2pPr>
      <a:lvl3pPr algn="ctr" defTabSz="909638" rtl="0" eaLnBrk="0" fontAlgn="base" hangingPunct="0">
        <a:spcBef>
          <a:spcPct val="0"/>
        </a:spcBef>
        <a:spcAft>
          <a:spcPct val="0"/>
        </a:spcAft>
        <a:defRPr sz="4400">
          <a:solidFill>
            <a:schemeClr val="tx2"/>
          </a:solidFill>
          <a:latin typeface="Arial" charset="0"/>
          <a:cs typeface="Arial" charset="0"/>
        </a:defRPr>
      </a:lvl3pPr>
      <a:lvl4pPr algn="ctr" defTabSz="909638" rtl="0" eaLnBrk="0" fontAlgn="base" hangingPunct="0">
        <a:spcBef>
          <a:spcPct val="0"/>
        </a:spcBef>
        <a:spcAft>
          <a:spcPct val="0"/>
        </a:spcAft>
        <a:defRPr sz="4400">
          <a:solidFill>
            <a:schemeClr val="tx2"/>
          </a:solidFill>
          <a:latin typeface="Arial" charset="0"/>
          <a:cs typeface="Arial" charset="0"/>
        </a:defRPr>
      </a:lvl4pPr>
      <a:lvl5pPr algn="ctr" defTabSz="909638" rtl="0" eaLnBrk="0" fontAlgn="base" hangingPunct="0">
        <a:spcBef>
          <a:spcPct val="0"/>
        </a:spcBef>
        <a:spcAft>
          <a:spcPct val="0"/>
        </a:spcAft>
        <a:defRPr sz="4400">
          <a:solidFill>
            <a:schemeClr val="tx2"/>
          </a:solidFill>
          <a:latin typeface="Arial" charset="0"/>
          <a:cs typeface="Arial" charset="0"/>
        </a:defRPr>
      </a:lvl5pPr>
      <a:lvl6pPr marL="457200" algn="ctr" defTabSz="909638" rtl="0" fontAlgn="base">
        <a:spcBef>
          <a:spcPct val="0"/>
        </a:spcBef>
        <a:spcAft>
          <a:spcPct val="0"/>
        </a:spcAft>
        <a:defRPr sz="4400">
          <a:solidFill>
            <a:schemeClr val="tx2"/>
          </a:solidFill>
          <a:latin typeface="Arial" charset="0"/>
          <a:cs typeface="Arial" charset="0"/>
        </a:defRPr>
      </a:lvl6pPr>
      <a:lvl7pPr marL="914400" algn="ctr" defTabSz="909638" rtl="0" fontAlgn="base">
        <a:spcBef>
          <a:spcPct val="0"/>
        </a:spcBef>
        <a:spcAft>
          <a:spcPct val="0"/>
        </a:spcAft>
        <a:defRPr sz="4400">
          <a:solidFill>
            <a:schemeClr val="tx2"/>
          </a:solidFill>
          <a:latin typeface="Arial" charset="0"/>
          <a:cs typeface="Arial" charset="0"/>
        </a:defRPr>
      </a:lvl7pPr>
      <a:lvl8pPr marL="1371600" algn="ctr" defTabSz="909638" rtl="0" fontAlgn="base">
        <a:spcBef>
          <a:spcPct val="0"/>
        </a:spcBef>
        <a:spcAft>
          <a:spcPct val="0"/>
        </a:spcAft>
        <a:defRPr sz="4400">
          <a:solidFill>
            <a:schemeClr val="tx2"/>
          </a:solidFill>
          <a:latin typeface="Arial" charset="0"/>
          <a:cs typeface="Arial" charset="0"/>
        </a:defRPr>
      </a:lvl8pPr>
      <a:lvl9pPr marL="1828800" algn="ctr" defTabSz="909638" rtl="0" fontAlgn="base">
        <a:spcBef>
          <a:spcPct val="0"/>
        </a:spcBef>
        <a:spcAft>
          <a:spcPct val="0"/>
        </a:spcAft>
        <a:defRPr sz="4400">
          <a:solidFill>
            <a:schemeClr val="tx2"/>
          </a:solidFill>
          <a:latin typeface="Arial" charset="0"/>
          <a:cs typeface="Arial" charset="0"/>
        </a:defRPr>
      </a:lvl9pPr>
    </p:titleStyle>
    <p:bodyStyle>
      <a:lvl1pPr marL="341313" indent="-341313" algn="l" defTabSz="909638" rtl="0" eaLnBrk="0" fontAlgn="base" hangingPunct="0">
        <a:spcBef>
          <a:spcPct val="20000"/>
        </a:spcBef>
        <a:spcAft>
          <a:spcPct val="0"/>
        </a:spcAft>
        <a:buChar char="•"/>
        <a:defRPr sz="3200">
          <a:solidFill>
            <a:schemeClr val="tx1"/>
          </a:solidFill>
          <a:latin typeface="+mn-lt"/>
          <a:ea typeface="+mn-ea"/>
          <a:cs typeface="+mn-cs"/>
        </a:defRPr>
      </a:lvl1pPr>
      <a:lvl2pPr marL="739775" indent="-284163" algn="l" defTabSz="909638" rtl="0" eaLnBrk="0" fontAlgn="base" hangingPunct="0">
        <a:spcBef>
          <a:spcPct val="20000"/>
        </a:spcBef>
        <a:spcAft>
          <a:spcPct val="0"/>
        </a:spcAft>
        <a:buChar char="–"/>
        <a:defRPr sz="2800">
          <a:solidFill>
            <a:schemeClr val="tx1"/>
          </a:solidFill>
          <a:latin typeface="+mn-lt"/>
          <a:cs typeface="+mn-cs"/>
        </a:defRPr>
      </a:lvl2pPr>
      <a:lvl3pPr marL="1136650" indent="-227013" algn="l" defTabSz="909638" rtl="0" eaLnBrk="0" fontAlgn="base" hangingPunct="0">
        <a:spcBef>
          <a:spcPct val="20000"/>
        </a:spcBef>
        <a:spcAft>
          <a:spcPct val="0"/>
        </a:spcAft>
        <a:buChar char="•"/>
        <a:defRPr sz="2400">
          <a:solidFill>
            <a:schemeClr val="tx1"/>
          </a:solidFill>
          <a:latin typeface="+mn-lt"/>
          <a:cs typeface="+mn-cs"/>
        </a:defRPr>
      </a:lvl3pPr>
      <a:lvl4pPr marL="1592263" indent="-227013" algn="l" defTabSz="909638" rtl="0" eaLnBrk="0" fontAlgn="base" hangingPunct="0">
        <a:spcBef>
          <a:spcPct val="20000"/>
        </a:spcBef>
        <a:spcAft>
          <a:spcPct val="0"/>
        </a:spcAft>
        <a:buChar char="–"/>
        <a:defRPr sz="2000">
          <a:solidFill>
            <a:schemeClr val="tx1"/>
          </a:solidFill>
          <a:latin typeface="+mn-lt"/>
          <a:cs typeface="+mn-cs"/>
        </a:defRPr>
      </a:lvl4pPr>
      <a:lvl5pPr marL="2046288" indent="-227013" algn="l" defTabSz="909638" rtl="0" eaLnBrk="0" fontAlgn="base" hangingPunct="0">
        <a:spcBef>
          <a:spcPct val="20000"/>
        </a:spcBef>
        <a:spcAft>
          <a:spcPct val="0"/>
        </a:spcAft>
        <a:buChar char="»"/>
        <a:defRPr sz="2000">
          <a:solidFill>
            <a:schemeClr val="tx1"/>
          </a:solidFill>
          <a:latin typeface="+mn-lt"/>
          <a:cs typeface="+mn-cs"/>
        </a:defRPr>
      </a:lvl5pPr>
      <a:lvl6pPr marL="2503488" indent="-227013" algn="l" defTabSz="909638" rtl="0" fontAlgn="base">
        <a:spcBef>
          <a:spcPct val="20000"/>
        </a:spcBef>
        <a:spcAft>
          <a:spcPct val="0"/>
        </a:spcAft>
        <a:buChar char="»"/>
        <a:defRPr sz="2000">
          <a:solidFill>
            <a:schemeClr val="tx1"/>
          </a:solidFill>
          <a:latin typeface="+mn-lt"/>
          <a:cs typeface="+mn-cs"/>
        </a:defRPr>
      </a:lvl6pPr>
      <a:lvl7pPr marL="2960688" indent="-227013" algn="l" defTabSz="909638" rtl="0" fontAlgn="base">
        <a:spcBef>
          <a:spcPct val="20000"/>
        </a:spcBef>
        <a:spcAft>
          <a:spcPct val="0"/>
        </a:spcAft>
        <a:buChar char="»"/>
        <a:defRPr sz="2000">
          <a:solidFill>
            <a:schemeClr val="tx1"/>
          </a:solidFill>
          <a:latin typeface="+mn-lt"/>
          <a:cs typeface="+mn-cs"/>
        </a:defRPr>
      </a:lvl7pPr>
      <a:lvl8pPr marL="3417888" indent="-227013" algn="l" defTabSz="909638" rtl="0" fontAlgn="base">
        <a:spcBef>
          <a:spcPct val="20000"/>
        </a:spcBef>
        <a:spcAft>
          <a:spcPct val="0"/>
        </a:spcAft>
        <a:buChar char="»"/>
        <a:defRPr sz="2000">
          <a:solidFill>
            <a:schemeClr val="tx1"/>
          </a:solidFill>
          <a:latin typeface="+mn-lt"/>
          <a:cs typeface="+mn-cs"/>
        </a:defRPr>
      </a:lvl8pPr>
      <a:lvl9pPr marL="3875088" indent="-227013" algn="l" defTabSz="909638" rtl="0" fontAlgn="base">
        <a:spcBef>
          <a:spcPct val="20000"/>
        </a:spcBef>
        <a:spcAft>
          <a:spcPct val="0"/>
        </a:spcAft>
        <a:buChar char="»"/>
        <a:defRPr sz="20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38163" y="1500188"/>
            <a:ext cx="8853487" cy="496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de-DE" smtClean="0">
                <a:sym typeface="Wingdings" panose="05000000000000000000" pitchFamily="2" charset="2"/>
              </a:rPr>
              <a:t>Klicken Sie, um die Formate des Vorlagentextes zu bearbeiten</a:t>
            </a:r>
          </a:p>
          <a:p>
            <a:pPr lvl="1"/>
            <a:r>
              <a:rPr lang="en-US" altLang="de-DE" smtClean="0"/>
              <a:t>Zweite Ebene</a:t>
            </a:r>
          </a:p>
          <a:p>
            <a:pPr lvl="2"/>
            <a:r>
              <a:rPr lang="en-US" altLang="de-DE" smtClean="0"/>
              <a:t>Dritte Ebene</a:t>
            </a:r>
          </a:p>
          <a:p>
            <a:pPr lvl="3"/>
            <a:r>
              <a:rPr lang="en-US" altLang="de-DE" smtClean="0"/>
              <a:t>Vierte Ebene</a:t>
            </a:r>
          </a:p>
          <a:p>
            <a:pPr lvl="4"/>
            <a:r>
              <a:rPr lang="en-US" altLang="de-DE" smtClean="0"/>
              <a:t>Fünfte Ebene</a:t>
            </a:r>
          </a:p>
        </p:txBody>
      </p:sp>
      <p:sp>
        <p:nvSpPr>
          <p:cNvPr id="1027" name="Rectangle 3"/>
          <p:cNvSpPr>
            <a:spLocks noChangeArrowheads="1"/>
          </p:cNvSpPr>
          <p:nvPr/>
        </p:nvSpPr>
        <p:spPr bwMode="auto">
          <a:xfrm>
            <a:off x="538163" y="214313"/>
            <a:ext cx="6672262" cy="857250"/>
          </a:xfrm>
          <a:prstGeom prst="rect">
            <a:avLst/>
          </a:prstGeom>
          <a:solidFill>
            <a:srgbClr val="E3000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defRPr/>
            </a:pPr>
            <a:endParaRPr lang="de-AT" altLang="de-DE" smtClean="0"/>
          </a:p>
        </p:txBody>
      </p:sp>
      <p:sp>
        <p:nvSpPr>
          <p:cNvPr id="1028" name="Rectangle 6"/>
          <p:cNvSpPr>
            <a:spLocks noChangeArrowheads="1"/>
          </p:cNvSpPr>
          <p:nvPr/>
        </p:nvSpPr>
        <p:spPr bwMode="auto">
          <a:xfrm>
            <a:off x="7640638" y="6569075"/>
            <a:ext cx="1727200" cy="182563"/>
          </a:xfrm>
          <a:prstGeom prst="rect">
            <a:avLst/>
          </a:prstGeom>
          <a:noFill/>
          <a:ln>
            <a:noFill/>
          </a:ln>
          <a:extLst/>
        </p:spPr>
        <p:txBody>
          <a:bodyPr wrap="none" lIns="0" tIns="0" rIns="0" bIns="0"/>
          <a:lstStyle>
            <a:lvl1pPr defTabSz="909638" eaLnBrk="0" hangingPunct="0">
              <a:defRPr sz="1600">
                <a:solidFill>
                  <a:schemeClr val="tx1"/>
                </a:solidFill>
                <a:latin typeface="Arial" panose="020B0604020202020204" pitchFamily="34" charset="0"/>
              </a:defRPr>
            </a:lvl1pPr>
            <a:lvl2pPr marL="742950" indent="-285750" defTabSz="909638" eaLnBrk="0" hangingPunct="0">
              <a:defRPr sz="1600">
                <a:solidFill>
                  <a:schemeClr val="tx1"/>
                </a:solidFill>
                <a:latin typeface="Arial" panose="020B0604020202020204" pitchFamily="34" charset="0"/>
              </a:defRPr>
            </a:lvl2pPr>
            <a:lvl3pPr marL="1143000" indent="-228600" defTabSz="909638" eaLnBrk="0" hangingPunct="0">
              <a:defRPr sz="1600">
                <a:solidFill>
                  <a:schemeClr val="tx1"/>
                </a:solidFill>
                <a:latin typeface="Arial" panose="020B0604020202020204" pitchFamily="34" charset="0"/>
              </a:defRPr>
            </a:lvl3pPr>
            <a:lvl4pPr marL="1600200" indent="-228600" defTabSz="909638" eaLnBrk="0" hangingPunct="0">
              <a:defRPr sz="1600">
                <a:solidFill>
                  <a:schemeClr val="tx1"/>
                </a:solidFill>
                <a:latin typeface="Arial" panose="020B0604020202020204" pitchFamily="34" charset="0"/>
              </a:defRPr>
            </a:lvl4pPr>
            <a:lvl5pPr marL="2057400" indent="-228600" defTabSz="909638" eaLnBrk="0" hangingPunct="0">
              <a:defRPr sz="1600">
                <a:solidFill>
                  <a:schemeClr val="tx1"/>
                </a:solidFill>
                <a:latin typeface="Arial" panose="020B0604020202020204" pitchFamily="34" charset="0"/>
              </a:defRPr>
            </a:lvl5pPr>
            <a:lvl6pPr marL="2514600" indent="-228600" defTabSz="90963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0963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0963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09638" eaLnBrk="0" fontAlgn="base" hangingPunct="0">
              <a:spcBef>
                <a:spcPct val="0"/>
              </a:spcBef>
              <a:spcAft>
                <a:spcPct val="0"/>
              </a:spcAft>
              <a:defRPr sz="1600">
                <a:solidFill>
                  <a:schemeClr val="tx1"/>
                </a:solidFill>
                <a:latin typeface="Arial" panose="020B0604020202020204" pitchFamily="34" charset="0"/>
              </a:defRPr>
            </a:lvl9pPr>
          </a:lstStyle>
          <a:p>
            <a:pPr algn="r">
              <a:defRPr/>
            </a:pPr>
            <a:r>
              <a:rPr lang="en-US" altLang="de-DE" sz="1000" smtClean="0"/>
              <a:t>Slide</a:t>
            </a:r>
            <a:r>
              <a:rPr lang="en-US" altLang="de-DE" smtClean="0"/>
              <a:t> </a:t>
            </a:r>
            <a:fld id="{CD39F021-E945-4DEF-8957-7A27BEEB3C00}" type="slidenum">
              <a:rPr lang="en-US" altLang="de-DE" sz="1000" smtClean="0">
                <a:solidFill>
                  <a:srgbClr val="5A5A5A"/>
                </a:solidFill>
              </a:rPr>
              <a:pPr algn="r">
                <a:defRPr/>
              </a:pPr>
              <a:t>‹Nr.›</a:t>
            </a:fld>
            <a:endParaRPr lang="en-US" altLang="de-DE" sz="1000" smtClean="0">
              <a:solidFill>
                <a:srgbClr val="5A5A5A"/>
              </a:solidFill>
            </a:endParaRPr>
          </a:p>
        </p:txBody>
      </p:sp>
      <p:sp>
        <p:nvSpPr>
          <p:cNvPr id="1029" name="Rectangle 4"/>
          <p:cNvSpPr>
            <a:spLocks noChangeArrowheads="1"/>
          </p:cNvSpPr>
          <p:nvPr/>
        </p:nvSpPr>
        <p:spPr bwMode="auto">
          <a:xfrm>
            <a:off x="538163" y="214313"/>
            <a:ext cx="6675437" cy="963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876" tIns="45442" rIns="90876" bIns="45442" anchor="ctr"/>
          <a:lstStyle>
            <a:lvl1pPr defTabSz="909638">
              <a:defRPr sz="1600">
                <a:solidFill>
                  <a:schemeClr val="tx1"/>
                </a:solidFill>
                <a:latin typeface="Arial" panose="020B0604020202020204" pitchFamily="34" charset="0"/>
                <a:cs typeface="Arial" panose="020B0604020202020204" pitchFamily="34" charset="0"/>
              </a:defRPr>
            </a:lvl1pPr>
            <a:lvl2pPr marL="742950" indent="-285750" defTabSz="909638">
              <a:defRPr sz="1600">
                <a:solidFill>
                  <a:schemeClr val="tx1"/>
                </a:solidFill>
                <a:latin typeface="Arial" panose="020B0604020202020204" pitchFamily="34" charset="0"/>
                <a:cs typeface="Arial" panose="020B0604020202020204" pitchFamily="34" charset="0"/>
              </a:defRPr>
            </a:lvl2pPr>
            <a:lvl3pPr marL="1143000" indent="-228600" defTabSz="909638">
              <a:defRPr sz="1600">
                <a:solidFill>
                  <a:schemeClr val="tx1"/>
                </a:solidFill>
                <a:latin typeface="Arial" panose="020B0604020202020204" pitchFamily="34" charset="0"/>
                <a:cs typeface="Arial" panose="020B0604020202020204" pitchFamily="34" charset="0"/>
              </a:defRPr>
            </a:lvl3pPr>
            <a:lvl4pPr marL="1600200" indent="-228600" defTabSz="909638">
              <a:defRPr sz="1600">
                <a:solidFill>
                  <a:schemeClr val="tx1"/>
                </a:solidFill>
                <a:latin typeface="Arial" panose="020B0604020202020204" pitchFamily="34" charset="0"/>
                <a:cs typeface="Arial" panose="020B0604020202020204" pitchFamily="34" charset="0"/>
              </a:defRPr>
            </a:lvl4pPr>
            <a:lvl5pPr marL="2057400" indent="-228600" defTabSz="909638">
              <a:defRPr sz="1600">
                <a:solidFill>
                  <a:schemeClr val="tx1"/>
                </a:solidFill>
                <a:latin typeface="Arial" panose="020B0604020202020204" pitchFamily="34" charset="0"/>
                <a:cs typeface="Arial" panose="020B0604020202020204" pitchFamily="34" charset="0"/>
              </a:defRPr>
            </a:lvl5pPr>
            <a:lvl6pPr marL="2514600" indent="-228600" defTabSz="909638"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defTabSz="909638"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defTabSz="909638"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defTabSz="909638"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a:defRPr/>
            </a:pPr>
            <a:endParaRPr lang="de-DE" altLang="de-DE" sz="2400" smtClean="0">
              <a:solidFill>
                <a:schemeClr val="bg1"/>
              </a:solidFill>
              <a:latin typeface="55 Helvetica Roman"/>
            </a:endParaRPr>
          </a:p>
        </p:txBody>
      </p:sp>
      <p:sp>
        <p:nvSpPr>
          <p:cNvPr id="1030" name="Rectangle 6"/>
          <p:cNvSpPr>
            <a:spLocks noGrp="1" noChangeArrowheads="1"/>
          </p:cNvSpPr>
          <p:nvPr>
            <p:ph type="title"/>
          </p:nvPr>
        </p:nvSpPr>
        <p:spPr bwMode="auto">
          <a:xfrm>
            <a:off x="646113" y="214313"/>
            <a:ext cx="645795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de-DE" smtClean="0"/>
              <a:t>Titelmasterformat durch Klicken bearbeiten</a:t>
            </a:r>
          </a:p>
        </p:txBody>
      </p:sp>
      <p:grpSp>
        <p:nvGrpSpPr>
          <p:cNvPr id="1031" name="Group 7"/>
          <p:cNvGrpSpPr>
            <a:grpSpLocks/>
          </p:cNvGrpSpPr>
          <p:nvPr/>
        </p:nvGrpSpPr>
        <p:grpSpPr bwMode="auto">
          <a:xfrm>
            <a:off x="7424738" y="214313"/>
            <a:ext cx="1936750" cy="857250"/>
            <a:chOff x="4696" y="1088"/>
            <a:chExt cx="1224" cy="544"/>
          </a:xfrm>
        </p:grpSpPr>
        <p:pic>
          <p:nvPicPr>
            <p:cNvPr id="1032" name="Picture 8" descr="rb_verlauf_klein"/>
            <p:cNvPicPr>
              <a:picLocks noChangeAspect="1" noChangeArrowheads="1"/>
            </p:cNvPicPr>
            <p:nvPr userDrawn="1"/>
          </p:nvPicPr>
          <p:blipFill>
            <a:blip r:embed="rId15" cstate="print">
              <a:extLst>
                <a:ext uri="{28A0092B-C50C-407E-A947-70E740481C1C}">
                  <a14:useLocalDpi xmlns:a14="http://schemas.microsoft.com/office/drawing/2010/main" xmlns="" val="0"/>
                </a:ext>
              </a:extLst>
            </a:blip>
            <a:srcRect/>
            <a:stretch>
              <a:fillRect/>
            </a:stretch>
          </p:blipFill>
          <p:spPr bwMode="auto">
            <a:xfrm>
              <a:off x="4696" y="1088"/>
              <a:ext cx="1224"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3" name="Picture 9" descr="logo-rb-fuer-ppt"/>
            <p:cNvPicPr>
              <a:picLocks noChangeAspect="1" noChangeArrowheads="1"/>
            </p:cNvPicPr>
            <p:nvPr userDrawn="1"/>
          </p:nvPicPr>
          <p:blipFill>
            <a:blip r:embed="rId16" cstate="print">
              <a:extLst>
                <a:ext uri="{28A0092B-C50C-407E-A947-70E740481C1C}">
                  <a14:useLocalDpi xmlns:a14="http://schemas.microsoft.com/office/drawing/2010/main" xmlns="" val="0"/>
                </a:ext>
              </a:extLst>
            </a:blip>
            <a:srcRect/>
            <a:stretch>
              <a:fillRect/>
            </a:stretch>
          </p:blipFill>
          <p:spPr bwMode="auto">
            <a:xfrm>
              <a:off x="4831" y="1361"/>
              <a:ext cx="95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307527556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Lst>
  <p:transition/>
  <p:timing>
    <p:tnLst>
      <p:par>
        <p:cTn id="1" dur="indefinite" restart="never" nodeType="tmRoot"/>
      </p:par>
    </p:tnLst>
  </p:timing>
  <p:hf sldNum="0" hdr="0" ftr="0" dt="0"/>
  <p:txStyles>
    <p:titleStyle>
      <a:lvl1pPr algn="l" defTabSz="909638" rtl="0" eaLnBrk="0" fontAlgn="base" hangingPunct="0">
        <a:spcBef>
          <a:spcPct val="0"/>
        </a:spcBef>
        <a:spcAft>
          <a:spcPct val="0"/>
        </a:spcAft>
        <a:defRPr sz="2400" b="1">
          <a:solidFill>
            <a:schemeClr val="bg1"/>
          </a:solidFill>
          <a:latin typeface="+mj-lt"/>
          <a:ea typeface="+mj-ea"/>
          <a:cs typeface="+mj-cs"/>
        </a:defRPr>
      </a:lvl1pPr>
      <a:lvl2pPr algn="l" defTabSz="909638" rtl="0" eaLnBrk="0" fontAlgn="base" hangingPunct="0">
        <a:spcBef>
          <a:spcPct val="0"/>
        </a:spcBef>
        <a:spcAft>
          <a:spcPct val="0"/>
        </a:spcAft>
        <a:defRPr sz="2400" b="1">
          <a:solidFill>
            <a:schemeClr val="bg1"/>
          </a:solidFill>
          <a:latin typeface="Arial" charset="0"/>
        </a:defRPr>
      </a:lvl2pPr>
      <a:lvl3pPr algn="l" defTabSz="909638" rtl="0" eaLnBrk="0" fontAlgn="base" hangingPunct="0">
        <a:spcBef>
          <a:spcPct val="0"/>
        </a:spcBef>
        <a:spcAft>
          <a:spcPct val="0"/>
        </a:spcAft>
        <a:defRPr sz="2400" b="1">
          <a:solidFill>
            <a:schemeClr val="bg1"/>
          </a:solidFill>
          <a:latin typeface="Arial" charset="0"/>
        </a:defRPr>
      </a:lvl3pPr>
      <a:lvl4pPr algn="l" defTabSz="909638" rtl="0" eaLnBrk="0" fontAlgn="base" hangingPunct="0">
        <a:spcBef>
          <a:spcPct val="0"/>
        </a:spcBef>
        <a:spcAft>
          <a:spcPct val="0"/>
        </a:spcAft>
        <a:defRPr sz="2400" b="1">
          <a:solidFill>
            <a:schemeClr val="bg1"/>
          </a:solidFill>
          <a:latin typeface="Arial" charset="0"/>
        </a:defRPr>
      </a:lvl4pPr>
      <a:lvl5pPr algn="l" defTabSz="909638" rtl="0" eaLnBrk="0" fontAlgn="base" hangingPunct="0">
        <a:spcBef>
          <a:spcPct val="0"/>
        </a:spcBef>
        <a:spcAft>
          <a:spcPct val="0"/>
        </a:spcAft>
        <a:defRPr sz="2400" b="1">
          <a:solidFill>
            <a:schemeClr val="bg1"/>
          </a:solidFill>
          <a:latin typeface="Arial" charset="0"/>
        </a:defRPr>
      </a:lvl5pPr>
      <a:lvl6pPr marL="457200" algn="l" defTabSz="909638" rtl="0" fontAlgn="base">
        <a:spcBef>
          <a:spcPct val="0"/>
        </a:spcBef>
        <a:spcAft>
          <a:spcPct val="0"/>
        </a:spcAft>
        <a:defRPr sz="2400" b="1">
          <a:solidFill>
            <a:schemeClr val="bg1"/>
          </a:solidFill>
          <a:latin typeface="Arial" charset="0"/>
        </a:defRPr>
      </a:lvl6pPr>
      <a:lvl7pPr marL="914400" algn="l" defTabSz="909638" rtl="0" fontAlgn="base">
        <a:spcBef>
          <a:spcPct val="0"/>
        </a:spcBef>
        <a:spcAft>
          <a:spcPct val="0"/>
        </a:spcAft>
        <a:defRPr sz="2400" b="1">
          <a:solidFill>
            <a:schemeClr val="bg1"/>
          </a:solidFill>
          <a:latin typeface="Arial" charset="0"/>
        </a:defRPr>
      </a:lvl7pPr>
      <a:lvl8pPr marL="1371600" algn="l" defTabSz="909638" rtl="0" fontAlgn="base">
        <a:spcBef>
          <a:spcPct val="0"/>
        </a:spcBef>
        <a:spcAft>
          <a:spcPct val="0"/>
        </a:spcAft>
        <a:defRPr sz="2400" b="1">
          <a:solidFill>
            <a:schemeClr val="bg1"/>
          </a:solidFill>
          <a:latin typeface="Arial" charset="0"/>
        </a:defRPr>
      </a:lvl8pPr>
      <a:lvl9pPr marL="1828800" algn="l" defTabSz="909638" rtl="0" fontAlgn="base">
        <a:spcBef>
          <a:spcPct val="0"/>
        </a:spcBef>
        <a:spcAft>
          <a:spcPct val="0"/>
        </a:spcAft>
        <a:defRPr sz="2400" b="1">
          <a:solidFill>
            <a:schemeClr val="bg1"/>
          </a:solidFill>
          <a:latin typeface="Arial" charset="0"/>
        </a:defRPr>
      </a:lvl9pPr>
    </p:titleStyle>
    <p:body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wmf"/><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slideLayout" Target="../slideLayouts/slideLayout2.xml"/><Relationship Id="rId7" Type="http://schemas.openxmlformats.org/officeDocument/2006/relationships/image" Target="../media/image36.jpe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5.jpeg"/><Relationship Id="rId5" Type="http://schemas.openxmlformats.org/officeDocument/2006/relationships/oleObject" Target="../embeddings/oleObject5.bin"/><Relationship Id="rId10" Type="http://schemas.openxmlformats.org/officeDocument/2006/relationships/image" Target="../media/image39.jpeg"/><Relationship Id="rId4" Type="http://schemas.openxmlformats.org/officeDocument/2006/relationships/notesSlide" Target="../notesSlides/notesSlide4.xml"/><Relationship Id="rId9"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wmf"/><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39" Type="http://schemas.openxmlformats.org/officeDocument/2006/relationships/tags" Target="../tags/tag43.xml"/><Relationship Id="rId3" Type="http://schemas.openxmlformats.org/officeDocument/2006/relationships/tags" Target="../tags/tag7.xml"/><Relationship Id="rId21" Type="http://schemas.openxmlformats.org/officeDocument/2006/relationships/tags" Target="../tags/tag25.xml"/><Relationship Id="rId34" Type="http://schemas.openxmlformats.org/officeDocument/2006/relationships/tags" Target="../tags/tag38.xml"/><Relationship Id="rId42" Type="http://schemas.openxmlformats.org/officeDocument/2006/relationships/tags" Target="../tags/tag46.xml"/><Relationship Id="rId47" Type="http://schemas.openxmlformats.org/officeDocument/2006/relationships/notesSlide" Target="../notesSlides/notesSlide7.xml"/><Relationship Id="rId50" Type="http://schemas.openxmlformats.org/officeDocument/2006/relationships/chart" Target="../charts/chart6.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tags" Target="../tags/tag37.xml"/><Relationship Id="rId38" Type="http://schemas.openxmlformats.org/officeDocument/2006/relationships/tags" Target="../tags/tag42.xml"/><Relationship Id="rId46" Type="http://schemas.openxmlformats.org/officeDocument/2006/relationships/slideLayout" Target="../slideLayouts/slideLayout2.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tags" Target="../tags/tag33.xml"/><Relationship Id="rId41" Type="http://schemas.openxmlformats.org/officeDocument/2006/relationships/tags" Target="../tags/tag45.xml"/><Relationship Id="rId1" Type="http://schemas.openxmlformats.org/officeDocument/2006/relationships/vmlDrawing" Target="../drawings/vmlDrawing6.v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tags" Target="../tags/tag36.xml"/><Relationship Id="rId37" Type="http://schemas.openxmlformats.org/officeDocument/2006/relationships/tags" Target="../tags/tag41.xml"/><Relationship Id="rId40" Type="http://schemas.openxmlformats.org/officeDocument/2006/relationships/tags" Target="../tags/tag44.xml"/><Relationship Id="rId45" Type="http://schemas.openxmlformats.org/officeDocument/2006/relationships/tags" Target="../tags/tag49.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36" Type="http://schemas.openxmlformats.org/officeDocument/2006/relationships/tags" Target="../tags/tag40.xml"/><Relationship Id="rId49" Type="http://schemas.openxmlformats.org/officeDocument/2006/relationships/chart" Target="../charts/chart5.xml"/><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tags" Target="../tags/tag35.xml"/><Relationship Id="rId44" Type="http://schemas.openxmlformats.org/officeDocument/2006/relationships/tags" Target="../tags/tag48.xml"/><Relationship Id="rId52" Type="http://schemas.openxmlformats.org/officeDocument/2006/relationships/image" Target="../media/image17.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tags" Target="../tags/tag34.xml"/><Relationship Id="rId35" Type="http://schemas.openxmlformats.org/officeDocument/2006/relationships/tags" Target="../tags/tag39.xml"/><Relationship Id="rId43" Type="http://schemas.openxmlformats.org/officeDocument/2006/relationships/tags" Target="../tags/tag47.xml"/><Relationship Id="rId48" Type="http://schemas.openxmlformats.org/officeDocument/2006/relationships/oleObject" Target="../embeddings/oleObject6.bin"/><Relationship Id="rId8" Type="http://schemas.openxmlformats.org/officeDocument/2006/relationships/tags" Target="../tags/tag12.xml"/><Relationship Id="rId51" Type="http://schemas.openxmlformats.org/officeDocument/2006/relationships/chart" Target="../charts/char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 Type="http://schemas.openxmlformats.org/officeDocument/2006/relationships/tags" Target="../tags/tag51.xml"/><Relationship Id="rId21" Type="http://schemas.openxmlformats.org/officeDocument/2006/relationships/tags" Target="../tags/tag69.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29" Type="http://schemas.openxmlformats.org/officeDocument/2006/relationships/tags" Target="../tags/tag77.xml"/><Relationship Id="rId1" Type="http://schemas.openxmlformats.org/officeDocument/2006/relationships/vmlDrawing" Target="../drawings/vmlDrawing7.v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chart" Target="../charts/chart9.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oleObject" Target="../embeddings/oleObject7.bin"/><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tags" Target="../tags/tag102.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tags" Target="../tags/tag100.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tags" Target="../tags/tag99.xml"/><Relationship Id="rId28" Type="http://schemas.openxmlformats.org/officeDocument/2006/relationships/tags" Target="../tags/tag104.xml"/><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chart" Target="../charts/chart10.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tags" Target="../tags/tag103.xml"/><Relationship Id="rId30"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vmlDrawing" Target="../drawings/vmlDrawing9.v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chart" Target="../charts/chart15.xml"/></Relationships>
</file>

<file path=ppt/slides/_rels/slide2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chart" Target="../charts/char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wmf"/><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chart" Target="../charts/chart19.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wmf"/><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wmf"/><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tags" Target="../tags/tag106.xml"/><Relationship Id="rId1" Type="http://schemas.openxmlformats.org/officeDocument/2006/relationships/vmlDrawing" Target="../drawings/vmlDrawing10.vml"/><Relationship Id="rId6" Type="http://schemas.openxmlformats.org/officeDocument/2006/relationships/image" Target="../media/image46.jpeg"/><Relationship Id="rId5" Type="http://schemas.openxmlformats.org/officeDocument/2006/relationships/oleObject" Target="../embeddings/oleObject10.bin"/><Relationship Id="rId4" Type="http://schemas.openxmlformats.org/officeDocument/2006/relationships/notesSlide" Target="../notesSlides/notesSlide18.xml"/><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chart" Target="../charts/chart25.xml"/><Relationship Id="rId3" Type="http://schemas.openxmlformats.org/officeDocument/2006/relationships/chart" Target="../charts/chart20.xml"/><Relationship Id="rId7" Type="http://schemas.openxmlformats.org/officeDocument/2006/relationships/chart" Target="../charts/chart2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23.xml"/><Relationship Id="rId11" Type="http://schemas.openxmlformats.org/officeDocument/2006/relationships/chart" Target="../charts/chart28.xml"/><Relationship Id="rId5" Type="http://schemas.openxmlformats.org/officeDocument/2006/relationships/chart" Target="../charts/chart22.xml"/><Relationship Id="rId10" Type="http://schemas.openxmlformats.org/officeDocument/2006/relationships/chart" Target="../charts/chart27.xml"/><Relationship Id="rId4" Type="http://schemas.openxmlformats.org/officeDocument/2006/relationships/chart" Target="../charts/chart21.xml"/><Relationship Id="rId9" Type="http://schemas.openxmlformats.org/officeDocument/2006/relationships/chart" Target="../charts/chart26.xml"/></Relationships>
</file>

<file path=ppt/slides/_rels/slide36.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3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40.x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3" Type="http://schemas.openxmlformats.org/officeDocument/2006/relationships/image" Target="../media/image20.svg"/><Relationship Id="rId18" Type="http://schemas.openxmlformats.org/officeDocument/2006/relationships/image" Target="../media/image23.png"/><Relationship Id="rId3" Type="http://schemas.openxmlformats.org/officeDocument/2006/relationships/slideLayout" Target="../slideLayouts/slideLayout2.xml"/><Relationship Id="rId21" Type="http://schemas.openxmlformats.org/officeDocument/2006/relationships/image" Target="../media/image28.svg"/><Relationship Id="rId12" Type="http://schemas.openxmlformats.org/officeDocument/2006/relationships/image" Target="../media/image20.png"/><Relationship Id="rId17" Type="http://schemas.openxmlformats.org/officeDocument/2006/relationships/image" Target="../media/image24.svg"/><Relationship Id="rId2" Type="http://schemas.openxmlformats.org/officeDocument/2006/relationships/tags" Target="../tags/tag3.xml"/><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vmlDrawing" Target="../drawings/vmlDrawing3.vml"/><Relationship Id="rId6" Type="http://schemas.openxmlformats.org/officeDocument/2006/relationships/image" Target="../media/image18.png"/><Relationship Id="rId11" Type="http://schemas.openxmlformats.org/officeDocument/2006/relationships/image" Target="../media/image18.svg"/><Relationship Id="rId5" Type="http://schemas.openxmlformats.org/officeDocument/2006/relationships/image" Target="../media/image17.png"/><Relationship Id="rId15" Type="http://schemas.openxmlformats.org/officeDocument/2006/relationships/image" Target="../media/image22.svg"/><Relationship Id="rId10" Type="http://schemas.openxmlformats.org/officeDocument/2006/relationships/image" Target="../media/image19.png"/><Relationship Id="rId19" Type="http://schemas.openxmlformats.org/officeDocument/2006/relationships/image" Target="../media/image26.svg"/><Relationship Id="rId4" Type="http://schemas.openxmlformats.org/officeDocument/2006/relationships/oleObject" Target="../embeddings/oleObject3.bin"/><Relationship Id="rId9" Type="http://schemas.openxmlformats.org/officeDocument/2006/relationships/image" Target="../media/image16.sv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6.xml"/><Relationship Id="rId7" Type="http://schemas.microsoft.com/office/2007/relationships/hdphoto" Target="../media/hdphoto1.wdp"/><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5.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cstate="print">
            <a:extLst>
              <a:ext uri="{28A0092B-C50C-407E-A947-70E740481C1C}">
                <a14:useLocalDpi xmlns:a14="http://schemas.microsoft.com/office/drawing/2010/main" xmlns="" val="0"/>
              </a:ext>
            </a:extLst>
          </a:blip>
          <a:srcRect l="2758" t="678" r="2758" b="-11"/>
          <a:stretch/>
        </p:blipFill>
        <p:spPr>
          <a:xfrm>
            <a:off x="-15552" y="-66944"/>
            <a:ext cx="9921552" cy="6952328"/>
          </a:xfrm>
          <a:prstGeom prst="rect">
            <a:avLst/>
          </a:prstGeom>
        </p:spPr>
      </p:pic>
      <p:sp>
        <p:nvSpPr>
          <p:cNvPr id="1362951" name="Rectangle 7"/>
          <p:cNvSpPr>
            <a:spLocks noGrp="1" noChangeArrowheads="1"/>
          </p:cNvSpPr>
          <p:nvPr>
            <p:ph type="ctrTitle"/>
          </p:nvPr>
        </p:nvSpPr>
        <p:spPr>
          <a:xfrm>
            <a:off x="1836738" y="4508500"/>
            <a:ext cx="5060950" cy="750888"/>
          </a:xfrm>
          <a:noFill/>
          <a:ln/>
        </p:spPr>
        <p:txBody>
          <a:bodyPr/>
          <a:lstStyle/>
          <a:p>
            <a:r>
              <a:rPr lang="en-US" dirty="0" smtClean="0"/>
              <a:t>Rosenbauer Group</a:t>
            </a:r>
            <a:endParaRPr lang="en-US" dirty="0"/>
          </a:p>
        </p:txBody>
      </p:sp>
      <p:sp>
        <p:nvSpPr>
          <p:cNvPr id="1362952" name="Rectangle 8"/>
          <p:cNvSpPr>
            <a:spLocks noGrp="1" noChangeArrowheads="1"/>
          </p:cNvSpPr>
          <p:nvPr>
            <p:ph type="subTitle" sz="quarter" idx="1"/>
          </p:nvPr>
        </p:nvSpPr>
        <p:spPr>
          <a:xfrm>
            <a:off x="1836302" y="5157224"/>
            <a:ext cx="5060950" cy="1216450"/>
          </a:xfrm>
          <a:noFill/>
          <a:ln/>
        </p:spPr>
        <p:txBody>
          <a:bodyPr/>
          <a:lstStyle/>
          <a:p>
            <a:endParaRPr lang="en-US" sz="1400" dirty="0" smtClean="0"/>
          </a:p>
          <a:p>
            <a:r>
              <a:rPr lang="en-US" sz="1400" dirty="0"/>
              <a:t>Person</a:t>
            </a:r>
          </a:p>
          <a:p>
            <a:r>
              <a:rPr lang="en-US" sz="1400" dirty="0" smtClean="0"/>
              <a:t>Date</a:t>
            </a:r>
            <a:endParaRPr lang="en-US" sz="1400" dirty="0"/>
          </a:p>
          <a:p>
            <a:endParaRPr lang="en-US" sz="1400" dirty="0" smtClean="0"/>
          </a:p>
          <a:p>
            <a:endParaRPr lang="en-US" sz="1300" dirty="0"/>
          </a:p>
        </p:txBody>
      </p:sp>
      <p:grpSp>
        <p:nvGrpSpPr>
          <p:cNvPr id="1362947" name="Group 3"/>
          <p:cNvGrpSpPr>
            <a:grpSpLocks/>
          </p:cNvGrpSpPr>
          <p:nvPr/>
        </p:nvGrpSpPr>
        <p:grpSpPr bwMode="auto">
          <a:xfrm>
            <a:off x="1758950" y="4392613"/>
            <a:ext cx="7608888" cy="2036762"/>
            <a:chOff x="1112" y="2789"/>
            <a:chExt cx="4808" cy="1293"/>
          </a:xfrm>
        </p:grpSpPr>
        <p:sp>
          <p:nvSpPr>
            <p:cNvPr id="1362948" name="Rectangle 3"/>
            <p:cNvSpPr>
              <a:spLocks noChangeArrowheads="1"/>
            </p:cNvSpPr>
            <p:nvPr/>
          </p:nvSpPr>
          <p:spPr bwMode="auto">
            <a:xfrm>
              <a:off x="1112" y="2789"/>
              <a:ext cx="3447" cy="1293"/>
            </a:xfrm>
            <a:prstGeom prst="rect">
              <a:avLst/>
            </a:prstGeom>
            <a:solidFill>
              <a:srgbClr val="E3000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0968" tIns="45484" rIns="90968" bIns="45484" anchor="ctr"/>
            <a:lstStyle/>
            <a:p>
              <a:pPr defTabSz="909638"/>
              <a:endParaRPr lang="en-US" sz="1800" dirty="0">
                <a:ea typeface="ＭＳ Ｐゴシック" charset="-128"/>
              </a:endParaRPr>
            </a:p>
          </p:txBody>
        </p:sp>
        <p:pic>
          <p:nvPicPr>
            <p:cNvPr id="1362949" name="Picture 5" descr="rb_verlauf_gross"/>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4695" y="2789"/>
              <a:ext cx="1225" cy="12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2950" name="Picture 6" descr="logo-rb-fuer-ppt"/>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4783" y="3785"/>
              <a:ext cx="1013" cy="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2" name="Rectangle 8"/>
          <p:cNvSpPr txBox="1">
            <a:spLocks noChangeArrowheads="1"/>
          </p:cNvSpPr>
          <p:nvPr/>
        </p:nvSpPr>
        <p:spPr bwMode="auto">
          <a:xfrm>
            <a:off x="1928608" y="5115450"/>
            <a:ext cx="5060950" cy="12164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0" indent="0" algn="l" defTabSz="909638" rtl="0" eaLnBrk="0" fontAlgn="base" hangingPunct="0">
              <a:spcBef>
                <a:spcPct val="20000"/>
              </a:spcBef>
              <a:spcAft>
                <a:spcPct val="20000"/>
              </a:spcAft>
              <a:buClr>
                <a:schemeClr val="accent2"/>
              </a:buClr>
              <a:buFont typeface="Arial" charset="0"/>
              <a:buNone/>
              <a:defRPr sz="1800" b="1">
                <a:solidFill>
                  <a:schemeClr val="bg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r>
              <a:rPr lang="en-US" sz="1300" dirty="0" smtClean="0"/>
              <a:t>Company Roadshow, </a:t>
            </a:r>
            <a:r>
              <a:rPr lang="en-US" sz="1300" dirty="0" smtClean="0"/>
              <a:t>Toronto</a:t>
            </a:r>
            <a:endParaRPr lang="en-US" sz="1300" dirty="0" smtClean="0"/>
          </a:p>
          <a:p>
            <a:r>
              <a:rPr lang="en-US" sz="1300" dirty="0" smtClean="0"/>
              <a:t>Sebastian Wolf I CFO</a:t>
            </a:r>
          </a:p>
          <a:p>
            <a:endParaRPr lang="en-US" sz="1300" dirty="0" smtClean="0"/>
          </a:p>
          <a:p>
            <a:r>
              <a:rPr lang="en-US" sz="1300" dirty="0" smtClean="0"/>
              <a:t>April</a:t>
            </a:r>
            <a:r>
              <a:rPr lang="en-US" sz="1300" smtClean="0"/>
              <a:t> </a:t>
            </a:r>
            <a:r>
              <a:rPr lang="en-US" sz="1300" smtClean="0"/>
              <a:t>17,</a:t>
            </a:r>
            <a:r>
              <a:rPr lang="en-US" sz="1300" dirty="0" smtClean="0"/>
              <a:t> 2019</a:t>
            </a:r>
            <a:endParaRPr lang="en-US" sz="1300" kern="0" dirty="0"/>
          </a:p>
        </p:txBody>
      </p:sp>
      <p:sp>
        <p:nvSpPr>
          <p:cNvPr id="2" name="Rechteck 1"/>
          <p:cNvSpPr/>
          <p:nvPr/>
        </p:nvSpPr>
        <p:spPr>
          <a:xfrm>
            <a:off x="1820594" y="4509140"/>
            <a:ext cx="2970685" cy="461665"/>
          </a:xfrm>
          <a:prstGeom prst="rect">
            <a:avLst/>
          </a:prstGeom>
        </p:spPr>
        <p:txBody>
          <a:bodyPr wrap="none">
            <a:spAutoFit/>
          </a:bodyPr>
          <a:lstStyle/>
          <a:p>
            <a:r>
              <a:rPr lang="en-US" sz="2400" b="1" dirty="0">
                <a:solidFill>
                  <a:schemeClr val="bg1"/>
                </a:solidFill>
              </a:rPr>
              <a:t>Rosenbauer Group</a:t>
            </a:r>
          </a:p>
        </p:txBody>
      </p:sp>
    </p:spTree>
    <p:extLst>
      <p:ext uri="{BB962C8B-B14F-4D97-AF65-F5344CB8AC3E}">
        <p14:creationId xmlns:p14="http://schemas.microsoft.com/office/powerpoint/2010/main" xmlns="" val="59484609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a:xfrm>
            <a:off x="646112" y="214313"/>
            <a:ext cx="6467127" cy="857250"/>
          </a:xfrm>
        </p:spPr>
        <p:txBody>
          <a:bodyPr/>
          <a:lstStyle/>
          <a:p>
            <a:r>
              <a:rPr lang="en-US" altLang="de-DE" dirty="0" smtClean="0"/>
              <a:t>Developing future e-technology </a:t>
            </a:r>
            <a:endParaRPr lang="de" b="1" i="0" u="none" baseline="0" dirty="0"/>
          </a:p>
        </p:txBody>
      </p:sp>
      <p:sp>
        <p:nvSpPr>
          <p:cNvPr id="24579" name="Inhaltsplatzhalter 2"/>
          <p:cNvSpPr>
            <a:spLocks noGrp="1"/>
          </p:cNvSpPr>
          <p:nvPr>
            <p:ph idx="1"/>
          </p:nvPr>
        </p:nvSpPr>
        <p:spPr>
          <a:xfrm>
            <a:off x="538163" y="1384300"/>
            <a:ext cx="8853487" cy="2789083"/>
          </a:xfrm>
        </p:spPr>
        <p:txBody>
          <a:bodyPr/>
          <a:lstStyle/>
          <a:p>
            <a:r>
              <a:rPr lang="en-US" altLang="de-DE" sz="1600" dirty="0" smtClean="0"/>
              <a:t>Concept Fire Truck (CFT) on its way to series production readiness</a:t>
            </a:r>
          </a:p>
          <a:p>
            <a:pPr lvl="1"/>
            <a:r>
              <a:rPr lang="en-US" altLang="de-DE" sz="1400" dirty="0" smtClean="0"/>
              <a:t>Low </a:t>
            </a:r>
            <a:r>
              <a:rPr lang="en-US" altLang="de-DE" sz="1400" dirty="0"/>
              <a:t>emissions based on alternative driving </a:t>
            </a:r>
            <a:r>
              <a:rPr lang="en-US" altLang="de-DE" sz="1400" dirty="0" smtClean="0"/>
              <a:t>concept</a:t>
            </a:r>
            <a:endParaRPr lang="en-US" altLang="de-DE" sz="1400" dirty="0">
              <a:ea typeface="SimSun" panose="02010600030101010101" pitchFamily="2" charset="-122"/>
            </a:endParaRPr>
          </a:p>
          <a:p>
            <a:pPr lvl="1"/>
            <a:r>
              <a:rPr lang="en-US" altLang="de-DE" sz="1400" dirty="0" smtClean="0"/>
              <a:t>Multi-functionality </a:t>
            </a:r>
            <a:r>
              <a:rPr lang="en-US" altLang="de-DE" sz="1400" dirty="0"/>
              <a:t>allows for universal </a:t>
            </a:r>
            <a:r>
              <a:rPr lang="en-US" altLang="de-DE" sz="1400" dirty="0" smtClean="0"/>
              <a:t>application</a:t>
            </a:r>
          </a:p>
          <a:p>
            <a:pPr lvl="1"/>
            <a:r>
              <a:rPr lang="en-US" altLang="de-DE" sz="1400" dirty="0" smtClean="0"/>
              <a:t>Ergonomically optimized </a:t>
            </a:r>
            <a:r>
              <a:rPr lang="en-US" altLang="de-DE" sz="1400" dirty="0"/>
              <a:t>expansion through new kind of fire truck architecture</a:t>
            </a:r>
          </a:p>
          <a:p>
            <a:r>
              <a:rPr lang="en-US" altLang="de-DE" sz="1600" dirty="0" smtClean="0"/>
              <a:t>Volvo </a:t>
            </a:r>
            <a:r>
              <a:rPr lang="en-US" altLang="de-DE" sz="1600" dirty="0" err="1" smtClean="0"/>
              <a:t>Penta</a:t>
            </a:r>
            <a:r>
              <a:rPr lang="en-US" altLang="de-DE" sz="1600" dirty="0" smtClean="0"/>
              <a:t> to adapt proven electronic driveline to the performance requirements of a fire service application</a:t>
            </a:r>
          </a:p>
          <a:p>
            <a:r>
              <a:rPr lang="en-US" altLang="de-DE" sz="1600" dirty="0" smtClean="0"/>
              <a:t>“Innovation partnership” with Berlin Fire Department</a:t>
            </a:r>
          </a:p>
          <a:p>
            <a:r>
              <a:rPr lang="de" sz="1600" dirty="0" smtClean="0"/>
              <a:t>Global market for innovative CFT technology to reach around 3,200 vehicles in 2030, with 700 to 800 units running in Europe already by 2025</a:t>
            </a:r>
            <a:endParaRPr lang="en-US" sz="1800" dirty="0"/>
          </a:p>
        </p:txBody>
      </p:sp>
      <p:pic>
        <p:nvPicPr>
          <p:cNvPr id="2" name="Grafik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140528" y="4173383"/>
            <a:ext cx="3204960" cy="2135938"/>
          </a:xfrm>
          <a:prstGeom prst="rect">
            <a:avLst/>
          </a:prstGeom>
        </p:spPr>
      </p:pic>
      <p:sp>
        <p:nvSpPr>
          <p:cNvPr id="6" name="Inhaltsplatzhalter 2"/>
          <p:cNvSpPr txBox="1">
            <a:spLocks/>
          </p:cNvSpPr>
          <p:nvPr/>
        </p:nvSpPr>
        <p:spPr bwMode="auto">
          <a:xfrm>
            <a:off x="538163" y="4149080"/>
            <a:ext cx="5422949" cy="216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r>
              <a:rPr lang="en-US" altLang="de-DE" sz="1600" kern="0" dirty="0" smtClean="0"/>
              <a:t>CFT technology to be transferred also to other types of vehicle</a:t>
            </a:r>
          </a:p>
          <a:p>
            <a:r>
              <a:rPr lang="en-US" altLang="de-DE" sz="1600" kern="0" dirty="0" smtClean="0"/>
              <a:t>Particular interest from members of the “C40 Cities Climate Leadership Goals”</a:t>
            </a:r>
          </a:p>
          <a:p>
            <a:r>
              <a:rPr lang="en-US" altLang="de-DE" sz="1600" kern="0" dirty="0" smtClean="0"/>
              <a:t>2019 planned roadshows to Canada, France, Germany, Slovenia, Switzerland and the US</a:t>
            </a:r>
          </a:p>
          <a:p>
            <a:r>
              <a:rPr lang="en-US" altLang="de-DE" sz="1600" kern="0" dirty="0" smtClean="0"/>
              <a:t>Market launch planned for 2021</a:t>
            </a:r>
          </a:p>
          <a:p>
            <a:pPr marL="0" indent="0">
              <a:buNone/>
            </a:pPr>
            <a:r>
              <a:rPr lang="de" sz="1600" kern="0" dirty="0" smtClean="0"/>
              <a:t> </a:t>
            </a:r>
            <a:endParaRPr lang="en-US" sz="1800" kern="0" dirty="0"/>
          </a:p>
        </p:txBody>
      </p:sp>
    </p:spTree>
    <p:extLst>
      <p:ext uri="{BB962C8B-B14F-4D97-AF65-F5344CB8AC3E}">
        <p14:creationId xmlns:p14="http://schemas.microsoft.com/office/powerpoint/2010/main" xmlns="" val="63157220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xmlns="" id="{9C43A69E-2591-4E95-99E8-FC6691847134}"/>
              </a:ext>
            </a:extLst>
          </p:cNvPr>
          <p:cNvGraphicFramePr>
            <a:graphicFrameLocks noChangeAspect="1"/>
          </p:cNvGraphicFramePr>
          <p:nvPr>
            <p:extLst/>
          </p:nvPr>
        </p:nvGraphicFramePr>
        <p:xfrm>
          <a:off x="1588" y="1588"/>
          <a:ext cx="1588" cy="1588"/>
        </p:xfrm>
        <a:graphic>
          <a:graphicData uri="http://schemas.openxmlformats.org/presentationml/2006/ole">
            <p:oleObj spid="_x0000_s9493" name="think-cell Folie" r:id="rId5" imgW="360" imgH="360" progId="">
              <p:embed/>
            </p:oleObj>
          </a:graphicData>
        </a:graphic>
      </p:graphicFrame>
      <p:sp>
        <p:nvSpPr>
          <p:cNvPr id="4" name="Rechteck 3" hidden="1">
            <a:extLst>
              <a:ext uri="{FF2B5EF4-FFF2-40B4-BE49-F238E27FC236}">
                <a16:creationId xmlns:a16="http://schemas.microsoft.com/office/drawing/2014/main" xmlns="" id="{72E3619E-D171-4F3D-8960-C41AD7F3E1CF}"/>
              </a:ext>
            </a:extLst>
          </p:cNvPr>
          <p:cNvSpPr/>
          <p:nvPr>
            <p:custDataLst>
              <p:tags r:id="rId2"/>
            </p:custDataLst>
          </p:nvPr>
        </p:nvSpPr>
        <p:spPr bwMode="auto">
          <a:xfrm>
            <a:off x="0" y="0"/>
            <a:ext cx="158750" cy="15875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endParaRPr kumimoji="0" lang="de-AT" sz="2400" b="1" u="none" strike="noStrike" cap="none" normalizeH="0" dirty="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2" name="Titel 1">
            <a:extLst>
              <a:ext uri="{FF2B5EF4-FFF2-40B4-BE49-F238E27FC236}">
                <a16:creationId xmlns:a16="http://schemas.microsoft.com/office/drawing/2014/main" xmlns="" id="{EDFD8DE1-C977-4365-A917-D27FF27A0B00}"/>
              </a:ext>
            </a:extLst>
          </p:cNvPr>
          <p:cNvSpPr>
            <a:spLocks noGrp="1"/>
          </p:cNvSpPr>
          <p:nvPr>
            <p:ph type="title"/>
          </p:nvPr>
        </p:nvSpPr>
        <p:spPr/>
        <p:txBody>
          <a:bodyPr/>
          <a:lstStyle/>
          <a:p>
            <a:r>
              <a:rPr lang="de-AT" dirty="0" err="1" smtClean="0"/>
              <a:t>Sustainable</a:t>
            </a:r>
            <a:r>
              <a:rPr lang="de-AT" dirty="0" smtClean="0"/>
              <a:t> </a:t>
            </a:r>
            <a:r>
              <a:rPr lang="de-AT" dirty="0" err="1" smtClean="0"/>
              <a:t>goals</a:t>
            </a:r>
            <a:endParaRPr lang="de-DE" dirty="0"/>
          </a:p>
        </p:txBody>
      </p:sp>
      <p:graphicFrame>
        <p:nvGraphicFramePr>
          <p:cNvPr id="6" name="Tabelle 5">
            <a:extLst>
              <a:ext uri="{FF2B5EF4-FFF2-40B4-BE49-F238E27FC236}">
                <a16:creationId xmlns:a16="http://schemas.microsoft.com/office/drawing/2014/main" xmlns="" id="{688248C5-4840-4646-9A9C-7734D7D898BA}"/>
              </a:ext>
            </a:extLst>
          </p:cNvPr>
          <p:cNvGraphicFramePr>
            <a:graphicFrameLocks noGrp="1"/>
          </p:cNvGraphicFramePr>
          <p:nvPr>
            <p:extLst>
              <p:ext uri="{D42A27DB-BD31-4B8C-83A1-F6EECF244321}">
                <p14:modId xmlns:p14="http://schemas.microsoft.com/office/powerpoint/2010/main" xmlns="" val="3853649123"/>
              </p:ext>
            </p:extLst>
          </p:nvPr>
        </p:nvGraphicFramePr>
        <p:xfrm>
          <a:off x="538163" y="1560820"/>
          <a:ext cx="6681786" cy="3934433"/>
        </p:xfrm>
        <a:graphic>
          <a:graphicData uri="http://schemas.openxmlformats.org/drawingml/2006/table">
            <a:tbl>
              <a:tblPr firstRow="1" firstCol="1" bandRow="1">
                <a:tableStyleId>{69012ECD-51FC-41F1-AA8D-1B2483CD663E}</a:tableStyleId>
              </a:tblPr>
              <a:tblGrid>
                <a:gridCol w="1616561">
                  <a:extLst>
                    <a:ext uri="{9D8B030D-6E8A-4147-A177-3AD203B41FA5}">
                      <a16:colId xmlns:a16="http://schemas.microsoft.com/office/drawing/2014/main" xmlns="" val="1676885404"/>
                    </a:ext>
                  </a:extLst>
                </a:gridCol>
                <a:gridCol w="1616561">
                  <a:extLst>
                    <a:ext uri="{9D8B030D-6E8A-4147-A177-3AD203B41FA5}">
                      <a16:colId xmlns:a16="http://schemas.microsoft.com/office/drawing/2014/main" xmlns="" val="2770182653"/>
                    </a:ext>
                  </a:extLst>
                </a:gridCol>
                <a:gridCol w="1832103">
                  <a:extLst>
                    <a:ext uri="{9D8B030D-6E8A-4147-A177-3AD203B41FA5}">
                      <a16:colId xmlns:a16="http://schemas.microsoft.com/office/drawing/2014/main" xmlns="" val="1855792345"/>
                    </a:ext>
                  </a:extLst>
                </a:gridCol>
                <a:gridCol w="1616561">
                  <a:extLst>
                    <a:ext uri="{9D8B030D-6E8A-4147-A177-3AD203B41FA5}">
                      <a16:colId xmlns:a16="http://schemas.microsoft.com/office/drawing/2014/main" xmlns="" val="1407246765"/>
                    </a:ext>
                  </a:extLst>
                </a:gridCol>
              </a:tblGrid>
              <a:tr h="325339">
                <a:tc>
                  <a:txBody>
                    <a:bodyPr/>
                    <a:lstStyle/>
                    <a:p>
                      <a:pPr>
                        <a:lnSpc>
                          <a:spcPct val="107000"/>
                        </a:lnSpc>
                        <a:spcAft>
                          <a:spcPts val="0"/>
                        </a:spcAft>
                      </a:pPr>
                      <a:r>
                        <a:rPr lang="de-AT" sz="1200" dirty="0">
                          <a:effectLst/>
                          <a:latin typeface="+mn-lt"/>
                          <a:ea typeface="Calibri" panose="020F0502020204030204" pitchFamily="34" charset="0"/>
                          <a:cs typeface="Times New Roman" panose="02020603050405020304" pitchFamily="18" charset="0"/>
                        </a:rPr>
                        <a:t>Compliance</a:t>
                      </a:r>
                    </a:p>
                  </a:txBody>
                  <a:tcPr marL="72000" marR="72000" marT="36000" marB="36000" anchor="b">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75000"/>
                      </a:schemeClr>
                    </a:solidFill>
                  </a:tcPr>
                </a:tc>
                <a:tc>
                  <a:txBody>
                    <a:bodyPr/>
                    <a:lstStyle/>
                    <a:p>
                      <a:pPr>
                        <a:lnSpc>
                          <a:spcPct val="107000"/>
                        </a:lnSpc>
                        <a:spcAft>
                          <a:spcPts val="0"/>
                        </a:spcAft>
                      </a:pPr>
                      <a:r>
                        <a:rPr lang="de-AT" sz="1200" dirty="0" err="1" smtClean="0">
                          <a:effectLst/>
                          <a:latin typeface="+mn-lt"/>
                          <a:ea typeface="Calibri" panose="020F0502020204030204" pitchFamily="34" charset="0"/>
                          <a:cs typeface="Times New Roman" panose="02020603050405020304" pitchFamily="18" charset="0"/>
                        </a:rPr>
                        <a:t>Employees</a:t>
                      </a:r>
                      <a:endParaRPr lang="de-AT" sz="1200" dirty="0">
                        <a:effectLst/>
                        <a:latin typeface="+mn-lt"/>
                        <a:ea typeface="Calibri" panose="020F0502020204030204" pitchFamily="34" charset="0"/>
                        <a:cs typeface="Times New Roman" panose="02020603050405020304" pitchFamily="18" charset="0"/>
                      </a:endParaRPr>
                    </a:p>
                  </a:txBody>
                  <a:tcPr marL="72000" marR="72000" marT="36000" marB="36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75000"/>
                      </a:schemeClr>
                    </a:solidFill>
                  </a:tcPr>
                </a:tc>
                <a:tc>
                  <a:txBody>
                    <a:bodyPr/>
                    <a:lstStyle/>
                    <a:p>
                      <a:pPr>
                        <a:lnSpc>
                          <a:spcPct val="107000"/>
                        </a:lnSpc>
                        <a:spcAft>
                          <a:spcPts val="0"/>
                        </a:spcAft>
                      </a:pPr>
                      <a:r>
                        <a:rPr lang="de-AT" sz="1200" dirty="0" smtClean="0">
                          <a:effectLst/>
                          <a:latin typeface="+mn-lt"/>
                          <a:ea typeface="Calibri" panose="020F0502020204030204" pitchFamily="34" charset="0"/>
                          <a:cs typeface="Times New Roman" panose="02020603050405020304" pitchFamily="18" charset="0"/>
                        </a:rPr>
                        <a:t>Products </a:t>
                      </a:r>
                      <a:r>
                        <a:rPr lang="de-AT" sz="1200" dirty="0">
                          <a:effectLst/>
                          <a:latin typeface="+mn-lt"/>
                          <a:ea typeface="Calibri" panose="020F0502020204030204" pitchFamily="34" charset="0"/>
                          <a:cs typeface="Times New Roman" panose="02020603050405020304" pitchFamily="18" charset="0"/>
                        </a:rPr>
                        <a:t>&amp;</a:t>
                      </a:r>
                      <a:r>
                        <a:rPr lang="de-AT" sz="1200" baseline="0" dirty="0">
                          <a:effectLst/>
                          <a:latin typeface="+mn-lt"/>
                          <a:ea typeface="Calibri" panose="020F0502020204030204" pitchFamily="34" charset="0"/>
                          <a:cs typeface="Times New Roman" panose="02020603050405020304" pitchFamily="18" charset="0"/>
                        </a:rPr>
                        <a:t> </a:t>
                      </a:r>
                      <a:r>
                        <a:rPr lang="de-AT" sz="1200" baseline="0" dirty="0" smtClean="0">
                          <a:effectLst/>
                          <a:latin typeface="+mn-lt"/>
                          <a:ea typeface="Calibri" panose="020F0502020204030204" pitchFamily="34" charset="0"/>
                          <a:cs typeface="Times New Roman" panose="02020603050405020304" pitchFamily="18" charset="0"/>
                        </a:rPr>
                        <a:t>Society</a:t>
                      </a:r>
                      <a:endParaRPr lang="de-AT" sz="1200" dirty="0">
                        <a:effectLst/>
                        <a:latin typeface="+mn-lt"/>
                        <a:ea typeface="Calibri" panose="020F0502020204030204" pitchFamily="34" charset="0"/>
                        <a:cs typeface="Times New Roman" panose="02020603050405020304" pitchFamily="18" charset="0"/>
                      </a:endParaRPr>
                    </a:p>
                  </a:txBody>
                  <a:tcPr marL="72000" marR="72000" marT="36000" marB="3600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75000"/>
                      </a:schemeClr>
                    </a:solidFill>
                  </a:tcPr>
                </a:tc>
                <a:tc>
                  <a:txBody>
                    <a:bodyPr/>
                    <a:lstStyle/>
                    <a:p>
                      <a:pPr>
                        <a:lnSpc>
                          <a:spcPct val="107000"/>
                        </a:lnSpc>
                        <a:spcAft>
                          <a:spcPts val="0"/>
                        </a:spcAft>
                      </a:pPr>
                      <a:r>
                        <a:rPr lang="de-AT" sz="1200" dirty="0" smtClean="0">
                          <a:effectLst/>
                          <a:latin typeface="+mn-lt"/>
                          <a:ea typeface="Calibri" panose="020F0502020204030204" pitchFamily="34" charset="0"/>
                          <a:cs typeface="Times New Roman" panose="02020603050405020304" pitchFamily="18" charset="0"/>
                        </a:rPr>
                        <a:t>Ecology </a:t>
                      </a:r>
                      <a:r>
                        <a:rPr lang="de-AT" sz="1200" dirty="0">
                          <a:effectLst/>
                          <a:latin typeface="+mn-lt"/>
                          <a:ea typeface="Calibri" panose="020F0502020204030204" pitchFamily="34" charset="0"/>
                          <a:cs typeface="Times New Roman" panose="02020603050405020304" pitchFamily="18" charset="0"/>
                        </a:rPr>
                        <a:t>&amp; </a:t>
                      </a:r>
                      <a:r>
                        <a:rPr lang="de-AT" sz="1200" dirty="0" smtClean="0">
                          <a:effectLst/>
                          <a:latin typeface="+mn-lt"/>
                          <a:ea typeface="Calibri" panose="020F0502020204030204" pitchFamily="34" charset="0"/>
                          <a:cs typeface="Times New Roman" panose="02020603050405020304" pitchFamily="18" charset="0"/>
                        </a:rPr>
                        <a:t>Resources</a:t>
                      </a:r>
                      <a:endParaRPr lang="de-AT" sz="1200" dirty="0">
                        <a:effectLst/>
                        <a:latin typeface="+mn-lt"/>
                        <a:ea typeface="Calibri" panose="020F0502020204030204" pitchFamily="34" charset="0"/>
                        <a:cs typeface="Times New Roman" panose="02020603050405020304" pitchFamily="18" charset="0"/>
                      </a:endParaRPr>
                    </a:p>
                  </a:txBody>
                  <a:tcPr marL="72000" marR="72000" marT="36000" marB="36000" anchor="b">
                    <a:lnL w="127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2984842852"/>
                  </a:ext>
                </a:extLst>
              </a:tr>
              <a:tr h="3239123">
                <a:tc>
                  <a:txBody>
                    <a:bodyPr/>
                    <a:lstStyle/>
                    <a:p>
                      <a:pPr marL="171450" indent="-171450">
                        <a:lnSpc>
                          <a:spcPct val="107000"/>
                        </a:lnSpc>
                        <a:spcAft>
                          <a:spcPts val="0"/>
                        </a:spcAft>
                        <a:buClr>
                          <a:schemeClr val="accent2"/>
                        </a:buClr>
                        <a:buFont typeface="Wingdings" panose="05000000000000000000" pitchFamily="2" charset="2"/>
                        <a:buChar char="§"/>
                      </a:pPr>
                      <a:r>
                        <a:rPr lang="de-DE" sz="1200" b="1" dirty="0" err="1" smtClean="0">
                          <a:effectLst/>
                          <a:latin typeface="+mn-lt"/>
                        </a:rPr>
                        <a:t>No</a:t>
                      </a:r>
                      <a:r>
                        <a:rPr lang="de-DE" sz="1200" b="1" baseline="0" dirty="0" smtClean="0">
                          <a:effectLst/>
                          <a:latin typeface="+mn-lt"/>
                        </a:rPr>
                        <a:t> </a:t>
                      </a:r>
                      <a:r>
                        <a:rPr lang="de-DE" sz="1200" b="1" baseline="0" dirty="0" err="1" smtClean="0">
                          <a:effectLst/>
                          <a:latin typeface="+mn-lt"/>
                        </a:rPr>
                        <a:t>breaches</a:t>
                      </a:r>
                      <a:r>
                        <a:rPr lang="de-DE" sz="1200" b="1" dirty="0" smtClean="0">
                          <a:effectLst/>
                          <a:latin typeface="+mn-lt"/>
                        </a:rPr>
                        <a:t> </a:t>
                      </a:r>
                      <a:r>
                        <a:rPr lang="de-DE" sz="1200" b="0" dirty="0" err="1" smtClean="0">
                          <a:effectLst/>
                          <a:latin typeface="+mn-lt"/>
                        </a:rPr>
                        <a:t>of</a:t>
                      </a:r>
                      <a:r>
                        <a:rPr lang="de-DE" sz="1200" b="0" dirty="0" smtClean="0">
                          <a:effectLst/>
                          <a:latin typeface="+mn-lt"/>
                        </a:rPr>
                        <a:t> </a:t>
                      </a:r>
                      <a:r>
                        <a:rPr lang="de-DE" sz="1200" b="0" dirty="0" err="1" smtClean="0">
                          <a:effectLst/>
                          <a:latin typeface="+mn-lt"/>
                        </a:rPr>
                        <a:t>group</a:t>
                      </a:r>
                      <a:r>
                        <a:rPr lang="de-DE" sz="1200" b="0" dirty="0" smtClean="0">
                          <a:effectLst/>
                          <a:latin typeface="+mn-lt"/>
                        </a:rPr>
                        <a:t> </a:t>
                      </a:r>
                      <a:r>
                        <a:rPr lang="de-DE" sz="1200" b="0" dirty="0" err="1" smtClean="0">
                          <a:effectLst/>
                          <a:latin typeface="+mn-lt"/>
                        </a:rPr>
                        <a:t>compliance</a:t>
                      </a:r>
                      <a:r>
                        <a:rPr lang="de-DE" sz="1200" b="0" dirty="0" smtClean="0">
                          <a:effectLst/>
                          <a:latin typeface="+mn-lt"/>
                        </a:rPr>
                        <a:t> </a:t>
                      </a:r>
                      <a:r>
                        <a:rPr lang="de-DE" sz="1200" b="0" dirty="0" err="1" smtClean="0">
                          <a:effectLst/>
                          <a:latin typeface="+mn-lt"/>
                        </a:rPr>
                        <a:t>guidelines</a:t>
                      </a:r>
                      <a:r>
                        <a:rPr lang="de-DE" sz="1200" b="0" dirty="0" smtClean="0">
                          <a:effectLst/>
                          <a:latin typeface="+mn-lt"/>
                        </a:rPr>
                        <a:t> </a:t>
                      </a:r>
                      <a:r>
                        <a:rPr lang="de-DE" sz="1200" b="0" dirty="0" err="1" smtClean="0">
                          <a:effectLst/>
                          <a:latin typeface="+mn-lt"/>
                        </a:rPr>
                        <a:t>and</a:t>
                      </a:r>
                      <a:r>
                        <a:rPr lang="de-DE" sz="1200" b="0" dirty="0" smtClean="0">
                          <a:effectLst/>
                          <a:latin typeface="+mn-lt"/>
                        </a:rPr>
                        <a:t> </a:t>
                      </a:r>
                      <a:r>
                        <a:rPr lang="de-DE" sz="1200" b="0" dirty="0" err="1" smtClean="0">
                          <a:effectLst/>
                          <a:latin typeface="+mn-lt"/>
                        </a:rPr>
                        <a:t>code</a:t>
                      </a:r>
                      <a:r>
                        <a:rPr lang="de-DE" sz="1200" b="0" dirty="0" smtClean="0">
                          <a:effectLst/>
                          <a:latin typeface="+mn-lt"/>
                        </a:rPr>
                        <a:t> </a:t>
                      </a:r>
                      <a:r>
                        <a:rPr lang="de-DE" sz="1200" b="0" dirty="0" err="1" smtClean="0">
                          <a:effectLst/>
                          <a:latin typeface="+mn-lt"/>
                        </a:rPr>
                        <a:t>of</a:t>
                      </a:r>
                      <a:r>
                        <a:rPr lang="de-DE" sz="1200" b="0" dirty="0" smtClean="0">
                          <a:effectLst/>
                          <a:latin typeface="+mn-lt"/>
                        </a:rPr>
                        <a:t> </a:t>
                      </a:r>
                      <a:r>
                        <a:rPr lang="de-DE" sz="1200" b="0" dirty="0" err="1" smtClean="0">
                          <a:effectLst/>
                          <a:latin typeface="+mn-lt"/>
                        </a:rPr>
                        <a:t>ethics</a:t>
                      </a:r>
                      <a:endParaRPr lang="de-AT" sz="1200" b="0" dirty="0">
                        <a:effectLst/>
                        <a:latin typeface="+mn-lt"/>
                        <a:ea typeface="Calibri" panose="020F0502020204030204" pitchFamily="34" charset="0"/>
                        <a:cs typeface="Times New Roman" panose="02020603050405020304" pitchFamily="18" charset="0"/>
                      </a:endParaRPr>
                    </a:p>
                  </a:txBody>
                  <a:tcPr marL="72000" marR="72000" marT="72000" marB="72000">
                    <a:lnL w="9525" cap="flat" cmpd="sng" algn="ctr">
                      <a:noFill/>
                      <a:prstDash val="solid"/>
                    </a:lnL>
                    <a:lnR>
                      <a:noFill/>
                    </a:lnR>
                    <a:lnT w="9525" cap="flat" cmpd="sng" algn="ctr">
                      <a:noFill/>
                      <a:prstDash val="soli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nSpc>
                          <a:spcPct val="107000"/>
                        </a:lnSpc>
                        <a:spcAft>
                          <a:spcPts val="0"/>
                        </a:spcAft>
                        <a:buClr>
                          <a:schemeClr val="accent2"/>
                        </a:buClr>
                        <a:buFont typeface="Wingdings" panose="05000000000000000000" pitchFamily="2" charset="2"/>
                        <a:buChar char="§"/>
                      </a:pPr>
                      <a:r>
                        <a:rPr lang="de-DE" sz="1200" b="0" dirty="0" err="1" smtClean="0">
                          <a:effectLst/>
                          <a:latin typeface="+mn-lt"/>
                        </a:rPr>
                        <a:t>Reduction</a:t>
                      </a:r>
                      <a:r>
                        <a:rPr lang="de-DE" sz="1200" b="0" dirty="0" smtClean="0">
                          <a:effectLst/>
                          <a:latin typeface="+mn-lt"/>
                        </a:rPr>
                        <a:t> </a:t>
                      </a:r>
                      <a:r>
                        <a:rPr lang="de-DE" sz="1200" b="0" dirty="0" err="1" smtClean="0">
                          <a:effectLst/>
                          <a:latin typeface="+mn-lt"/>
                        </a:rPr>
                        <a:t>of</a:t>
                      </a:r>
                      <a:r>
                        <a:rPr lang="de-DE" sz="1200" b="0" dirty="0" smtClean="0">
                          <a:effectLst/>
                          <a:latin typeface="+mn-lt"/>
                        </a:rPr>
                        <a:t> </a:t>
                      </a:r>
                      <a:r>
                        <a:rPr lang="de-DE" sz="1200" b="1" dirty="0" err="1" smtClean="0">
                          <a:effectLst/>
                          <a:latin typeface="+mn-lt"/>
                        </a:rPr>
                        <a:t>accidents</a:t>
                      </a:r>
                      <a:r>
                        <a:rPr lang="de-DE" sz="1200" b="1" dirty="0" smtClean="0">
                          <a:effectLst/>
                          <a:latin typeface="+mn-lt"/>
                        </a:rPr>
                        <a:t> at</a:t>
                      </a:r>
                      <a:r>
                        <a:rPr lang="de-DE" sz="1200" b="1" baseline="0" dirty="0" smtClean="0">
                          <a:effectLst/>
                          <a:latin typeface="+mn-lt"/>
                        </a:rPr>
                        <a:t> </a:t>
                      </a:r>
                      <a:r>
                        <a:rPr lang="de-DE" sz="1200" b="1" baseline="0" dirty="0" err="1" smtClean="0">
                          <a:effectLst/>
                          <a:latin typeface="+mn-lt"/>
                        </a:rPr>
                        <a:t>work</a:t>
                      </a:r>
                      <a:r>
                        <a:rPr lang="de-DE" sz="1200" b="1" baseline="0" dirty="0" smtClean="0">
                          <a:effectLst/>
                          <a:latin typeface="+mn-lt"/>
                        </a:rPr>
                        <a:t> </a:t>
                      </a:r>
                      <a:r>
                        <a:rPr lang="de-DE" sz="1200" b="0" baseline="0" dirty="0" err="1" smtClean="0">
                          <a:effectLst/>
                          <a:latin typeface="+mn-lt"/>
                        </a:rPr>
                        <a:t>to</a:t>
                      </a:r>
                      <a:r>
                        <a:rPr lang="de-DE" sz="1200" b="0" baseline="0" dirty="0" smtClean="0">
                          <a:effectLst/>
                          <a:latin typeface="+mn-lt"/>
                        </a:rPr>
                        <a:t> 30 per 1 </a:t>
                      </a:r>
                      <a:r>
                        <a:rPr lang="de-DE" sz="1200" b="0" baseline="0" dirty="0" err="1" smtClean="0">
                          <a:effectLst/>
                          <a:latin typeface="+mn-lt"/>
                        </a:rPr>
                        <a:t>million</a:t>
                      </a:r>
                      <a:r>
                        <a:rPr lang="de-DE" sz="1200" b="0" baseline="0" dirty="0" smtClean="0">
                          <a:effectLst/>
                          <a:latin typeface="+mn-lt"/>
                        </a:rPr>
                        <a:t> </a:t>
                      </a:r>
                      <a:r>
                        <a:rPr lang="de-DE" sz="1200" b="0" baseline="0" dirty="0" err="1" smtClean="0">
                          <a:effectLst/>
                          <a:latin typeface="+mn-lt"/>
                        </a:rPr>
                        <a:t>working</a:t>
                      </a:r>
                      <a:r>
                        <a:rPr lang="de-DE" sz="1200" b="0" baseline="0" dirty="0" smtClean="0">
                          <a:effectLst/>
                          <a:latin typeface="+mn-lt"/>
                        </a:rPr>
                        <a:t> </a:t>
                      </a:r>
                      <a:r>
                        <a:rPr lang="de-DE" sz="1200" b="0" baseline="0" dirty="0" err="1" smtClean="0">
                          <a:effectLst/>
                          <a:latin typeface="+mn-lt"/>
                        </a:rPr>
                        <a:t>hours</a:t>
                      </a:r>
                      <a:r>
                        <a:rPr lang="de-DE" sz="1200" b="1" baseline="0" dirty="0" smtClean="0">
                          <a:effectLst/>
                          <a:latin typeface="+mn-lt"/>
                        </a:rPr>
                        <a:t> </a:t>
                      </a:r>
                      <a:r>
                        <a:rPr lang="de-DE" sz="1200" b="0" baseline="0" dirty="0" err="1" smtClean="0">
                          <a:effectLst/>
                          <a:latin typeface="+mn-lt"/>
                        </a:rPr>
                        <a:t>until</a:t>
                      </a:r>
                      <a:r>
                        <a:rPr lang="de-DE" sz="1200" b="0" baseline="0" dirty="0" smtClean="0">
                          <a:effectLst/>
                          <a:latin typeface="+mn-lt"/>
                        </a:rPr>
                        <a:t> </a:t>
                      </a:r>
                      <a:r>
                        <a:rPr lang="de-DE" sz="1200" b="0" dirty="0" smtClean="0">
                          <a:effectLst/>
                          <a:latin typeface="+mn-lt"/>
                        </a:rPr>
                        <a:t>2023</a:t>
                      </a:r>
                      <a:endParaRPr lang="de-AT" sz="1200" b="0" dirty="0">
                        <a:effectLst/>
                        <a:latin typeface="+mn-lt"/>
                      </a:endParaRPr>
                    </a:p>
                    <a:p>
                      <a:pPr marL="171450" indent="-171450">
                        <a:lnSpc>
                          <a:spcPct val="107000"/>
                        </a:lnSpc>
                        <a:spcAft>
                          <a:spcPts val="0"/>
                        </a:spcAft>
                        <a:buClr>
                          <a:schemeClr val="accent2"/>
                        </a:buClr>
                        <a:buFont typeface="Wingdings" panose="05000000000000000000" pitchFamily="2" charset="2"/>
                        <a:buChar char="§"/>
                      </a:pPr>
                      <a:r>
                        <a:rPr lang="de-DE" sz="1200" b="0" dirty="0" smtClean="0">
                          <a:effectLst/>
                          <a:latin typeface="+mn-lt"/>
                        </a:rPr>
                        <a:t>Promotion </a:t>
                      </a:r>
                      <a:r>
                        <a:rPr lang="de-DE" sz="1200" b="0" dirty="0" err="1" smtClean="0">
                          <a:effectLst/>
                          <a:latin typeface="+mn-lt"/>
                        </a:rPr>
                        <a:t>of</a:t>
                      </a:r>
                      <a:r>
                        <a:rPr lang="de-DE" sz="1200" b="0" dirty="0" smtClean="0">
                          <a:effectLst/>
                          <a:latin typeface="+mn-lt"/>
                        </a:rPr>
                        <a:t> </a:t>
                      </a:r>
                      <a:r>
                        <a:rPr lang="de-DE" sz="1200" b="0" dirty="0" err="1" smtClean="0">
                          <a:effectLst/>
                          <a:latin typeface="+mn-lt"/>
                        </a:rPr>
                        <a:t>diversity</a:t>
                      </a:r>
                      <a:r>
                        <a:rPr lang="de-DE" sz="1200" b="0" dirty="0" smtClean="0">
                          <a:effectLst/>
                          <a:latin typeface="+mn-lt"/>
                        </a:rPr>
                        <a:t> </a:t>
                      </a:r>
                      <a:r>
                        <a:rPr lang="de-DE" sz="1200" b="0" dirty="0" err="1" smtClean="0">
                          <a:effectLst/>
                          <a:latin typeface="+mn-lt"/>
                        </a:rPr>
                        <a:t>and</a:t>
                      </a:r>
                      <a:r>
                        <a:rPr lang="de-DE" sz="1200" b="0" dirty="0" smtClean="0">
                          <a:effectLst/>
                          <a:latin typeface="+mn-lt"/>
                        </a:rPr>
                        <a:t> </a:t>
                      </a:r>
                      <a:r>
                        <a:rPr lang="de-DE" sz="1200" b="0" dirty="0" err="1" smtClean="0">
                          <a:effectLst/>
                          <a:latin typeface="+mn-lt"/>
                        </a:rPr>
                        <a:t>increase</a:t>
                      </a:r>
                      <a:r>
                        <a:rPr lang="de-DE" sz="1200" b="0" dirty="0" smtClean="0">
                          <a:effectLst/>
                          <a:latin typeface="+mn-lt"/>
                        </a:rPr>
                        <a:t> </a:t>
                      </a:r>
                      <a:r>
                        <a:rPr lang="de-DE" sz="1200" b="0" dirty="0" err="1" smtClean="0">
                          <a:effectLst/>
                          <a:latin typeface="+mn-lt"/>
                        </a:rPr>
                        <a:t>of</a:t>
                      </a:r>
                      <a:r>
                        <a:rPr lang="de-DE" sz="1200" b="0" dirty="0" smtClean="0">
                          <a:effectLst/>
                          <a:latin typeface="+mn-lt"/>
                        </a:rPr>
                        <a:t> </a:t>
                      </a:r>
                      <a:r>
                        <a:rPr lang="de-DE" sz="1200" b="0" dirty="0" err="1" smtClean="0">
                          <a:effectLst/>
                          <a:latin typeface="+mn-lt"/>
                        </a:rPr>
                        <a:t>the</a:t>
                      </a:r>
                      <a:r>
                        <a:rPr lang="de-DE" sz="1200" b="0" dirty="0" smtClean="0">
                          <a:effectLst/>
                          <a:latin typeface="+mn-lt"/>
                        </a:rPr>
                        <a:t> </a:t>
                      </a:r>
                      <a:r>
                        <a:rPr lang="de-DE" sz="1200" b="1" dirty="0" err="1" smtClean="0">
                          <a:effectLst/>
                          <a:latin typeface="+mn-lt"/>
                        </a:rPr>
                        <a:t>number</a:t>
                      </a:r>
                      <a:r>
                        <a:rPr lang="de-DE" sz="1200" b="1" dirty="0" smtClean="0">
                          <a:effectLst/>
                          <a:latin typeface="+mn-lt"/>
                        </a:rPr>
                        <a:t> </a:t>
                      </a:r>
                      <a:r>
                        <a:rPr lang="de-DE" sz="1200" b="1" dirty="0" err="1" smtClean="0">
                          <a:effectLst/>
                          <a:latin typeface="+mn-lt"/>
                        </a:rPr>
                        <a:t>of</a:t>
                      </a:r>
                      <a:r>
                        <a:rPr lang="de-DE" sz="1200" b="1" dirty="0" smtClean="0">
                          <a:effectLst/>
                          <a:latin typeface="+mn-lt"/>
                        </a:rPr>
                        <a:t> </a:t>
                      </a:r>
                      <a:r>
                        <a:rPr lang="de-DE" sz="1200" b="1" dirty="0" err="1" smtClean="0">
                          <a:effectLst/>
                          <a:latin typeface="+mn-lt"/>
                        </a:rPr>
                        <a:t>female</a:t>
                      </a:r>
                      <a:r>
                        <a:rPr lang="de-DE" sz="1200" b="1" dirty="0" smtClean="0">
                          <a:effectLst/>
                          <a:latin typeface="+mn-lt"/>
                        </a:rPr>
                        <a:t> </a:t>
                      </a:r>
                      <a:r>
                        <a:rPr lang="de-DE" sz="1200" b="1" dirty="0" err="1" smtClean="0">
                          <a:effectLst/>
                          <a:latin typeface="+mn-lt"/>
                        </a:rPr>
                        <a:t>employees</a:t>
                      </a:r>
                      <a:r>
                        <a:rPr lang="de-DE" sz="1200" b="0" dirty="0" smtClean="0">
                          <a:effectLst/>
                          <a:latin typeface="+mn-lt"/>
                        </a:rPr>
                        <a:t> </a:t>
                      </a:r>
                      <a:r>
                        <a:rPr lang="de-DE" sz="1200" b="0" dirty="0" err="1" smtClean="0">
                          <a:effectLst/>
                          <a:latin typeface="+mn-lt"/>
                        </a:rPr>
                        <a:t>by</a:t>
                      </a:r>
                      <a:r>
                        <a:rPr lang="de-DE" sz="1200" b="0" dirty="0" smtClean="0">
                          <a:effectLst/>
                          <a:latin typeface="+mn-lt"/>
                        </a:rPr>
                        <a:t> 25% </a:t>
                      </a:r>
                      <a:r>
                        <a:rPr lang="de-DE" sz="1200" b="0" dirty="0" err="1" smtClean="0">
                          <a:effectLst/>
                          <a:latin typeface="+mn-lt"/>
                        </a:rPr>
                        <a:t>until</a:t>
                      </a:r>
                      <a:r>
                        <a:rPr lang="de-DE" sz="1200" b="0" dirty="0" smtClean="0">
                          <a:effectLst/>
                          <a:latin typeface="+mn-lt"/>
                        </a:rPr>
                        <a:t> 2023</a:t>
                      </a:r>
                      <a:r>
                        <a:rPr lang="de-DE" sz="1200" b="0" baseline="0" dirty="0" smtClean="0">
                          <a:effectLst/>
                          <a:latin typeface="+mn-lt"/>
                        </a:rPr>
                        <a:t> </a:t>
                      </a:r>
                      <a:r>
                        <a:rPr lang="de-DE" sz="1200" b="0" baseline="0" dirty="0" err="1" smtClean="0">
                          <a:effectLst/>
                          <a:latin typeface="+mn-lt"/>
                        </a:rPr>
                        <a:t>compared</a:t>
                      </a:r>
                      <a:r>
                        <a:rPr lang="de-DE" sz="1200" b="0" baseline="0" dirty="0" smtClean="0">
                          <a:effectLst/>
                          <a:latin typeface="+mn-lt"/>
                        </a:rPr>
                        <a:t> </a:t>
                      </a:r>
                      <a:r>
                        <a:rPr lang="de-DE" sz="1200" b="0" baseline="0" dirty="0" err="1" smtClean="0">
                          <a:effectLst/>
                          <a:latin typeface="+mn-lt"/>
                        </a:rPr>
                        <a:t>to</a:t>
                      </a:r>
                      <a:r>
                        <a:rPr lang="de-DE" sz="1200" b="0" baseline="0" dirty="0" smtClean="0">
                          <a:effectLst/>
                          <a:latin typeface="+mn-lt"/>
                        </a:rPr>
                        <a:t> 2018</a:t>
                      </a:r>
                      <a:endParaRPr lang="de-AT" sz="1200" b="0" dirty="0">
                        <a:effectLst/>
                        <a:latin typeface="+mn-lt"/>
                        <a:ea typeface="Calibri" panose="020F0502020204030204" pitchFamily="34" charset="0"/>
                        <a:cs typeface="Times New Roman" panose="02020603050405020304" pitchFamily="18" charset="0"/>
                      </a:endParaRPr>
                    </a:p>
                  </a:txBody>
                  <a:tcPr marL="72000" marR="72000" marT="72000" marB="72000">
                    <a:lnL>
                      <a:noFill/>
                    </a:lnL>
                    <a:lnR>
                      <a:noFill/>
                    </a:lnR>
                    <a:lnT w="9525" cap="flat" cmpd="sng" algn="ctr">
                      <a:noFill/>
                      <a:prstDash val="soli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nSpc>
                          <a:spcPct val="107000"/>
                        </a:lnSpc>
                        <a:spcAft>
                          <a:spcPts val="0"/>
                        </a:spcAft>
                        <a:buClr>
                          <a:schemeClr val="accent2"/>
                        </a:buClr>
                        <a:buFont typeface="Wingdings" panose="05000000000000000000" pitchFamily="2" charset="2"/>
                        <a:buChar char="§"/>
                      </a:pPr>
                      <a:r>
                        <a:rPr lang="de-DE" sz="1200" b="0" dirty="0" smtClean="0">
                          <a:effectLst/>
                          <a:latin typeface="+mn-lt"/>
                        </a:rPr>
                        <a:t>Market </a:t>
                      </a:r>
                      <a:r>
                        <a:rPr lang="de-DE" sz="1200" b="0" dirty="0" err="1" smtClean="0">
                          <a:effectLst/>
                          <a:latin typeface="+mn-lt"/>
                        </a:rPr>
                        <a:t>launch</a:t>
                      </a:r>
                      <a:r>
                        <a:rPr lang="de-DE" sz="1200" b="0" dirty="0" smtClean="0">
                          <a:effectLst/>
                          <a:latin typeface="+mn-lt"/>
                        </a:rPr>
                        <a:t> </a:t>
                      </a:r>
                      <a:r>
                        <a:rPr lang="de-DE" sz="1200" b="0" dirty="0" err="1" smtClean="0">
                          <a:effectLst/>
                          <a:latin typeface="+mn-lt"/>
                        </a:rPr>
                        <a:t>of</a:t>
                      </a:r>
                      <a:r>
                        <a:rPr lang="de-DE" sz="1200" b="0" dirty="0" smtClean="0">
                          <a:effectLst/>
                          <a:latin typeface="+mn-lt"/>
                        </a:rPr>
                        <a:t> a </a:t>
                      </a:r>
                      <a:r>
                        <a:rPr lang="de-DE" sz="1200" b="0" dirty="0" err="1" smtClean="0">
                          <a:effectLst/>
                          <a:latin typeface="+mn-lt"/>
                        </a:rPr>
                        <a:t>firefighting</a:t>
                      </a:r>
                      <a:r>
                        <a:rPr lang="de-DE" sz="1200" b="0" dirty="0" smtClean="0">
                          <a:effectLst/>
                          <a:latin typeface="+mn-lt"/>
                        </a:rPr>
                        <a:t> </a:t>
                      </a:r>
                      <a:r>
                        <a:rPr lang="de-DE" sz="1200" b="0" dirty="0" err="1" smtClean="0">
                          <a:effectLst/>
                          <a:latin typeface="+mn-lt"/>
                        </a:rPr>
                        <a:t>vehicle</a:t>
                      </a:r>
                      <a:r>
                        <a:rPr lang="de-DE" sz="1200" b="0" dirty="0" smtClean="0">
                          <a:effectLst/>
                          <a:latin typeface="+mn-lt"/>
                        </a:rPr>
                        <a:t> </a:t>
                      </a:r>
                      <a:r>
                        <a:rPr lang="de-DE" sz="1200" b="0" dirty="0" err="1" smtClean="0">
                          <a:effectLst/>
                          <a:latin typeface="+mn-lt"/>
                        </a:rPr>
                        <a:t>with</a:t>
                      </a:r>
                      <a:r>
                        <a:rPr lang="de-DE" sz="1200" b="0" dirty="0" smtClean="0">
                          <a:effectLst/>
                          <a:latin typeface="+mn-lt"/>
                        </a:rPr>
                        <a:t> an </a:t>
                      </a:r>
                      <a:r>
                        <a:rPr lang="de-DE" sz="1200" b="1" dirty="0" smtClean="0">
                          <a:effectLst/>
                          <a:latin typeface="+mn-lt"/>
                        </a:rPr>
                        <a:t>alternative </a:t>
                      </a:r>
                      <a:r>
                        <a:rPr lang="de-DE" sz="1200" b="1" dirty="0" err="1" smtClean="0">
                          <a:effectLst/>
                          <a:latin typeface="+mn-lt"/>
                        </a:rPr>
                        <a:t>driveline</a:t>
                      </a:r>
                      <a:r>
                        <a:rPr lang="de-DE" sz="1200" b="0" dirty="0" smtClean="0">
                          <a:effectLst/>
                          <a:latin typeface="+mn-lt"/>
                        </a:rPr>
                        <a:t> in</a:t>
                      </a:r>
                      <a:r>
                        <a:rPr lang="de-DE" sz="1200" b="0" baseline="0" dirty="0" smtClean="0">
                          <a:effectLst/>
                          <a:latin typeface="+mn-lt"/>
                        </a:rPr>
                        <a:t> 2021, </a:t>
                      </a:r>
                      <a:r>
                        <a:rPr lang="de-DE" sz="1200" b="0" baseline="0" dirty="0" err="1" smtClean="0">
                          <a:effectLst/>
                          <a:latin typeface="+mn-lt"/>
                        </a:rPr>
                        <a:t>which</a:t>
                      </a:r>
                      <a:r>
                        <a:rPr lang="de-DE" sz="1200" b="0" baseline="0" dirty="0" smtClean="0">
                          <a:effectLst/>
                          <a:latin typeface="+mn-lt"/>
                        </a:rPr>
                        <a:t> </a:t>
                      </a:r>
                      <a:r>
                        <a:rPr lang="de-DE" sz="1200" b="0" baseline="0" dirty="0" err="1" smtClean="0">
                          <a:effectLst/>
                          <a:latin typeface="+mn-lt"/>
                        </a:rPr>
                        <a:t>complies</a:t>
                      </a:r>
                      <a:r>
                        <a:rPr lang="de-DE" sz="1200" b="0" baseline="0" dirty="0" smtClean="0">
                          <a:effectLst/>
                          <a:latin typeface="+mn-lt"/>
                        </a:rPr>
                        <a:t> </a:t>
                      </a:r>
                      <a:r>
                        <a:rPr lang="de-DE" sz="1200" b="0" baseline="0" dirty="0" err="1" smtClean="0">
                          <a:effectLst/>
                          <a:latin typeface="+mn-lt"/>
                        </a:rPr>
                        <a:t>with</a:t>
                      </a:r>
                      <a:r>
                        <a:rPr lang="de-DE" sz="1200" b="0" baseline="0" dirty="0" smtClean="0">
                          <a:effectLst/>
                          <a:latin typeface="+mn-lt"/>
                        </a:rPr>
                        <a:t> </a:t>
                      </a:r>
                      <a:r>
                        <a:rPr lang="de-DE" sz="1200" b="0" baseline="0" dirty="0" err="1" smtClean="0">
                          <a:effectLst/>
                          <a:latin typeface="+mn-lt"/>
                        </a:rPr>
                        <a:t>the</a:t>
                      </a:r>
                      <a:r>
                        <a:rPr lang="de-DE" sz="1200" b="0" baseline="0" dirty="0" smtClean="0">
                          <a:effectLst/>
                          <a:latin typeface="+mn-lt"/>
                        </a:rPr>
                        <a:t> </a:t>
                      </a:r>
                      <a:r>
                        <a:rPr lang="de-DE" sz="1200" b="0" baseline="0" dirty="0" err="1" smtClean="0">
                          <a:effectLst/>
                          <a:latin typeface="+mn-lt"/>
                        </a:rPr>
                        <a:t>requirements</a:t>
                      </a:r>
                      <a:r>
                        <a:rPr lang="de-DE" sz="1200" b="0" baseline="0" dirty="0" smtClean="0">
                          <a:effectLst/>
                          <a:latin typeface="+mn-lt"/>
                        </a:rPr>
                        <a:t> </a:t>
                      </a:r>
                      <a:r>
                        <a:rPr lang="de-DE" sz="1200" b="0" baseline="0" dirty="0" err="1" smtClean="0">
                          <a:effectLst/>
                          <a:latin typeface="+mn-lt"/>
                        </a:rPr>
                        <a:t>of</a:t>
                      </a:r>
                      <a:r>
                        <a:rPr lang="de-DE" sz="1200" b="0" baseline="0" dirty="0" smtClean="0">
                          <a:effectLst/>
                          <a:latin typeface="+mn-lt"/>
                        </a:rPr>
                        <a:t> a modern </a:t>
                      </a:r>
                      <a:r>
                        <a:rPr lang="de-DE" sz="1200" b="0" baseline="0" dirty="0" err="1" smtClean="0">
                          <a:effectLst/>
                          <a:latin typeface="+mn-lt"/>
                        </a:rPr>
                        <a:t>fire</a:t>
                      </a:r>
                      <a:r>
                        <a:rPr lang="de-DE" sz="1200" b="0" baseline="0" dirty="0" smtClean="0">
                          <a:effectLst/>
                          <a:latin typeface="+mn-lt"/>
                        </a:rPr>
                        <a:t> </a:t>
                      </a:r>
                      <a:r>
                        <a:rPr lang="de-DE" sz="1200" b="0" baseline="0" dirty="0" err="1" smtClean="0">
                          <a:effectLst/>
                          <a:latin typeface="+mn-lt"/>
                        </a:rPr>
                        <a:t>service</a:t>
                      </a:r>
                      <a:endParaRPr lang="de-AT" sz="1200" b="0" dirty="0">
                        <a:effectLst/>
                        <a:latin typeface="+mn-lt"/>
                      </a:endParaRPr>
                    </a:p>
                    <a:p>
                      <a:pPr marL="171450" indent="-171450">
                        <a:lnSpc>
                          <a:spcPct val="107000"/>
                        </a:lnSpc>
                        <a:spcAft>
                          <a:spcPts val="0"/>
                        </a:spcAft>
                        <a:buClr>
                          <a:schemeClr val="accent2"/>
                        </a:buClr>
                        <a:buFont typeface="Wingdings" panose="05000000000000000000" pitchFamily="2" charset="2"/>
                        <a:buChar char="§"/>
                      </a:pPr>
                      <a:r>
                        <a:rPr lang="de-DE" sz="1200" b="0" dirty="0" err="1" smtClean="0">
                          <a:effectLst/>
                          <a:latin typeface="+mn-lt"/>
                        </a:rPr>
                        <a:t>Increas</a:t>
                      </a:r>
                      <a:r>
                        <a:rPr lang="de-DE" sz="1200" b="0" baseline="0" dirty="0" err="1" smtClean="0">
                          <a:effectLst/>
                          <a:latin typeface="+mn-lt"/>
                        </a:rPr>
                        <a:t>e</a:t>
                      </a:r>
                      <a:r>
                        <a:rPr lang="de-DE" sz="1200" b="0" baseline="0" dirty="0" smtClean="0">
                          <a:effectLst/>
                          <a:latin typeface="+mn-lt"/>
                        </a:rPr>
                        <a:t> </a:t>
                      </a:r>
                      <a:r>
                        <a:rPr lang="de-DE" sz="1200" b="0" baseline="0" dirty="0" err="1" smtClean="0">
                          <a:effectLst/>
                          <a:latin typeface="+mn-lt"/>
                        </a:rPr>
                        <a:t>sales</a:t>
                      </a:r>
                      <a:r>
                        <a:rPr lang="de-DE" sz="1200" b="0" baseline="0" dirty="0" smtClean="0">
                          <a:effectLst/>
                          <a:latin typeface="+mn-lt"/>
                        </a:rPr>
                        <a:t> </a:t>
                      </a:r>
                      <a:r>
                        <a:rPr lang="de-DE" sz="1200" b="0" baseline="0" dirty="0" err="1" smtClean="0">
                          <a:effectLst/>
                          <a:latin typeface="+mn-lt"/>
                        </a:rPr>
                        <a:t>of</a:t>
                      </a:r>
                      <a:r>
                        <a:rPr lang="de-DE" sz="1200" b="0" baseline="0" dirty="0" smtClean="0">
                          <a:effectLst/>
                          <a:latin typeface="+mn-lt"/>
                        </a:rPr>
                        <a:t> </a:t>
                      </a:r>
                      <a:r>
                        <a:rPr lang="de-DE" sz="1200" b="1" baseline="0" dirty="0" err="1" smtClean="0">
                          <a:effectLst/>
                          <a:latin typeface="+mn-lt"/>
                        </a:rPr>
                        <a:t>training</a:t>
                      </a:r>
                      <a:r>
                        <a:rPr lang="de-DE" sz="1200" b="1" baseline="0" dirty="0" smtClean="0">
                          <a:effectLst/>
                          <a:latin typeface="+mn-lt"/>
                        </a:rPr>
                        <a:t> </a:t>
                      </a:r>
                      <a:r>
                        <a:rPr lang="de-DE" sz="1200" b="1" baseline="0" dirty="0" err="1" smtClean="0">
                          <a:effectLst/>
                          <a:latin typeface="+mn-lt"/>
                        </a:rPr>
                        <a:t>simulators</a:t>
                      </a:r>
                      <a:r>
                        <a:rPr lang="de-DE" sz="1200" b="0" dirty="0" smtClean="0">
                          <a:effectLst/>
                          <a:latin typeface="+mn-lt"/>
                        </a:rPr>
                        <a:t>, </a:t>
                      </a:r>
                      <a:r>
                        <a:rPr lang="de-DE" sz="1200" b="0" dirty="0" err="1" smtClean="0">
                          <a:effectLst/>
                          <a:latin typeface="+mn-lt"/>
                        </a:rPr>
                        <a:t>expand</a:t>
                      </a:r>
                      <a:r>
                        <a:rPr lang="de-DE" sz="1200" b="0" baseline="0" dirty="0" smtClean="0">
                          <a:effectLst/>
                          <a:latin typeface="+mn-lt"/>
                        </a:rPr>
                        <a:t> </a:t>
                      </a:r>
                      <a:r>
                        <a:rPr lang="de-DE" sz="1200" b="0" baseline="0" dirty="0" err="1" smtClean="0">
                          <a:effectLst/>
                          <a:latin typeface="+mn-lt"/>
                        </a:rPr>
                        <a:t>model</a:t>
                      </a:r>
                      <a:r>
                        <a:rPr lang="de-DE" sz="1200" b="0" baseline="0" dirty="0" smtClean="0">
                          <a:effectLst/>
                          <a:latin typeface="+mn-lt"/>
                        </a:rPr>
                        <a:t> </a:t>
                      </a:r>
                      <a:r>
                        <a:rPr lang="de-DE" sz="1200" b="0" baseline="0" dirty="0" err="1" smtClean="0">
                          <a:effectLst/>
                          <a:latin typeface="+mn-lt"/>
                        </a:rPr>
                        <a:t>range</a:t>
                      </a:r>
                      <a:endParaRPr lang="de-AT" sz="1200" b="0" dirty="0">
                        <a:effectLst/>
                        <a:latin typeface="+mn-lt"/>
                      </a:endParaRPr>
                    </a:p>
                    <a:p>
                      <a:pPr marL="171450" indent="-171450">
                        <a:lnSpc>
                          <a:spcPct val="107000"/>
                        </a:lnSpc>
                        <a:spcAft>
                          <a:spcPts val="0"/>
                        </a:spcAft>
                        <a:buClr>
                          <a:schemeClr val="accent2"/>
                        </a:buClr>
                        <a:buFont typeface="Wingdings" panose="05000000000000000000" pitchFamily="2" charset="2"/>
                        <a:buChar char="§"/>
                      </a:pPr>
                      <a:r>
                        <a:rPr lang="de-DE" sz="1200" b="0" dirty="0" smtClean="0">
                          <a:effectLst/>
                          <a:latin typeface="+mn-lt"/>
                        </a:rPr>
                        <a:t>Save 100,000 m</a:t>
                      </a:r>
                      <a:r>
                        <a:rPr lang="de-DE" sz="1200" b="0" baseline="30000" dirty="0" smtClean="0">
                          <a:effectLst/>
                          <a:latin typeface="+mn-lt"/>
                        </a:rPr>
                        <a:t>2</a:t>
                      </a:r>
                      <a:r>
                        <a:rPr lang="de-DE" sz="1200" b="0" dirty="0" smtClean="0">
                          <a:effectLst/>
                          <a:latin typeface="+mn-lt"/>
                        </a:rPr>
                        <a:t> </a:t>
                      </a:r>
                      <a:r>
                        <a:rPr lang="de-DE" sz="1200" b="1" dirty="0" err="1" smtClean="0">
                          <a:effectLst/>
                          <a:latin typeface="+mn-lt"/>
                        </a:rPr>
                        <a:t>plastic</a:t>
                      </a:r>
                      <a:r>
                        <a:rPr lang="de-DE" sz="1200" b="1" baseline="0" dirty="0" smtClean="0">
                          <a:effectLst/>
                          <a:latin typeface="+mn-lt"/>
                        </a:rPr>
                        <a:t> </a:t>
                      </a:r>
                      <a:r>
                        <a:rPr lang="de-DE" sz="1200" b="1" baseline="0" dirty="0" err="1" smtClean="0">
                          <a:effectLst/>
                          <a:latin typeface="+mn-lt"/>
                        </a:rPr>
                        <a:t>foil</a:t>
                      </a:r>
                      <a:r>
                        <a:rPr lang="de-DE" sz="1200" b="1" baseline="0" dirty="0" smtClean="0">
                          <a:effectLst/>
                          <a:latin typeface="+mn-lt"/>
                        </a:rPr>
                        <a:t> </a:t>
                      </a:r>
                      <a:r>
                        <a:rPr lang="de-DE" sz="1200" b="0" baseline="0" dirty="0" smtClean="0">
                          <a:effectLst/>
                          <a:latin typeface="+mn-lt"/>
                        </a:rPr>
                        <a:t>per </a:t>
                      </a:r>
                      <a:r>
                        <a:rPr lang="de-DE" sz="1200" b="0" baseline="0" dirty="0" err="1" smtClean="0">
                          <a:effectLst/>
                          <a:latin typeface="+mn-lt"/>
                        </a:rPr>
                        <a:t>year</a:t>
                      </a:r>
                      <a:r>
                        <a:rPr lang="de-DE" sz="1200" b="0" baseline="0" dirty="0" smtClean="0">
                          <a:effectLst/>
                          <a:latin typeface="+mn-lt"/>
                        </a:rPr>
                        <a:t> </a:t>
                      </a:r>
                      <a:r>
                        <a:rPr lang="de-DE" sz="1200" b="0" baseline="0" dirty="0" err="1" smtClean="0">
                          <a:effectLst/>
                          <a:latin typeface="+mn-lt"/>
                        </a:rPr>
                        <a:t>from</a:t>
                      </a:r>
                      <a:r>
                        <a:rPr lang="de-DE" sz="1200" b="0" baseline="0" dirty="0" smtClean="0">
                          <a:effectLst/>
                          <a:latin typeface="+mn-lt"/>
                        </a:rPr>
                        <a:t> 2019 on </a:t>
                      </a:r>
                      <a:r>
                        <a:rPr lang="de-DE" sz="1200" b="0" baseline="0" dirty="0" err="1" smtClean="0">
                          <a:effectLst/>
                          <a:latin typeface="+mn-lt"/>
                        </a:rPr>
                        <a:t>by</a:t>
                      </a:r>
                      <a:r>
                        <a:rPr lang="de-DE" sz="1200" b="0" baseline="0" dirty="0" smtClean="0">
                          <a:effectLst/>
                          <a:latin typeface="+mn-lt"/>
                        </a:rPr>
                        <a:t> </a:t>
                      </a:r>
                      <a:r>
                        <a:rPr lang="de-DE" sz="1200" b="0" baseline="0" dirty="0" err="1" smtClean="0">
                          <a:effectLst/>
                          <a:latin typeface="+mn-lt"/>
                        </a:rPr>
                        <a:t>deploying</a:t>
                      </a:r>
                      <a:r>
                        <a:rPr lang="de-DE" sz="1200" b="0" baseline="0" dirty="0" smtClean="0">
                          <a:effectLst/>
                          <a:latin typeface="+mn-lt"/>
                        </a:rPr>
                        <a:t> </a:t>
                      </a:r>
                      <a:r>
                        <a:rPr lang="de-DE" sz="1200" b="0" baseline="0" dirty="0" err="1" smtClean="0">
                          <a:effectLst/>
                          <a:latin typeface="+mn-lt"/>
                        </a:rPr>
                        <a:t>reusable</a:t>
                      </a:r>
                      <a:r>
                        <a:rPr lang="de-DE" sz="1200" b="0" baseline="0" dirty="0" smtClean="0">
                          <a:effectLst/>
                          <a:latin typeface="+mn-lt"/>
                        </a:rPr>
                        <a:t> </a:t>
                      </a:r>
                      <a:r>
                        <a:rPr lang="de-DE" sz="1200" b="0" baseline="0" dirty="0" err="1" smtClean="0">
                          <a:effectLst/>
                          <a:latin typeface="+mn-lt"/>
                        </a:rPr>
                        <a:t>packaging</a:t>
                      </a:r>
                      <a:r>
                        <a:rPr lang="de-DE" sz="1200" b="0" baseline="0" dirty="0" smtClean="0">
                          <a:effectLst/>
                          <a:latin typeface="+mn-lt"/>
                        </a:rPr>
                        <a:t> in </a:t>
                      </a:r>
                      <a:r>
                        <a:rPr lang="de-DE" sz="1200" b="0" baseline="0" dirty="0" err="1" smtClean="0">
                          <a:effectLst/>
                          <a:latin typeface="+mn-lt"/>
                        </a:rPr>
                        <a:t>the</a:t>
                      </a:r>
                      <a:r>
                        <a:rPr lang="de-DE" sz="1200" b="0" baseline="0" dirty="0" smtClean="0">
                          <a:effectLst/>
                          <a:latin typeface="+mn-lt"/>
                        </a:rPr>
                        <a:t> </a:t>
                      </a:r>
                      <a:r>
                        <a:rPr lang="de-DE" sz="1200" b="0" baseline="0" dirty="0" err="1" smtClean="0">
                          <a:effectLst/>
                          <a:latin typeface="+mn-lt"/>
                        </a:rPr>
                        <a:t>production</a:t>
                      </a:r>
                      <a:r>
                        <a:rPr lang="de-DE" sz="1200" b="0" baseline="0" dirty="0" smtClean="0">
                          <a:effectLst/>
                          <a:latin typeface="+mn-lt"/>
                        </a:rPr>
                        <a:t> </a:t>
                      </a:r>
                      <a:r>
                        <a:rPr lang="de-DE" sz="1200" b="0" baseline="0" dirty="0" err="1" smtClean="0">
                          <a:effectLst/>
                          <a:latin typeface="+mn-lt"/>
                        </a:rPr>
                        <a:t>of</a:t>
                      </a:r>
                      <a:r>
                        <a:rPr lang="de-DE" sz="1200" b="0" baseline="0" dirty="0" smtClean="0">
                          <a:effectLst/>
                          <a:latin typeface="+mn-lt"/>
                        </a:rPr>
                        <a:t> </a:t>
                      </a:r>
                      <a:r>
                        <a:rPr lang="de-DE" sz="1200" b="0" baseline="0" dirty="0" err="1" smtClean="0">
                          <a:effectLst/>
                          <a:latin typeface="+mn-lt"/>
                        </a:rPr>
                        <a:t>firefighter</a:t>
                      </a:r>
                      <a:r>
                        <a:rPr lang="de-DE" sz="1200" b="0" baseline="0" dirty="0" smtClean="0">
                          <a:effectLst/>
                          <a:latin typeface="+mn-lt"/>
                        </a:rPr>
                        <a:t> </a:t>
                      </a:r>
                      <a:r>
                        <a:rPr lang="de-DE" sz="1200" b="0" baseline="0" dirty="0" err="1" smtClean="0">
                          <a:effectLst/>
                          <a:latin typeface="+mn-lt"/>
                        </a:rPr>
                        <a:t>helmets</a:t>
                      </a:r>
                      <a:endParaRPr lang="de-AT" sz="1200" b="0" dirty="0">
                        <a:effectLst/>
                        <a:latin typeface="+mn-lt"/>
                        <a:ea typeface="Calibri" panose="020F0502020204030204" pitchFamily="34" charset="0"/>
                        <a:cs typeface="Times New Roman" panose="02020603050405020304" pitchFamily="18" charset="0"/>
                      </a:endParaRPr>
                    </a:p>
                  </a:txBody>
                  <a:tcPr marL="72000" marR="72000" marT="72000" marB="72000">
                    <a:lnL>
                      <a:noFill/>
                    </a:lnL>
                    <a:lnR>
                      <a:noFill/>
                    </a:lnR>
                    <a:lnT w="9525" cap="flat" cmpd="sng" algn="ctr">
                      <a:noFill/>
                      <a:prstDash val="soli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nSpc>
                          <a:spcPct val="107000"/>
                        </a:lnSpc>
                        <a:spcAft>
                          <a:spcPts val="0"/>
                        </a:spcAft>
                        <a:buClr>
                          <a:schemeClr val="accent2"/>
                        </a:buClr>
                        <a:buFont typeface="Wingdings" panose="05000000000000000000" pitchFamily="2" charset="2"/>
                        <a:buChar char="§"/>
                      </a:pPr>
                      <a:r>
                        <a:rPr lang="de-DE" sz="1200" b="0" dirty="0" err="1" smtClean="0">
                          <a:effectLst/>
                          <a:latin typeface="+mn-lt"/>
                        </a:rPr>
                        <a:t>Raise</a:t>
                      </a:r>
                      <a:r>
                        <a:rPr lang="de-DE" sz="1200" b="0" dirty="0" smtClean="0">
                          <a:effectLst/>
                          <a:latin typeface="+mn-lt"/>
                        </a:rPr>
                        <a:t> </a:t>
                      </a:r>
                      <a:r>
                        <a:rPr lang="de-DE" sz="1200" b="0" dirty="0" err="1" smtClean="0">
                          <a:effectLst/>
                          <a:latin typeface="+mn-lt"/>
                        </a:rPr>
                        <a:t>share</a:t>
                      </a:r>
                      <a:r>
                        <a:rPr lang="de-DE" sz="1200" b="0" dirty="0" smtClean="0">
                          <a:effectLst/>
                          <a:latin typeface="+mn-lt"/>
                        </a:rPr>
                        <a:t> </a:t>
                      </a:r>
                      <a:r>
                        <a:rPr lang="de-DE" sz="1200" b="0" dirty="0" err="1" smtClean="0">
                          <a:effectLst/>
                          <a:latin typeface="+mn-lt"/>
                        </a:rPr>
                        <a:t>of</a:t>
                      </a:r>
                      <a:r>
                        <a:rPr lang="de-DE" sz="1200" b="0" dirty="0" smtClean="0">
                          <a:effectLst/>
                          <a:latin typeface="+mn-lt"/>
                        </a:rPr>
                        <a:t> </a:t>
                      </a:r>
                      <a:r>
                        <a:rPr lang="de-DE" sz="1200" b="1" dirty="0" err="1" smtClean="0">
                          <a:effectLst/>
                          <a:latin typeface="+mn-lt"/>
                        </a:rPr>
                        <a:t>green</a:t>
                      </a:r>
                      <a:r>
                        <a:rPr lang="de-DE" sz="1200" b="1" dirty="0" smtClean="0">
                          <a:effectLst/>
                          <a:latin typeface="+mn-lt"/>
                        </a:rPr>
                        <a:t> </a:t>
                      </a:r>
                      <a:r>
                        <a:rPr lang="de-DE" sz="1200" b="1" dirty="0" err="1" smtClean="0">
                          <a:effectLst/>
                          <a:latin typeface="+mn-lt"/>
                        </a:rPr>
                        <a:t>electricity</a:t>
                      </a:r>
                      <a:r>
                        <a:rPr lang="de-DE" sz="1200" b="1" dirty="0" smtClean="0">
                          <a:effectLst/>
                          <a:latin typeface="+mn-lt"/>
                        </a:rPr>
                        <a:t> </a:t>
                      </a:r>
                      <a:r>
                        <a:rPr lang="de-DE" sz="1200" b="0" dirty="0" smtClean="0">
                          <a:effectLst/>
                          <a:latin typeface="+mn-lt"/>
                        </a:rPr>
                        <a:t>in </a:t>
                      </a:r>
                      <a:r>
                        <a:rPr lang="de-DE" sz="1200" b="0" dirty="0" err="1" smtClean="0">
                          <a:effectLst/>
                          <a:latin typeface="+mn-lt"/>
                        </a:rPr>
                        <a:t>the</a:t>
                      </a:r>
                      <a:r>
                        <a:rPr lang="de-DE" sz="1200" b="0" dirty="0" smtClean="0">
                          <a:effectLst/>
                          <a:latin typeface="+mn-lt"/>
                        </a:rPr>
                        <a:t> total power</a:t>
                      </a:r>
                      <a:r>
                        <a:rPr lang="de-DE" sz="1200" b="0" baseline="0" dirty="0" smtClean="0">
                          <a:effectLst/>
                          <a:latin typeface="+mn-lt"/>
                        </a:rPr>
                        <a:t> </a:t>
                      </a:r>
                      <a:r>
                        <a:rPr lang="de-DE" sz="1200" b="0" baseline="0" dirty="0" err="1" smtClean="0">
                          <a:effectLst/>
                          <a:latin typeface="+mn-lt"/>
                        </a:rPr>
                        <a:t>consumption</a:t>
                      </a:r>
                      <a:r>
                        <a:rPr lang="de-DE" sz="1200" b="0" baseline="0" dirty="0" smtClean="0">
                          <a:effectLst/>
                          <a:latin typeface="+mn-lt"/>
                        </a:rPr>
                        <a:t> </a:t>
                      </a:r>
                      <a:r>
                        <a:rPr lang="de-DE" sz="1200" b="0" baseline="0" dirty="0" err="1" smtClean="0">
                          <a:effectLst/>
                          <a:latin typeface="+mn-lt"/>
                        </a:rPr>
                        <a:t>of</a:t>
                      </a:r>
                      <a:r>
                        <a:rPr lang="de-DE" sz="1200" b="0" baseline="0" dirty="0" smtClean="0">
                          <a:effectLst/>
                          <a:latin typeface="+mn-lt"/>
                        </a:rPr>
                        <a:t> </a:t>
                      </a:r>
                      <a:r>
                        <a:rPr lang="de-DE" sz="1200" b="0" baseline="0" dirty="0" err="1" smtClean="0">
                          <a:effectLst/>
                          <a:latin typeface="+mn-lt"/>
                        </a:rPr>
                        <a:t>the</a:t>
                      </a:r>
                      <a:r>
                        <a:rPr lang="de-DE" sz="1200" b="0" baseline="0" dirty="0" smtClean="0">
                          <a:effectLst/>
                          <a:latin typeface="+mn-lt"/>
                        </a:rPr>
                        <a:t> </a:t>
                      </a:r>
                      <a:r>
                        <a:rPr lang="de-DE" sz="1200" b="0" baseline="0" dirty="0" err="1" smtClean="0">
                          <a:effectLst/>
                          <a:latin typeface="+mn-lt"/>
                        </a:rPr>
                        <a:t>group</a:t>
                      </a:r>
                      <a:r>
                        <a:rPr lang="de-DE" sz="1200" b="0" baseline="0" dirty="0" smtClean="0">
                          <a:effectLst/>
                          <a:latin typeface="+mn-lt"/>
                        </a:rPr>
                        <a:t> </a:t>
                      </a:r>
                      <a:r>
                        <a:rPr lang="de-DE" sz="1200" b="0" baseline="0" dirty="0" err="1" smtClean="0">
                          <a:effectLst/>
                          <a:latin typeface="+mn-lt"/>
                        </a:rPr>
                        <a:t>to</a:t>
                      </a:r>
                      <a:r>
                        <a:rPr lang="de-DE" sz="1200" b="0" baseline="0" dirty="0" smtClean="0">
                          <a:effectLst/>
                          <a:latin typeface="+mn-lt"/>
                        </a:rPr>
                        <a:t> 75% </a:t>
                      </a:r>
                      <a:r>
                        <a:rPr lang="de-DE" sz="1200" b="0" baseline="0" dirty="0" err="1" smtClean="0">
                          <a:effectLst/>
                          <a:latin typeface="+mn-lt"/>
                        </a:rPr>
                        <a:t>until</a:t>
                      </a:r>
                      <a:r>
                        <a:rPr lang="de-DE" sz="1200" b="0" baseline="0" dirty="0" smtClean="0">
                          <a:effectLst/>
                          <a:latin typeface="+mn-lt"/>
                        </a:rPr>
                        <a:t> 2021</a:t>
                      </a:r>
                      <a:endParaRPr lang="de-AT" sz="1200" b="0" dirty="0">
                        <a:effectLst/>
                        <a:latin typeface="+mn-lt"/>
                      </a:endParaRPr>
                    </a:p>
                    <a:p>
                      <a:pPr marL="171450" indent="-171450">
                        <a:lnSpc>
                          <a:spcPct val="107000"/>
                        </a:lnSpc>
                        <a:spcAft>
                          <a:spcPts val="0"/>
                        </a:spcAft>
                        <a:buClr>
                          <a:schemeClr val="accent2"/>
                        </a:buClr>
                        <a:buFont typeface="Wingdings" panose="05000000000000000000" pitchFamily="2" charset="2"/>
                        <a:buChar char="§"/>
                      </a:pPr>
                      <a:r>
                        <a:rPr lang="de-DE" sz="1200" b="0" dirty="0" err="1" smtClean="0">
                          <a:effectLst/>
                          <a:latin typeface="+mn-lt"/>
                        </a:rPr>
                        <a:t>Produce</a:t>
                      </a:r>
                      <a:r>
                        <a:rPr lang="de-DE" sz="1200" b="0" dirty="0" smtClean="0">
                          <a:effectLst/>
                          <a:latin typeface="+mn-lt"/>
                        </a:rPr>
                        <a:t> </a:t>
                      </a:r>
                      <a:r>
                        <a:rPr lang="de-DE" sz="1200" b="0" dirty="0" err="1" smtClean="0">
                          <a:effectLst/>
                          <a:latin typeface="+mn-lt"/>
                        </a:rPr>
                        <a:t>own</a:t>
                      </a:r>
                      <a:r>
                        <a:rPr lang="de-DE" sz="1200" b="0" dirty="0" smtClean="0">
                          <a:effectLst/>
                          <a:latin typeface="+mn-lt"/>
                        </a:rPr>
                        <a:t> </a:t>
                      </a:r>
                      <a:r>
                        <a:rPr lang="de-DE" sz="1200" b="1" dirty="0" err="1" smtClean="0">
                          <a:effectLst/>
                          <a:latin typeface="+mn-lt"/>
                        </a:rPr>
                        <a:t>green</a:t>
                      </a:r>
                      <a:r>
                        <a:rPr lang="de-DE" sz="1200" b="1" dirty="0" smtClean="0">
                          <a:effectLst/>
                          <a:latin typeface="+mn-lt"/>
                        </a:rPr>
                        <a:t> </a:t>
                      </a:r>
                      <a:r>
                        <a:rPr lang="de-DE" sz="1200" b="1" dirty="0" err="1" smtClean="0">
                          <a:effectLst/>
                          <a:latin typeface="+mn-lt"/>
                        </a:rPr>
                        <a:t>electricity</a:t>
                      </a:r>
                      <a:r>
                        <a:rPr lang="de-DE" sz="1200" b="1" dirty="0" smtClean="0">
                          <a:effectLst/>
                          <a:latin typeface="+mn-lt"/>
                        </a:rPr>
                        <a:t> </a:t>
                      </a:r>
                      <a:r>
                        <a:rPr lang="de-DE" sz="1200" b="0" dirty="0" err="1" smtClean="0">
                          <a:effectLst/>
                          <a:latin typeface="+mn-lt"/>
                        </a:rPr>
                        <a:t>amounting</a:t>
                      </a:r>
                      <a:r>
                        <a:rPr lang="de-DE" sz="1200" b="0" dirty="0" smtClean="0">
                          <a:effectLst/>
                          <a:latin typeface="+mn-lt"/>
                        </a:rPr>
                        <a:t> </a:t>
                      </a:r>
                      <a:r>
                        <a:rPr lang="de-DE" sz="1200" b="0" dirty="0" err="1" smtClean="0">
                          <a:effectLst/>
                          <a:latin typeface="+mn-lt"/>
                        </a:rPr>
                        <a:t>to</a:t>
                      </a:r>
                      <a:r>
                        <a:rPr lang="de-DE" sz="1200" b="0" dirty="0" smtClean="0">
                          <a:effectLst/>
                          <a:latin typeface="+mn-lt"/>
                        </a:rPr>
                        <a:t> 5% </a:t>
                      </a:r>
                      <a:r>
                        <a:rPr lang="de-DE" sz="1200" b="0" dirty="0" err="1" smtClean="0">
                          <a:effectLst/>
                          <a:latin typeface="+mn-lt"/>
                        </a:rPr>
                        <a:t>of</a:t>
                      </a:r>
                      <a:r>
                        <a:rPr lang="de-DE" sz="1200" b="0" dirty="0" smtClean="0">
                          <a:effectLst/>
                          <a:latin typeface="+mn-lt"/>
                        </a:rPr>
                        <a:t> total power </a:t>
                      </a:r>
                      <a:r>
                        <a:rPr lang="de-DE" sz="1200" b="0" dirty="0" err="1" smtClean="0">
                          <a:effectLst/>
                          <a:latin typeface="+mn-lt"/>
                        </a:rPr>
                        <a:t>consumption</a:t>
                      </a:r>
                      <a:r>
                        <a:rPr lang="de-DE" sz="1200" b="0" dirty="0" smtClean="0">
                          <a:effectLst/>
                          <a:latin typeface="+mn-lt"/>
                        </a:rPr>
                        <a:t> </a:t>
                      </a:r>
                      <a:r>
                        <a:rPr lang="de-DE" sz="1200" b="0" dirty="0" err="1" smtClean="0">
                          <a:effectLst/>
                          <a:latin typeface="+mn-lt"/>
                        </a:rPr>
                        <a:t>until</a:t>
                      </a:r>
                      <a:r>
                        <a:rPr lang="de-DE" sz="1200" b="0" dirty="0" smtClean="0">
                          <a:effectLst/>
                          <a:latin typeface="+mn-lt"/>
                        </a:rPr>
                        <a:t> 2021</a:t>
                      </a:r>
                      <a:endParaRPr lang="de-DE" sz="1200" b="0" dirty="0">
                        <a:effectLst/>
                        <a:latin typeface="+mn-lt"/>
                      </a:endParaRPr>
                    </a:p>
                    <a:p>
                      <a:pPr marL="171450" indent="-171450">
                        <a:lnSpc>
                          <a:spcPct val="107000"/>
                        </a:lnSpc>
                        <a:spcAft>
                          <a:spcPts val="0"/>
                        </a:spcAft>
                        <a:buClr>
                          <a:schemeClr val="accent2"/>
                        </a:buClr>
                        <a:buFont typeface="Wingdings" panose="05000000000000000000" pitchFamily="2" charset="2"/>
                        <a:buChar char="§"/>
                      </a:pPr>
                      <a:r>
                        <a:rPr lang="de-DE" sz="1200" b="0" kern="1200" dirty="0" err="1" smtClean="0">
                          <a:solidFill>
                            <a:schemeClr val="tx1"/>
                          </a:solidFill>
                          <a:effectLst/>
                          <a:latin typeface="+mn-lt"/>
                          <a:ea typeface="+mn-ea"/>
                          <a:cs typeface="+mn-cs"/>
                        </a:rPr>
                        <a:t>From</a:t>
                      </a:r>
                      <a:r>
                        <a:rPr lang="de-DE" sz="1200" b="0" kern="1200" dirty="0" smtClean="0">
                          <a:solidFill>
                            <a:schemeClr val="tx1"/>
                          </a:solidFill>
                          <a:effectLst/>
                          <a:latin typeface="+mn-lt"/>
                          <a:ea typeface="+mn-ea"/>
                          <a:cs typeface="+mn-cs"/>
                        </a:rPr>
                        <a:t> 2018 on</a:t>
                      </a:r>
                      <a:r>
                        <a:rPr lang="de-DE" sz="1200" b="0" kern="1200" baseline="0" dirty="0" smtClean="0">
                          <a:solidFill>
                            <a:schemeClr val="tx1"/>
                          </a:solidFill>
                          <a:effectLst/>
                          <a:latin typeface="+mn-lt"/>
                          <a:ea typeface="+mn-ea"/>
                          <a:cs typeface="+mn-cs"/>
                        </a:rPr>
                        <a:t> all </a:t>
                      </a:r>
                      <a:r>
                        <a:rPr lang="de-DE" sz="1200" b="1" kern="1200" baseline="0" dirty="0" err="1" smtClean="0">
                          <a:solidFill>
                            <a:schemeClr val="tx1"/>
                          </a:solidFill>
                          <a:effectLst/>
                          <a:latin typeface="+mn-lt"/>
                          <a:ea typeface="+mn-ea"/>
                          <a:cs typeface="+mn-cs"/>
                        </a:rPr>
                        <a:t>coatings</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are</a:t>
                      </a:r>
                      <a:r>
                        <a:rPr lang="de-DE" sz="1200" b="0" kern="1200" baseline="0" dirty="0" smtClean="0">
                          <a:solidFill>
                            <a:schemeClr val="tx1"/>
                          </a:solidFill>
                          <a:effectLst/>
                          <a:latin typeface="+mn-lt"/>
                          <a:ea typeface="+mn-ea"/>
                          <a:cs typeface="+mn-cs"/>
                        </a:rPr>
                        <a:t> </a:t>
                      </a:r>
                      <a:r>
                        <a:rPr lang="de-DE" sz="1200" b="0" kern="1200" dirty="0" smtClean="0">
                          <a:solidFill>
                            <a:schemeClr val="tx1"/>
                          </a:solidFill>
                          <a:effectLst/>
                          <a:latin typeface="+mn-lt"/>
                          <a:ea typeface="+mn-ea"/>
                          <a:cs typeface="+mn-cs"/>
                        </a:rPr>
                        <a:t>100% </a:t>
                      </a:r>
                      <a:r>
                        <a:rPr lang="de-DE" sz="1200" b="1" kern="1200" dirty="0" err="1" smtClean="0">
                          <a:solidFill>
                            <a:schemeClr val="tx1"/>
                          </a:solidFill>
                          <a:effectLst/>
                          <a:latin typeface="+mn-lt"/>
                          <a:ea typeface="+mn-ea"/>
                          <a:cs typeface="+mn-cs"/>
                        </a:rPr>
                        <a:t>free</a:t>
                      </a:r>
                      <a:r>
                        <a:rPr lang="de-DE" sz="1200" b="1" kern="1200" dirty="0" smtClean="0">
                          <a:solidFill>
                            <a:schemeClr val="tx1"/>
                          </a:solidFill>
                          <a:effectLst/>
                          <a:latin typeface="+mn-lt"/>
                          <a:ea typeface="+mn-ea"/>
                          <a:cs typeface="+mn-cs"/>
                        </a:rPr>
                        <a:t> </a:t>
                      </a:r>
                      <a:r>
                        <a:rPr lang="de-DE" sz="1200" b="1" kern="1200" dirty="0" err="1" smtClean="0">
                          <a:solidFill>
                            <a:schemeClr val="tx1"/>
                          </a:solidFill>
                          <a:effectLst/>
                          <a:latin typeface="+mn-lt"/>
                          <a:ea typeface="+mn-ea"/>
                          <a:cs typeface="+mn-cs"/>
                        </a:rPr>
                        <a:t>of</a:t>
                      </a:r>
                      <a:r>
                        <a:rPr lang="de-DE" sz="1200" b="1" kern="1200" dirty="0" smtClean="0">
                          <a:solidFill>
                            <a:schemeClr val="tx1"/>
                          </a:solidFill>
                          <a:effectLst/>
                          <a:latin typeface="+mn-lt"/>
                          <a:ea typeface="+mn-ea"/>
                          <a:cs typeface="+mn-cs"/>
                        </a:rPr>
                        <a:t> heavy </a:t>
                      </a:r>
                      <a:r>
                        <a:rPr lang="de-DE" sz="1200" b="1" kern="1200" dirty="0" err="1" smtClean="0">
                          <a:solidFill>
                            <a:schemeClr val="tx1"/>
                          </a:solidFill>
                          <a:effectLst/>
                          <a:latin typeface="+mn-lt"/>
                          <a:ea typeface="+mn-ea"/>
                          <a:cs typeface="+mn-cs"/>
                        </a:rPr>
                        <a:t>metals</a:t>
                      </a:r>
                      <a:r>
                        <a:rPr lang="de-DE" sz="1200" b="1" kern="1200" dirty="0" smtClean="0">
                          <a:solidFill>
                            <a:schemeClr val="tx1"/>
                          </a:solidFill>
                          <a:effectLst/>
                          <a:latin typeface="+mn-lt"/>
                          <a:ea typeface="+mn-ea"/>
                          <a:cs typeface="+mn-cs"/>
                        </a:rPr>
                        <a:t> </a:t>
                      </a:r>
                      <a:r>
                        <a:rPr lang="de-DE" sz="1200" b="0" kern="1200" dirty="0" smtClean="0">
                          <a:solidFill>
                            <a:schemeClr val="tx1"/>
                          </a:solidFill>
                          <a:effectLst/>
                          <a:latin typeface="+mn-lt"/>
                          <a:ea typeface="+mn-ea"/>
                          <a:cs typeface="+mn-cs"/>
                          <a:sym typeface="Wingdings" panose="05000000000000000000" pitchFamily="2" charset="2"/>
                        </a:rPr>
                        <a:t> </a:t>
                      </a:r>
                      <a:r>
                        <a:rPr lang="de-DE" sz="1200" b="0" kern="1200" dirty="0" err="1" smtClean="0">
                          <a:solidFill>
                            <a:schemeClr val="tx1"/>
                          </a:solidFill>
                          <a:effectLst/>
                          <a:latin typeface="+mn-lt"/>
                          <a:ea typeface="+mn-ea"/>
                          <a:cs typeface="+mn-cs"/>
                          <a:sym typeface="Wingdings" panose="05000000000000000000" pitchFamily="2" charset="2"/>
                        </a:rPr>
                        <a:t>goal</a:t>
                      </a:r>
                      <a:r>
                        <a:rPr lang="de-DE" sz="1200" b="0" kern="1200" baseline="0" dirty="0" smtClean="0">
                          <a:solidFill>
                            <a:schemeClr val="tx1"/>
                          </a:solidFill>
                          <a:effectLst/>
                          <a:latin typeface="+mn-lt"/>
                          <a:ea typeface="+mn-ea"/>
                          <a:cs typeface="+mn-cs"/>
                          <a:sym typeface="Wingdings" panose="05000000000000000000" pitchFamily="2" charset="2"/>
                        </a:rPr>
                        <a:t> </a:t>
                      </a:r>
                      <a:r>
                        <a:rPr lang="de-DE" sz="1200" b="0" kern="1200" baseline="0" dirty="0" err="1" smtClean="0">
                          <a:solidFill>
                            <a:schemeClr val="tx1"/>
                          </a:solidFill>
                          <a:effectLst/>
                          <a:latin typeface="+mn-lt"/>
                          <a:ea typeface="+mn-ea"/>
                          <a:cs typeface="+mn-cs"/>
                          <a:sym typeface="Wingdings" panose="05000000000000000000" pitchFamily="2" charset="2"/>
                        </a:rPr>
                        <a:t>achieved</a:t>
                      </a:r>
                      <a:endParaRPr lang="de-AT" sz="1200" b="0" kern="1200" dirty="0">
                        <a:solidFill>
                          <a:schemeClr val="tx1"/>
                        </a:solidFill>
                        <a:effectLst/>
                        <a:latin typeface="+mn-lt"/>
                        <a:ea typeface="+mn-ea"/>
                        <a:cs typeface="+mn-cs"/>
                      </a:endParaRPr>
                    </a:p>
                  </a:txBody>
                  <a:tcPr marL="72000" marR="72000" marT="72000" marB="72000">
                    <a:lnL>
                      <a:noFill/>
                    </a:lnL>
                    <a:lnR w="9525" cap="flat" cmpd="sng" algn="ctr">
                      <a:noFill/>
                      <a:prstDash val="solid"/>
                    </a:lnR>
                    <a:lnT w="9525" cap="flat" cmpd="sng" algn="ctr">
                      <a:noFill/>
                      <a:prstDash val="soli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892771930"/>
                  </a:ext>
                </a:extLst>
              </a:tr>
            </a:tbl>
          </a:graphicData>
        </a:graphic>
      </p:graphicFrame>
      <p:sp>
        <p:nvSpPr>
          <p:cNvPr id="7" name="Rechteck 6">
            <a:extLst>
              <a:ext uri="{FF2B5EF4-FFF2-40B4-BE49-F238E27FC236}">
                <a16:creationId xmlns:a16="http://schemas.microsoft.com/office/drawing/2014/main" xmlns="" id="{9AF0E697-E750-4B6F-A3AB-4FBB1FB8517D}"/>
              </a:ext>
            </a:extLst>
          </p:cNvPr>
          <p:cNvSpPr/>
          <p:nvPr/>
        </p:nvSpPr>
        <p:spPr bwMode="auto">
          <a:xfrm>
            <a:off x="7442199" y="2019299"/>
            <a:ext cx="1925637" cy="42304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xtLst/>
        </p:spPr>
        <p:txBody>
          <a:bodyPr vert="horz" wrap="square" lIns="91440" tIns="45720" rIns="91440" bIns="45720" numCol="1" rtlCol="0" anchor="t" anchorCtr="0" compatLnSpc="1">
            <a:prstTxWarp prst="textNoShape">
              <a:avLst/>
            </a:prstTxWarp>
          </a:bodyPr>
          <a:lstStyle/>
          <a:p>
            <a:r>
              <a:rPr lang="de-AT" sz="1200" b="1" dirty="0" smtClean="0"/>
              <a:t>Rosenbauer </a:t>
            </a:r>
            <a:r>
              <a:rPr lang="de-AT" sz="1200" b="1" dirty="0" err="1" smtClean="0"/>
              <a:t>is</a:t>
            </a:r>
            <a:r>
              <a:rPr lang="de-AT" sz="1200" b="1" dirty="0" smtClean="0"/>
              <a:t> </a:t>
            </a:r>
            <a:r>
              <a:rPr lang="de-AT" sz="1200" b="1" dirty="0" err="1" smtClean="0"/>
              <a:t>contributing</a:t>
            </a:r>
            <a:r>
              <a:rPr lang="de-AT" sz="1200" b="1" dirty="0" smtClean="0"/>
              <a:t> </a:t>
            </a:r>
            <a:r>
              <a:rPr lang="de-AT" sz="1200" b="1" dirty="0" err="1" smtClean="0"/>
              <a:t>to</a:t>
            </a:r>
            <a:r>
              <a:rPr lang="de-AT" sz="1200" b="1" dirty="0" smtClean="0"/>
              <a:t> </a:t>
            </a:r>
            <a:r>
              <a:rPr lang="de-AT" sz="1200" b="1" dirty="0" err="1" smtClean="0"/>
              <a:t>the</a:t>
            </a:r>
            <a:r>
              <a:rPr lang="de-AT" sz="1200" b="1" dirty="0" smtClean="0"/>
              <a:t> UN </a:t>
            </a:r>
            <a:r>
              <a:rPr lang="de-AT" sz="1200" b="1" dirty="0" err="1" smtClean="0"/>
              <a:t>Sustainable</a:t>
            </a:r>
            <a:r>
              <a:rPr lang="de-AT" sz="1200" b="1" dirty="0" smtClean="0"/>
              <a:t> </a:t>
            </a:r>
            <a:r>
              <a:rPr lang="de-AT" sz="1200" b="1" dirty="0"/>
              <a:t>Development </a:t>
            </a:r>
            <a:r>
              <a:rPr lang="de-AT" sz="1200" b="1" dirty="0" smtClean="0"/>
              <a:t>Goals, </a:t>
            </a:r>
            <a:r>
              <a:rPr lang="de-AT" sz="1200" b="1" dirty="0" err="1" smtClean="0"/>
              <a:t>especially</a:t>
            </a:r>
            <a:r>
              <a:rPr lang="de-AT" sz="1200" b="1" dirty="0" smtClean="0"/>
              <a:t> </a:t>
            </a:r>
            <a:r>
              <a:rPr lang="de-AT" sz="1200" b="1" dirty="0" err="1" smtClean="0"/>
              <a:t>to</a:t>
            </a:r>
            <a:r>
              <a:rPr lang="de-AT" sz="1200" b="1" dirty="0" smtClean="0"/>
              <a:t> </a:t>
            </a:r>
            <a:r>
              <a:rPr lang="de-AT" sz="1200" b="1" dirty="0" err="1" smtClean="0"/>
              <a:t>the</a:t>
            </a:r>
            <a:r>
              <a:rPr lang="de-AT" sz="1200" b="1" dirty="0" smtClean="0"/>
              <a:t> </a:t>
            </a:r>
            <a:r>
              <a:rPr lang="de-AT" sz="1200" b="1" dirty="0" err="1" smtClean="0"/>
              <a:t>ones</a:t>
            </a:r>
            <a:r>
              <a:rPr lang="de-AT" sz="1200" b="1" dirty="0" smtClean="0"/>
              <a:t> </a:t>
            </a:r>
            <a:r>
              <a:rPr lang="de-AT" sz="1200" b="1" dirty="0" err="1" smtClean="0"/>
              <a:t>mentioned</a:t>
            </a:r>
            <a:r>
              <a:rPr lang="de-AT" sz="1200" b="1" dirty="0" smtClean="0"/>
              <a:t> </a:t>
            </a:r>
            <a:r>
              <a:rPr lang="de-AT" sz="1200" b="1" dirty="0" err="1" smtClean="0"/>
              <a:t>below</a:t>
            </a:r>
            <a:r>
              <a:rPr lang="de-AT" sz="1200" b="1" dirty="0" smtClean="0"/>
              <a:t>:</a:t>
            </a:r>
            <a:endParaRPr lang="de-AT" sz="1200" b="1" dirty="0"/>
          </a:p>
        </p:txBody>
      </p:sp>
      <p:grpSp>
        <p:nvGrpSpPr>
          <p:cNvPr id="15" name="Gruppieren 14">
            <a:extLst>
              <a:ext uri="{FF2B5EF4-FFF2-40B4-BE49-F238E27FC236}">
                <a16:creationId xmlns:a16="http://schemas.microsoft.com/office/drawing/2014/main" xmlns="" id="{F7E5CA48-03FB-4B07-A7ED-8C3BAD5C02D6}"/>
              </a:ext>
            </a:extLst>
          </p:cNvPr>
          <p:cNvGrpSpPr/>
          <p:nvPr/>
        </p:nvGrpSpPr>
        <p:grpSpPr>
          <a:xfrm>
            <a:off x="7538154" y="3410729"/>
            <a:ext cx="1733726" cy="2593831"/>
            <a:chOff x="7442199" y="2831609"/>
            <a:chExt cx="1925637" cy="2880949"/>
          </a:xfrm>
        </p:grpSpPr>
        <p:pic>
          <p:nvPicPr>
            <p:cNvPr id="8" name="Grafik 7">
              <a:extLst>
                <a:ext uri="{FF2B5EF4-FFF2-40B4-BE49-F238E27FC236}">
                  <a16:creationId xmlns:a16="http://schemas.microsoft.com/office/drawing/2014/main" xmlns="" id="{B1779801-E90A-4DDA-8C54-97A2E6AA77F6}"/>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442199" y="2831609"/>
              <a:ext cx="919265" cy="919265"/>
            </a:xfrm>
            <a:prstGeom prst="rect">
              <a:avLst/>
            </a:prstGeom>
          </p:spPr>
        </p:pic>
        <p:pic>
          <p:nvPicPr>
            <p:cNvPr id="9" name="Grafik 8">
              <a:extLst>
                <a:ext uri="{FF2B5EF4-FFF2-40B4-BE49-F238E27FC236}">
                  <a16:creationId xmlns:a16="http://schemas.microsoft.com/office/drawing/2014/main" xmlns="" id="{B3AEFDD2-347B-4819-8979-365EA9DA1F7B}"/>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448571" y="2831609"/>
              <a:ext cx="919265" cy="919265"/>
            </a:xfrm>
            <a:prstGeom prst="rect">
              <a:avLst/>
            </a:prstGeom>
          </p:spPr>
        </p:pic>
        <p:pic>
          <p:nvPicPr>
            <p:cNvPr id="10" name="Grafik 9">
              <a:extLst>
                <a:ext uri="{FF2B5EF4-FFF2-40B4-BE49-F238E27FC236}">
                  <a16:creationId xmlns:a16="http://schemas.microsoft.com/office/drawing/2014/main" xmlns="" id="{AFC0CDA6-F1EB-4DEE-9020-9612E08900A2}"/>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7442199" y="3812451"/>
              <a:ext cx="919265" cy="919265"/>
            </a:xfrm>
            <a:prstGeom prst="rect">
              <a:avLst/>
            </a:prstGeom>
          </p:spPr>
        </p:pic>
        <p:pic>
          <p:nvPicPr>
            <p:cNvPr id="11" name="Grafik 10">
              <a:extLst>
                <a:ext uri="{FF2B5EF4-FFF2-40B4-BE49-F238E27FC236}">
                  <a16:creationId xmlns:a16="http://schemas.microsoft.com/office/drawing/2014/main" xmlns="" id="{75BEA5CB-F3EC-48F1-BB4D-0E275EE8F716}"/>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8448571" y="3816703"/>
              <a:ext cx="919265" cy="919265"/>
            </a:xfrm>
            <a:prstGeom prst="rect">
              <a:avLst/>
            </a:prstGeom>
          </p:spPr>
        </p:pic>
        <p:pic>
          <p:nvPicPr>
            <p:cNvPr id="12" name="Grafik 11">
              <a:extLst>
                <a:ext uri="{FF2B5EF4-FFF2-40B4-BE49-F238E27FC236}">
                  <a16:creationId xmlns:a16="http://schemas.microsoft.com/office/drawing/2014/main" xmlns="" id="{7C230BC6-81FA-4381-8E9D-823046D52AC6}"/>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7442199" y="4793293"/>
              <a:ext cx="919265" cy="919265"/>
            </a:xfrm>
            <a:prstGeom prst="rect">
              <a:avLst/>
            </a:prstGeom>
          </p:spPr>
        </p:pic>
      </p:grpSp>
    </p:spTree>
    <p:extLst>
      <p:ext uri="{BB962C8B-B14F-4D97-AF65-F5344CB8AC3E}">
        <p14:creationId xmlns:p14="http://schemas.microsoft.com/office/powerpoint/2010/main" xmlns="" val="157260465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Status </a:t>
            </a:r>
            <a:r>
              <a:rPr lang="de-AT" dirty="0" err="1" smtClean="0"/>
              <a:t>sustainability</a:t>
            </a:r>
            <a:r>
              <a:rPr lang="de-AT" dirty="0" smtClean="0"/>
              <a:t> </a:t>
            </a:r>
            <a:r>
              <a:rPr lang="de-AT" dirty="0" err="1" smtClean="0"/>
              <a:t>goals</a:t>
            </a:r>
            <a:endParaRPr lang="de-AT" dirty="0"/>
          </a:p>
        </p:txBody>
      </p:sp>
      <p:graphicFrame>
        <p:nvGraphicFramePr>
          <p:cNvPr id="10" name="Inhaltsplatzhalter 9"/>
          <p:cNvGraphicFramePr>
            <a:graphicFrameLocks noGrp="1"/>
          </p:cNvGraphicFramePr>
          <p:nvPr>
            <p:ph idx="1"/>
            <p:extLst>
              <p:ext uri="{D42A27DB-BD31-4B8C-83A1-F6EECF244321}">
                <p14:modId xmlns:p14="http://schemas.microsoft.com/office/powerpoint/2010/main" xmlns="" val="3674632188"/>
              </p:ext>
            </p:extLst>
          </p:nvPr>
        </p:nvGraphicFramePr>
        <p:xfrm>
          <a:off x="272480" y="1340768"/>
          <a:ext cx="5638973" cy="30809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Inhaltsplatzhalter 9"/>
          <p:cNvGraphicFramePr>
            <a:graphicFrameLocks/>
          </p:cNvGraphicFramePr>
          <p:nvPr>
            <p:extLst>
              <p:ext uri="{D42A27DB-BD31-4B8C-83A1-F6EECF244321}">
                <p14:modId xmlns:p14="http://schemas.microsoft.com/office/powerpoint/2010/main" xmlns="" val="2857933145"/>
              </p:ext>
            </p:extLst>
          </p:nvPr>
        </p:nvGraphicFramePr>
        <p:xfrm>
          <a:off x="272480" y="3933056"/>
          <a:ext cx="5638973" cy="30809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Inhaltsplatzhalter 9"/>
          <p:cNvGraphicFramePr>
            <a:graphicFrameLocks/>
          </p:cNvGraphicFramePr>
          <p:nvPr>
            <p:extLst>
              <p:ext uri="{D42A27DB-BD31-4B8C-83A1-F6EECF244321}">
                <p14:modId xmlns:p14="http://schemas.microsoft.com/office/powerpoint/2010/main" xmlns="" val="3411793322"/>
              </p:ext>
            </p:extLst>
          </p:nvPr>
        </p:nvGraphicFramePr>
        <p:xfrm>
          <a:off x="4448944" y="1340768"/>
          <a:ext cx="5638973" cy="30809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Inhaltsplatzhalter 9"/>
          <p:cNvGraphicFramePr>
            <a:graphicFrameLocks/>
          </p:cNvGraphicFramePr>
          <p:nvPr>
            <p:extLst>
              <p:ext uri="{D42A27DB-BD31-4B8C-83A1-F6EECF244321}">
                <p14:modId xmlns:p14="http://schemas.microsoft.com/office/powerpoint/2010/main" xmlns="" val="1985027715"/>
              </p:ext>
            </p:extLst>
          </p:nvPr>
        </p:nvGraphicFramePr>
        <p:xfrm>
          <a:off x="4441068" y="3935135"/>
          <a:ext cx="5638973" cy="308094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xmlns="" val="154661392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646113" y="214313"/>
            <a:ext cx="6457950" cy="857250"/>
          </a:xfrm>
        </p:spPr>
        <p:txBody>
          <a:bodyPr/>
          <a:lstStyle/>
          <a:p>
            <a:r>
              <a:rPr lang="de-AT" dirty="0" err="1" smtClean="0"/>
              <a:t>Sustainability</a:t>
            </a:r>
            <a:r>
              <a:rPr lang="de-AT" dirty="0" smtClean="0"/>
              <a:t> </a:t>
            </a:r>
            <a:r>
              <a:rPr lang="de-AT" dirty="0" err="1"/>
              <a:t>f</a:t>
            </a:r>
            <a:r>
              <a:rPr lang="de-AT" dirty="0" err="1" smtClean="0"/>
              <a:t>igures</a:t>
            </a:r>
            <a:r>
              <a:rPr lang="de-AT" dirty="0" smtClean="0"/>
              <a:t> </a:t>
            </a:r>
            <a:r>
              <a:rPr lang="de-AT" dirty="0"/>
              <a:t>2018 / 2017</a:t>
            </a:r>
          </a:p>
        </p:txBody>
      </p:sp>
      <p:graphicFrame>
        <p:nvGraphicFramePr>
          <p:cNvPr id="5" name="Tabelle 4"/>
          <p:cNvGraphicFramePr>
            <a:graphicFrameLocks noGrp="1"/>
          </p:cNvGraphicFramePr>
          <p:nvPr>
            <p:extLst>
              <p:ext uri="{D42A27DB-BD31-4B8C-83A1-F6EECF244321}">
                <p14:modId xmlns:p14="http://schemas.microsoft.com/office/powerpoint/2010/main" xmlns="" val="3545395486"/>
              </p:ext>
            </p:extLst>
          </p:nvPr>
        </p:nvGraphicFramePr>
        <p:xfrm>
          <a:off x="538163" y="1556792"/>
          <a:ext cx="8829675" cy="4933680"/>
        </p:xfrm>
        <a:graphic>
          <a:graphicData uri="http://schemas.openxmlformats.org/drawingml/2006/table">
            <a:tbl>
              <a:tblPr firstRow="1" bandRow="1">
                <a:tableStyleId>{5C22544A-7EE6-4342-B048-85BDC9FD1C3A}</a:tableStyleId>
              </a:tblPr>
              <a:tblGrid>
                <a:gridCol w="2323493">
                  <a:extLst>
                    <a:ext uri="{9D8B030D-6E8A-4147-A177-3AD203B41FA5}">
                      <a16:colId xmlns:a16="http://schemas.microsoft.com/office/drawing/2014/main" xmlns="" val="2633529757"/>
                    </a:ext>
                  </a:extLst>
                </a:gridCol>
                <a:gridCol w="3253091">
                  <a:extLst>
                    <a:ext uri="{9D8B030D-6E8A-4147-A177-3AD203B41FA5}">
                      <a16:colId xmlns:a16="http://schemas.microsoft.com/office/drawing/2014/main" xmlns="" val="2697006399"/>
                    </a:ext>
                  </a:extLst>
                </a:gridCol>
                <a:gridCol w="3253091">
                  <a:extLst>
                    <a:ext uri="{9D8B030D-6E8A-4147-A177-3AD203B41FA5}">
                      <a16:colId xmlns:a16="http://schemas.microsoft.com/office/drawing/2014/main" xmlns="" val="1014817464"/>
                    </a:ext>
                  </a:extLst>
                </a:gridCol>
              </a:tblGrid>
              <a:tr h="370840">
                <a:tc>
                  <a:txBody>
                    <a:bodyPr/>
                    <a:lstStyle/>
                    <a:p>
                      <a:r>
                        <a:rPr lang="de-AT" sz="1400" dirty="0" smtClean="0"/>
                        <a:t>Key</a:t>
                      </a:r>
                      <a:r>
                        <a:rPr lang="de-AT" sz="1400" baseline="0" dirty="0" smtClean="0"/>
                        <a:t> </a:t>
                      </a:r>
                      <a:r>
                        <a:rPr lang="de-AT" sz="1400" baseline="0" dirty="0" err="1" smtClean="0"/>
                        <a:t>figure</a:t>
                      </a:r>
                      <a:endParaRPr lang="de-AT" sz="1400" dirty="0"/>
                    </a:p>
                  </a:txBody>
                  <a:tcPr marT="90000" marB="90000" anchor="ctr">
                    <a:solidFill>
                      <a:schemeClr val="tx2">
                        <a:lumMod val="75000"/>
                      </a:schemeClr>
                    </a:solidFill>
                  </a:tcPr>
                </a:tc>
                <a:tc>
                  <a:txBody>
                    <a:bodyPr/>
                    <a:lstStyle/>
                    <a:p>
                      <a:r>
                        <a:rPr lang="de-AT" sz="1400" dirty="0"/>
                        <a:t>2018</a:t>
                      </a:r>
                    </a:p>
                  </a:txBody>
                  <a:tcPr marT="90000" marB="90000" anchor="ctr">
                    <a:solidFill>
                      <a:schemeClr val="tx2">
                        <a:lumMod val="75000"/>
                      </a:schemeClr>
                    </a:solidFill>
                  </a:tcPr>
                </a:tc>
                <a:tc>
                  <a:txBody>
                    <a:bodyPr/>
                    <a:lstStyle/>
                    <a:p>
                      <a:r>
                        <a:rPr lang="de-AT" sz="1400" dirty="0"/>
                        <a:t>2017</a:t>
                      </a:r>
                    </a:p>
                  </a:txBody>
                  <a:tcPr marT="90000" marB="90000" anchor="ctr">
                    <a:solidFill>
                      <a:schemeClr val="tx2">
                        <a:lumMod val="75000"/>
                      </a:schemeClr>
                    </a:solidFill>
                  </a:tcPr>
                </a:tc>
                <a:extLst>
                  <a:ext uri="{0D108BD9-81ED-4DB2-BD59-A6C34878D82A}">
                    <a16:rowId xmlns:a16="http://schemas.microsoft.com/office/drawing/2014/main" xmlns="" val="3904440386"/>
                  </a:ext>
                </a:extLst>
              </a:tr>
              <a:tr h="360000">
                <a:tc>
                  <a:txBody>
                    <a:bodyPr/>
                    <a:lstStyle/>
                    <a:p>
                      <a:r>
                        <a:rPr lang="de-AT" sz="1400" dirty="0" err="1" smtClean="0"/>
                        <a:t>Employees</a:t>
                      </a:r>
                      <a:endParaRPr lang="de-AT" sz="1400" dirty="0"/>
                    </a:p>
                  </a:txBody>
                  <a:tcPr marT="90000" marB="90000" anchor="ctr">
                    <a:lnB w="12700" cap="flat" cmpd="sng" algn="ctr">
                      <a:solidFill>
                        <a:schemeClr val="bg1"/>
                      </a:solidFill>
                      <a:prstDash val="solid"/>
                      <a:round/>
                      <a:headEnd type="none" w="med" len="med"/>
                      <a:tailEnd type="none" w="med" len="med"/>
                    </a:lnB>
                    <a:solidFill>
                      <a:schemeClr val="accent1"/>
                    </a:solidFill>
                  </a:tcPr>
                </a:tc>
                <a:tc>
                  <a:txBody>
                    <a:bodyPr/>
                    <a:lstStyle/>
                    <a:p>
                      <a:r>
                        <a:rPr lang="de-AT" sz="1400" dirty="0" smtClean="0"/>
                        <a:t>3,621</a:t>
                      </a:r>
                      <a:endParaRPr lang="de-AT" sz="1400" dirty="0"/>
                    </a:p>
                  </a:txBody>
                  <a:tcPr marT="90000" marB="90000" anchor="ctr">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3,405</a:t>
                      </a:r>
                      <a:endParaRPr lang="de-AT" sz="1400" dirty="0"/>
                    </a:p>
                  </a:txBody>
                  <a:tcPr marT="90000" marB="90000" anchor="ctr">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162189014"/>
                  </a:ext>
                </a:extLst>
              </a:tr>
              <a:tr h="360000">
                <a:tc>
                  <a:txBody>
                    <a:bodyPr/>
                    <a:lstStyle/>
                    <a:p>
                      <a:r>
                        <a:rPr lang="de-AT" sz="1400" dirty="0" err="1" smtClean="0"/>
                        <a:t>Female</a:t>
                      </a:r>
                      <a:r>
                        <a:rPr lang="de-AT" sz="1400" baseline="0" dirty="0" smtClean="0"/>
                        <a:t> </a:t>
                      </a:r>
                      <a:r>
                        <a:rPr lang="de-AT" sz="1400" baseline="0" dirty="0" err="1" smtClean="0"/>
                        <a:t>employees</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de-AT" sz="1400" dirty="0" smtClean="0"/>
                        <a:t>11.9%</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12.2 </a:t>
                      </a:r>
                      <a:r>
                        <a:rPr lang="de-AT" sz="1400" dirty="0"/>
                        <a:t>%</a:t>
                      </a:r>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574939988"/>
                  </a:ext>
                </a:extLst>
              </a:tr>
              <a:tr h="360000">
                <a:tc>
                  <a:txBody>
                    <a:bodyPr/>
                    <a:lstStyle/>
                    <a:p>
                      <a:r>
                        <a:rPr lang="de-AT" sz="1400" dirty="0" err="1" smtClean="0"/>
                        <a:t>Female</a:t>
                      </a:r>
                      <a:r>
                        <a:rPr lang="de-AT" sz="1400" baseline="0" dirty="0" smtClean="0"/>
                        <a:t> </a:t>
                      </a:r>
                      <a:r>
                        <a:rPr lang="de-AT" sz="1400" baseline="0" dirty="0" err="1" smtClean="0"/>
                        <a:t>executives</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de-AT" sz="1400" dirty="0" smtClean="0"/>
                        <a:t>13.2% </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10.7 </a:t>
                      </a:r>
                      <a:r>
                        <a:rPr lang="de-AT" sz="1400" dirty="0"/>
                        <a:t>%</a:t>
                      </a:r>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483712287"/>
                  </a:ext>
                </a:extLst>
              </a:tr>
              <a:tr h="360000">
                <a:tc>
                  <a:txBody>
                    <a:bodyPr/>
                    <a:lstStyle/>
                    <a:p>
                      <a:r>
                        <a:rPr lang="de-AT" sz="1400" dirty="0" err="1" smtClean="0"/>
                        <a:t>Fluctuation</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de-AT" sz="1400" dirty="0" smtClean="0"/>
                        <a:t>13.0%</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12.9 </a:t>
                      </a:r>
                      <a:r>
                        <a:rPr lang="de-AT" sz="1400" dirty="0"/>
                        <a:t>%</a:t>
                      </a:r>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4179507399"/>
                  </a:ext>
                </a:extLst>
              </a:tr>
              <a:tr h="360000">
                <a:tc>
                  <a:txBody>
                    <a:bodyPr/>
                    <a:lstStyle/>
                    <a:p>
                      <a:r>
                        <a:rPr lang="de-AT" sz="1400" dirty="0" smtClean="0"/>
                        <a:t>Sick</a:t>
                      </a:r>
                      <a:r>
                        <a:rPr lang="de-AT" sz="1400" baseline="0" dirty="0" smtClean="0"/>
                        <a:t> </a:t>
                      </a:r>
                      <a:r>
                        <a:rPr lang="de-AT" sz="1400" baseline="0" dirty="0" err="1" smtClean="0"/>
                        <a:t>leave</a:t>
                      </a:r>
                      <a:r>
                        <a:rPr lang="de-AT" sz="1400" baseline="0" dirty="0" smtClean="0"/>
                        <a:t> per </a:t>
                      </a:r>
                      <a:r>
                        <a:rPr lang="de-AT" sz="1400" baseline="0" dirty="0" err="1" smtClean="0"/>
                        <a:t>employee</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de-AT" sz="1400" dirty="0" smtClean="0"/>
                        <a:t>10.5 </a:t>
                      </a:r>
                      <a:r>
                        <a:rPr lang="de-AT" sz="1400" dirty="0" err="1" smtClean="0"/>
                        <a:t>days</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10.3 </a:t>
                      </a:r>
                      <a:r>
                        <a:rPr lang="de-AT" sz="1400" dirty="0" err="1" smtClean="0"/>
                        <a:t>days</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885803835"/>
                  </a:ext>
                </a:extLst>
              </a:tr>
              <a:tr h="360000">
                <a:tc>
                  <a:txBody>
                    <a:bodyPr/>
                    <a:lstStyle/>
                    <a:p>
                      <a:r>
                        <a:rPr lang="de-AT" sz="1400" dirty="0" err="1" smtClean="0"/>
                        <a:t>Occupational</a:t>
                      </a:r>
                      <a:r>
                        <a:rPr lang="de-AT" sz="1400" baseline="0" dirty="0" smtClean="0"/>
                        <a:t> </a:t>
                      </a:r>
                      <a:r>
                        <a:rPr lang="de-AT" sz="1400" baseline="0" dirty="0" err="1" smtClean="0"/>
                        <a:t>a</a:t>
                      </a:r>
                      <a:r>
                        <a:rPr lang="de-AT" sz="1400" dirty="0" err="1" smtClean="0"/>
                        <a:t>ccidents</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221 =</a:t>
                      </a:r>
                      <a:r>
                        <a:rPr lang="de-AT" sz="1400" baseline="0" dirty="0"/>
                        <a:t> </a:t>
                      </a:r>
                      <a:r>
                        <a:rPr lang="de-AT" sz="1400" baseline="0" dirty="0" smtClean="0"/>
                        <a:t>54.6 / 1 </a:t>
                      </a:r>
                      <a:r>
                        <a:rPr lang="de-AT" sz="1400" baseline="0" dirty="0" err="1" smtClean="0"/>
                        <a:t>million</a:t>
                      </a:r>
                      <a:r>
                        <a:rPr lang="de-AT" sz="1400" baseline="0" dirty="0" smtClean="0"/>
                        <a:t> </a:t>
                      </a:r>
                      <a:r>
                        <a:rPr lang="de-AT" sz="1400" baseline="0" dirty="0" err="1" smtClean="0"/>
                        <a:t>working</a:t>
                      </a:r>
                      <a:r>
                        <a:rPr lang="de-AT" sz="1400" baseline="0" dirty="0" smtClean="0"/>
                        <a:t> </a:t>
                      </a:r>
                      <a:r>
                        <a:rPr lang="de-AT" sz="1400" baseline="0" dirty="0" err="1" smtClean="0"/>
                        <a:t>hours</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a:t>171 =</a:t>
                      </a:r>
                      <a:r>
                        <a:rPr lang="de-AT" sz="1400" baseline="0" dirty="0"/>
                        <a:t> </a:t>
                      </a:r>
                      <a:r>
                        <a:rPr lang="de-AT" sz="1400" baseline="0" dirty="0" smtClean="0"/>
                        <a:t>52.6 / 1 </a:t>
                      </a:r>
                      <a:r>
                        <a:rPr lang="de-AT" sz="1400" baseline="0" dirty="0" err="1" smtClean="0"/>
                        <a:t>million</a:t>
                      </a:r>
                      <a:r>
                        <a:rPr lang="de-AT" sz="1400" baseline="0" dirty="0" smtClean="0"/>
                        <a:t> </a:t>
                      </a:r>
                      <a:r>
                        <a:rPr lang="de-AT" sz="1400" baseline="0" dirty="0" err="1" smtClean="0"/>
                        <a:t>working</a:t>
                      </a:r>
                      <a:r>
                        <a:rPr lang="de-AT" sz="1400" baseline="0" dirty="0" smtClean="0"/>
                        <a:t> </a:t>
                      </a:r>
                      <a:r>
                        <a:rPr lang="de-AT" sz="1400" baseline="0" dirty="0" err="1" smtClean="0"/>
                        <a:t>hours</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721616892"/>
                  </a:ext>
                </a:extLst>
              </a:tr>
              <a:tr h="360000">
                <a:tc>
                  <a:txBody>
                    <a:bodyPr/>
                    <a:lstStyle/>
                    <a:p>
                      <a:r>
                        <a:rPr lang="de-AT" sz="1400" dirty="0" err="1" smtClean="0"/>
                        <a:t>Productive</a:t>
                      </a:r>
                      <a:r>
                        <a:rPr lang="de-AT" sz="1400" dirty="0" smtClean="0"/>
                        <a:t> </a:t>
                      </a:r>
                      <a:r>
                        <a:rPr lang="de-AT" sz="1400" dirty="0" err="1" smtClean="0"/>
                        <a:t>hours</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smtClean="0"/>
                        <a:t>3.2 </a:t>
                      </a:r>
                      <a:r>
                        <a:rPr lang="de-AT" sz="1400" dirty="0" err="1" smtClean="0"/>
                        <a:t>million</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2.9 </a:t>
                      </a:r>
                      <a:r>
                        <a:rPr lang="de-AT" sz="1400" dirty="0" err="1" smtClean="0"/>
                        <a:t>million</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652641450"/>
                  </a:ext>
                </a:extLst>
              </a:tr>
              <a:tr h="360000">
                <a:tc>
                  <a:txBody>
                    <a:bodyPr/>
                    <a:lstStyle/>
                    <a:p>
                      <a:r>
                        <a:rPr lang="de-AT" sz="1400" dirty="0" smtClean="0"/>
                        <a:t>Total</a:t>
                      </a:r>
                      <a:r>
                        <a:rPr lang="de-AT" sz="1400" baseline="0" dirty="0" smtClean="0"/>
                        <a:t> power </a:t>
                      </a:r>
                      <a:r>
                        <a:rPr lang="de-AT" sz="1400" baseline="0" dirty="0" err="1" smtClean="0"/>
                        <a:t>consumption</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de-AT" sz="1400" dirty="0" smtClean="0">
                          <a:solidFill>
                            <a:schemeClr val="tx1"/>
                          </a:solidFill>
                        </a:rPr>
                        <a:t>63,024.1</a:t>
                      </a:r>
                      <a:r>
                        <a:rPr lang="de-AT" sz="1400" baseline="0" dirty="0" smtClean="0">
                          <a:solidFill>
                            <a:schemeClr val="tx1"/>
                          </a:solidFill>
                        </a:rPr>
                        <a:t> MWh</a:t>
                      </a:r>
                      <a:endParaRPr lang="de-AT" sz="1400" dirty="0">
                        <a:solidFill>
                          <a:schemeClr val="tx1"/>
                        </a:solidFill>
                      </a:endParaRPr>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63,208.4 MWh</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604123734"/>
                  </a:ext>
                </a:extLst>
              </a:tr>
              <a:tr h="396000">
                <a:tc>
                  <a:txBody>
                    <a:bodyPr/>
                    <a:lstStyle/>
                    <a:p>
                      <a:pPr marL="182563" indent="0"/>
                      <a:r>
                        <a:rPr lang="de-AT" sz="1400" dirty="0" smtClean="0"/>
                        <a:t>w/o</a:t>
                      </a:r>
                      <a:r>
                        <a:rPr lang="de-AT" sz="1400" baseline="0" dirty="0" smtClean="0"/>
                        <a:t> </a:t>
                      </a:r>
                      <a:r>
                        <a:rPr lang="de-AT" sz="1400" baseline="0" dirty="0" err="1" smtClean="0"/>
                        <a:t>electricity</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3D3D3"/>
                    </a:solidFill>
                  </a:tcPr>
                </a:tc>
                <a:tc>
                  <a:txBody>
                    <a:bodyPr/>
                    <a:lstStyle/>
                    <a:p>
                      <a:r>
                        <a:rPr lang="de-AT" sz="1400" dirty="0" smtClean="0"/>
                        <a:t>15,541.9 </a:t>
                      </a:r>
                      <a:r>
                        <a:rPr lang="de-AT" sz="1400" dirty="0"/>
                        <a:t>MWh </a:t>
                      </a:r>
                      <a:endParaRPr lang="de-AT" sz="1400" dirty="0" smtClean="0"/>
                    </a:p>
                    <a:p>
                      <a:r>
                        <a:rPr lang="de-AT" sz="1400" dirty="0" smtClean="0"/>
                        <a:t>(59</a:t>
                      </a:r>
                      <a:r>
                        <a:rPr lang="de-AT" sz="1400" baseline="0" dirty="0" smtClean="0"/>
                        <a:t>% </a:t>
                      </a:r>
                      <a:r>
                        <a:rPr lang="de-AT" sz="1400" baseline="0" dirty="0" err="1" smtClean="0"/>
                        <a:t>green</a:t>
                      </a:r>
                      <a:r>
                        <a:rPr lang="de-AT" sz="1400" baseline="0" dirty="0" smtClean="0"/>
                        <a:t> </a:t>
                      </a:r>
                      <a:r>
                        <a:rPr lang="de-AT" sz="1400" baseline="0" dirty="0" err="1" smtClean="0"/>
                        <a:t>electricity</a:t>
                      </a:r>
                      <a:r>
                        <a:rPr lang="de-AT" sz="1400" baseline="0" dirty="0" smtClean="0"/>
                        <a:t>)</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14,698.9</a:t>
                      </a:r>
                      <a:r>
                        <a:rPr lang="de-AT" sz="1400" baseline="0" dirty="0" smtClean="0"/>
                        <a:t> </a:t>
                      </a:r>
                      <a:r>
                        <a:rPr lang="de-AT" sz="1400" baseline="0" dirty="0"/>
                        <a:t>MWh </a:t>
                      </a:r>
                      <a:endParaRPr lang="de-AT" sz="1400" baseline="0" dirty="0" smtClean="0"/>
                    </a:p>
                    <a:p>
                      <a:r>
                        <a:rPr lang="de-AT" sz="1400" baseline="0" dirty="0" smtClean="0"/>
                        <a:t>(56% </a:t>
                      </a:r>
                      <a:r>
                        <a:rPr lang="de-AT" sz="1400" baseline="0" dirty="0" err="1" smtClean="0"/>
                        <a:t>green</a:t>
                      </a:r>
                      <a:r>
                        <a:rPr lang="de-AT" sz="1400" baseline="0" dirty="0" smtClean="0"/>
                        <a:t> </a:t>
                      </a:r>
                      <a:r>
                        <a:rPr lang="de-AT" sz="1400" baseline="0" dirty="0" err="1" smtClean="0"/>
                        <a:t>electricity</a:t>
                      </a:r>
                      <a:r>
                        <a:rPr lang="de-AT" sz="1400" baseline="0" dirty="0" smtClean="0"/>
                        <a:t>)</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904577982"/>
                  </a:ext>
                </a:extLst>
              </a:tr>
              <a:tr h="360000">
                <a:tc>
                  <a:txBody>
                    <a:bodyPr/>
                    <a:lstStyle/>
                    <a:p>
                      <a:r>
                        <a:rPr lang="de-AT" sz="1400" dirty="0" err="1" smtClean="0"/>
                        <a:t>Waste</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de-AT" sz="1400" dirty="0" smtClean="0"/>
                        <a:t>3,668.1 t</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5,199.2 t</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534676920"/>
                  </a:ext>
                </a:extLst>
              </a:tr>
              <a:tr h="360000">
                <a:tc>
                  <a:txBody>
                    <a:bodyPr/>
                    <a:lstStyle/>
                    <a:p>
                      <a:r>
                        <a:rPr lang="de-AT" sz="1400" dirty="0" err="1" smtClean="0"/>
                        <a:t>Water</a:t>
                      </a:r>
                      <a:r>
                        <a:rPr lang="de-AT" sz="1400" baseline="0" dirty="0" smtClean="0"/>
                        <a:t> </a:t>
                      </a:r>
                      <a:r>
                        <a:rPr lang="de-AT" sz="1400" baseline="0" dirty="0" err="1" smtClean="0"/>
                        <a:t>consumption</a:t>
                      </a:r>
                      <a:endParaRPr lang="de-AT" sz="1400" dirty="0"/>
                    </a:p>
                  </a:txBody>
                  <a:tcPr marT="90000" marB="90000" anchor="ct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r>
                        <a:rPr lang="de-AT" sz="1400" b="0" dirty="0" smtClean="0">
                          <a:solidFill>
                            <a:schemeClr val="tx1"/>
                          </a:solidFill>
                        </a:rPr>
                        <a:t>86,795.7 m³</a:t>
                      </a:r>
                      <a:endParaRPr lang="de-AT" sz="1400" b="0" dirty="0">
                        <a:solidFill>
                          <a:schemeClr val="tx1"/>
                        </a:solidFill>
                      </a:endParaRPr>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de-AT" sz="1400" dirty="0" smtClean="0"/>
                        <a:t>72,521.7 m³</a:t>
                      </a:r>
                      <a:endParaRPr lang="de-AT" sz="1400" dirty="0"/>
                    </a:p>
                  </a:txBody>
                  <a:tcPr marT="90000" marB="90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883107743"/>
                  </a:ext>
                </a:extLst>
              </a:tr>
            </a:tbl>
          </a:graphicData>
        </a:graphic>
      </p:graphicFrame>
    </p:spTree>
    <p:extLst>
      <p:ext uri="{BB962C8B-B14F-4D97-AF65-F5344CB8AC3E}">
        <p14:creationId xmlns:p14="http://schemas.microsoft.com/office/powerpoint/2010/main" xmlns="" val="193431777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cstate="print">
            <a:extLst>
              <a:ext uri="{28A0092B-C50C-407E-A947-70E740481C1C}">
                <a14:useLocalDpi xmlns:a14="http://schemas.microsoft.com/office/drawing/2010/main" xmlns="" val="0"/>
              </a:ext>
            </a:extLst>
          </a:blip>
          <a:srcRect l="1701" r="1701"/>
          <a:stretch/>
        </p:blipFill>
        <p:spPr>
          <a:xfrm>
            <a:off x="-15552" y="0"/>
            <a:ext cx="9937104" cy="6858000"/>
          </a:xfrm>
          <a:prstGeom prst="rect">
            <a:avLst/>
          </a:prstGeom>
        </p:spPr>
      </p:pic>
      <p:grpSp>
        <p:nvGrpSpPr>
          <p:cNvPr id="12291" name="Group 12"/>
          <p:cNvGrpSpPr>
            <a:grpSpLocks/>
          </p:cNvGrpSpPr>
          <p:nvPr/>
        </p:nvGrpSpPr>
        <p:grpSpPr bwMode="auto">
          <a:xfrm>
            <a:off x="7454900" y="5616575"/>
            <a:ext cx="1943100" cy="863600"/>
            <a:chOff x="4696" y="1088"/>
            <a:chExt cx="1224" cy="544"/>
          </a:xfrm>
        </p:grpSpPr>
        <p:pic>
          <p:nvPicPr>
            <p:cNvPr id="12294" name="Picture 13" descr="rb_verlauf_klein"/>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696" y="1088"/>
              <a:ext cx="1224"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5" name="Picture 14" descr="logo-rb-fuer-ppt"/>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4831" y="1361"/>
              <a:ext cx="95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2292" name="Rectangle 17"/>
          <p:cNvSpPr>
            <a:spLocks noChangeArrowheads="1"/>
          </p:cNvSpPr>
          <p:nvPr/>
        </p:nvSpPr>
        <p:spPr bwMode="auto">
          <a:xfrm>
            <a:off x="539750" y="5616575"/>
            <a:ext cx="6697663" cy="863600"/>
          </a:xfrm>
          <a:prstGeom prst="rect">
            <a:avLst/>
          </a:prstGeom>
          <a:solidFill>
            <a:srgbClr val="E3000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12293" name="Rectangle 18"/>
          <p:cNvSpPr>
            <a:spLocks noChangeArrowheads="1"/>
          </p:cNvSpPr>
          <p:nvPr/>
        </p:nvSpPr>
        <p:spPr bwMode="auto">
          <a:xfrm>
            <a:off x="647700" y="5613400"/>
            <a:ext cx="6478588" cy="86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ctr"/>
          <a:lstStyle/>
          <a:p>
            <a:pPr defTabSz="909638" eaLnBrk="1" hangingPunct="1"/>
            <a:r>
              <a:rPr lang="en-US" sz="2400" b="1" dirty="0" smtClean="0">
                <a:solidFill>
                  <a:schemeClr val="bg1"/>
                </a:solidFill>
              </a:rPr>
              <a:t>FY 2018 financial </a:t>
            </a:r>
            <a:r>
              <a:rPr lang="en-US" sz="2400" b="1" dirty="0">
                <a:solidFill>
                  <a:schemeClr val="bg1"/>
                </a:solidFill>
              </a:rPr>
              <a:t>f</a:t>
            </a:r>
            <a:r>
              <a:rPr lang="en-US" sz="2400" b="1" dirty="0" smtClean="0">
                <a:solidFill>
                  <a:schemeClr val="bg1"/>
                </a:solidFill>
              </a:rPr>
              <a:t>igures </a:t>
            </a:r>
            <a:endParaRPr lang="en-US" sz="2400" b="1" dirty="0">
              <a:solidFill>
                <a:schemeClr val="bg1"/>
              </a:solidFill>
            </a:endParaRPr>
          </a:p>
        </p:txBody>
      </p:sp>
    </p:spTree>
    <p:extLst>
      <p:ext uri="{BB962C8B-B14F-4D97-AF65-F5344CB8AC3E}">
        <p14:creationId xmlns:p14="http://schemas.microsoft.com/office/powerpoint/2010/main" xmlns="" val="356703497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a:xfrm>
            <a:off x="646112" y="214313"/>
            <a:ext cx="6467127" cy="857250"/>
          </a:xfrm>
        </p:spPr>
        <p:txBody>
          <a:bodyPr/>
          <a:lstStyle/>
          <a:p>
            <a:r>
              <a:rPr lang="en-US" altLang="de-DE" dirty="0" smtClean="0"/>
              <a:t>Industry development 2018 </a:t>
            </a:r>
            <a:endParaRPr lang="de" b="1" i="0" u="none" baseline="0" dirty="0"/>
          </a:p>
        </p:txBody>
      </p:sp>
      <p:sp>
        <p:nvSpPr>
          <p:cNvPr id="24579" name="Inhaltsplatzhalter 2"/>
          <p:cNvSpPr>
            <a:spLocks noGrp="1"/>
          </p:cNvSpPr>
          <p:nvPr>
            <p:ph idx="1"/>
          </p:nvPr>
        </p:nvSpPr>
        <p:spPr>
          <a:xfrm>
            <a:off x="538163" y="1960364"/>
            <a:ext cx="8853487" cy="3916908"/>
          </a:xfrm>
        </p:spPr>
        <p:txBody>
          <a:bodyPr/>
          <a:lstStyle/>
          <a:p>
            <a:r>
              <a:rPr lang="en-US" altLang="de-DE" sz="1600" dirty="0" smtClean="0"/>
              <a:t>In 2018, the world fire fighting market benefitted from a strong global GDP growth showing a robust development </a:t>
            </a:r>
          </a:p>
          <a:p>
            <a:pPr lvl="1"/>
            <a:r>
              <a:rPr lang="en-US" altLang="zh-CN" sz="1600" dirty="0" smtClean="0">
                <a:ea typeface="SimSun" panose="02010600030101010101" pitchFamily="2" charset="-122"/>
              </a:rPr>
              <a:t>Strongest sales regions were Europe, North America and Asia</a:t>
            </a:r>
            <a:endParaRPr lang="en-US" altLang="zh-CN" sz="1600" dirty="0">
              <a:ea typeface="SimSun" panose="02010600030101010101" pitchFamily="2" charset="-122"/>
            </a:endParaRPr>
          </a:p>
          <a:p>
            <a:pPr lvl="1"/>
            <a:r>
              <a:rPr lang="en-US" altLang="de-DE" sz="1600" dirty="0" smtClean="0"/>
              <a:t>Countries highly dependent on the price of oil partially recovered, but procurement volumes are still below historical highs</a:t>
            </a:r>
            <a:endParaRPr lang="en-US" altLang="de-DE" sz="1600" dirty="0"/>
          </a:p>
          <a:p>
            <a:r>
              <a:rPr lang="en-US" altLang="de-DE" sz="1600" dirty="0" smtClean="0"/>
              <a:t>Demand in North America goes up another 5% and peaks at more than 4,500 vehicles</a:t>
            </a:r>
          </a:p>
          <a:p>
            <a:pPr lvl="1"/>
            <a:r>
              <a:rPr lang="en-US" altLang="de-DE" sz="1600" dirty="0" smtClean="0"/>
              <a:t>Higher replacement purchases by the governmental sector</a:t>
            </a:r>
          </a:p>
          <a:p>
            <a:r>
              <a:rPr lang="en-US" altLang="de-DE" sz="1600" dirty="0" smtClean="0"/>
              <a:t>European fire fighting market keeps growing, Germany and Austria more dynamic</a:t>
            </a:r>
          </a:p>
          <a:p>
            <a:pPr lvl="1"/>
            <a:r>
              <a:rPr lang="en-US" altLang="de-DE" sz="1600" dirty="0" smtClean="0"/>
              <a:t>Size of Eastern European markets reach historic levels thanks to EU subsidies for infrastructure investments, need to catch up compared to Western Europe persisting</a:t>
            </a:r>
          </a:p>
          <a:p>
            <a:r>
              <a:rPr lang="de" sz="1600" dirty="0" smtClean="0"/>
              <a:t>China and India, the largest growth markets in Asia, lower</a:t>
            </a:r>
            <a:endParaRPr lang="en-US" sz="1600" dirty="0"/>
          </a:p>
        </p:txBody>
      </p:sp>
    </p:spTree>
    <p:extLst>
      <p:ext uri="{BB962C8B-B14F-4D97-AF65-F5344CB8AC3E}">
        <p14:creationId xmlns:p14="http://schemas.microsoft.com/office/powerpoint/2010/main" xmlns="" val="253543629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xmlns="" id="{86D83C0C-82A4-412C-99D3-F62DB6BCFFCC}"/>
              </a:ext>
            </a:extLst>
          </p:cNvPr>
          <p:cNvGraphicFramePr>
            <a:graphicFrameLocks noChangeAspect="1"/>
          </p:cNvGraphicFramePr>
          <p:nvPr>
            <p:extLst/>
          </p:nvPr>
        </p:nvGraphicFramePr>
        <p:xfrm>
          <a:off x="382466" y="265235"/>
          <a:ext cx="1466" cy="1466"/>
        </p:xfrm>
        <a:graphic>
          <a:graphicData uri="http://schemas.openxmlformats.org/presentationml/2006/ole">
            <p:oleObj spid="_x0000_s13425" name="think-cell Folie" r:id="rId48" imgW="360" imgH="360" progId="">
              <p:embed/>
            </p:oleObj>
          </a:graphicData>
        </a:graphic>
      </p:graphicFrame>
      <p:sp>
        <p:nvSpPr>
          <p:cNvPr id="4" name="Rechteck 3" hidden="1">
            <a:extLst>
              <a:ext uri="{FF2B5EF4-FFF2-40B4-BE49-F238E27FC236}">
                <a16:creationId xmlns:a16="http://schemas.microsoft.com/office/drawing/2014/main" xmlns="" id="{609CE518-0F6B-4D03-B96D-C8959EC06CFA}"/>
              </a:ext>
            </a:extLst>
          </p:cNvPr>
          <p:cNvSpPr/>
          <p:nvPr>
            <p:custDataLst>
              <p:tags r:id="rId2"/>
            </p:custDataLst>
          </p:nvPr>
        </p:nvSpPr>
        <p:spPr bwMode="auto">
          <a:xfrm>
            <a:off x="381000" y="263769"/>
            <a:ext cx="146538" cy="146538"/>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spcCol="0" rtlCol="0" anchor="t" anchorCtr="0" compatLnSpc="1">
            <a:prstTxWarp prst="textNoShape">
              <a:avLst/>
            </a:prstTxWarp>
            <a:noAutofit/>
          </a:bodyPr>
          <a:lstStyle/>
          <a:p>
            <a:pPr defTabSz="844083">
              <a:defRPr/>
            </a:pPr>
            <a:endParaRPr lang="en-US" sz="923"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2" name="Titel 1">
            <a:extLst>
              <a:ext uri="{FF2B5EF4-FFF2-40B4-BE49-F238E27FC236}">
                <a16:creationId xmlns:a16="http://schemas.microsoft.com/office/drawing/2014/main" xmlns="" id="{659FF951-8307-4749-A391-7D1EC7E19BD3}"/>
              </a:ext>
            </a:extLst>
          </p:cNvPr>
          <p:cNvSpPr>
            <a:spLocks noGrp="1"/>
          </p:cNvSpPr>
          <p:nvPr>
            <p:ph type="title"/>
          </p:nvPr>
        </p:nvSpPr>
        <p:spPr/>
        <p:txBody>
          <a:bodyPr/>
          <a:lstStyle/>
          <a:p>
            <a:r>
              <a:rPr lang="en-US" altLang="de-DE" dirty="0"/>
              <a:t>World firefighting vehicle market </a:t>
            </a:r>
            <a:r>
              <a:rPr lang="en-US" altLang="de-DE" dirty="0" smtClean="0"/>
              <a:t>2008-2017</a:t>
            </a:r>
            <a:endParaRPr lang="en-US" dirty="0"/>
          </a:p>
        </p:txBody>
      </p:sp>
      <p:sp>
        <p:nvSpPr>
          <p:cNvPr id="9" name="Textfeld 59">
            <a:extLst>
              <a:ext uri="{FF2B5EF4-FFF2-40B4-BE49-F238E27FC236}">
                <a16:creationId xmlns:a16="http://schemas.microsoft.com/office/drawing/2014/main" xmlns="" id="{10629C5E-46A6-4049-B0A9-2EDD8D548601}"/>
              </a:ext>
            </a:extLst>
          </p:cNvPr>
          <p:cNvSpPr txBox="1"/>
          <p:nvPr/>
        </p:nvSpPr>
        <p:spPr>
          <a:xfrm>
            <a:off x="883885" y="1626300"/>
            <a:ext cx="2977783" cy="954107"/>
          </a:xfrm>
          <a:prstGeom prst="rect">
            <a:avLst/>
          </a:prstGeom>
          <a:noFill/>
        </p:spPr>
        <p:txBody>
          <a:bodyPr wrap="square" lIns="0" rtlCol="0">
            <a:spAutoFit/>
          </a:bodyPr>
          <a:lstStyle>
            <a:defPPr>
              <a:defRPr lang="de-DE"/>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pPr defTabSz="844083">
              <a:defRPr/>
            </a:pPr>
            <a:r>
              <a:rPr lang="en-US" sz="1400" b="1" dirty="0">
                <a:solidFill>
                  <a:srgbClr val="000000"/>
                </a:solidFill>
              </a:rPr>
              <a:t>Fire-fighting vehicle </a:t>
            </a:r>
            <a:br>
              <a:rPr lang="en-US" sz="1400" b="1" dirty="0">
                <a:solidFill>
                  <a:srgbClr val="000000"/>
                </a:solidFill>
              </a:rPr>
            </a:br>
            <a:r>
              <a:rPr lang="en-US" sz="1400" b="1" dirty="0">
                <a:solidFill>
                  <a:srgbClr val="000000"/>
                </a:solidFill>
              </a:rPr>
              <a:t>market worldwide</a:t>
            </a:r>
          </a:p>
          <a:p>
            <a:pPr defTabSz="844083">
              <a:defRPr/>
            </a:pPr>
            <a:r>
              <a:rPr lang="en-US" sz="1400" dirty="0">
                <a:solidFill>
                  <a:srgbClr val="000000"/>
                </a:solidFill>
              </a:rPr>
              <a:t>Approximate number </a:t>
            </a:r>
            <a:br>
              <a:rPr lang="en-US" sz="1400" dirty="0">
                <a:solidFill>
                  <a:srgbClr val="000000"/>
                </a:solidFill>
              </a:rPr>
            </a:br>
            <a:r>
              <a:rPr lang="en-US" sz="1400" dirty="0">
                <a:solidFill>
                  <a:srgbClr val="000000"/>
                </a:solidFill>
              </a:rPr>
              <a:t>of vehicles in thousands</a:t>
            </a:r>
          </a:p>
        </p:txBody>
      </p:sp>
      <p:sp>
        <p:nvSpPr>
          <p:cNvPr id="10" name="Textfeld 77">
            <a:extLst>
              <a:ext uri="{FF2B5EF4-FFF2-40B4-BE49-F238E27FC236}">
                <a16:creationId xmlns:a16="http://schemas.microsoft.com/office/drawing/2014/main" xmlns="" id="{385D07B1-6473-4BE0-94CF-C3B688FF33D8}"/>
              </a:ext>
            </a:extLst>
          </p:cNvPr>
          <p:cNvSpPr txBox="1"/>
          <p:nvPr/>
        </p:nvSpPr>
        <p:spPr>
          <a:xfrm>
            <a:off x="3963526" y="1626300"/>
            <a:ext cx="1823576" cy="954107"/>
          </a:xfrm>
          <a:prstGeom prst="rect">
            <a:avLst/>
          </a:prstGeom>
          <a:noFill/>
        </p:spPr>
        <p:txBody>
          <a:bodyPr wrap="none" lIns="0" rtlCol="0">
            <a:spAutoFit/>
          </a:bodyPr>
          <a:lstStyle>
            <a:defPPr>
              <a:defRPr lang="de-DE"/>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pPr defTabSz="844083">
              <a:defRPr/>
            </a:pPr>
            <a:r>
              <a:rPr lang="en-US" sz="1400" b="1" dirty="0">
                <a:solidFill>
                  <a:srgbClr val="000000"/>
                </a:solidFill>
              </a:rPr>
              <a:t>Fire-fighting vehicle</a:t>
            </a:r>
          </a:p>
          <a:p>
            <a:pPr defTabSz="844083">
              <a:defRPr/>
            </a:pPr>
            <a:r>
              <a:rPr lang="en-US" sz="1400" b="1" dirty="0">
                <a:solidFill>
                  <a:srgbClr val="000000"/>
                </a:solidFill>
              </a:rPr>
              <a:t>market worldwide</a:t>
            </a:r>
          </a:p>
          <a:p>
            <a:pPr defTabSz="844083">
              <a:defRPr/>
            </a:pPr>
            <a:r>
              <a:rPr lang="en-US" sz="1400" dirty="0">
                <a:solidFill>
                  <a:srgbClr val="000000"/>
                </a:solidFill>
              </a:rPr>
              <a:t>Global a</a:t>
            </a:r>
            <a:r>
              <a:rPr lang="en-US" sz="1400" dirty="0" err="1">
                <a:solidFill>
                  <a:srgbClr val="000000"/>
                </a:solidFill>
              </a:rPr>
              <a:t>nnual</a:t>
            </a:r>
            <a:r>
              <a:rPr lang="en-US" sz="1400" dirty="0">
                <a:solidFill>
                  <a:srgbClr val="000000"/>
                </a:solidFill>
              </a:rPr>
              <a:t> volume</a:t>
            </a:r>
          </a:p>
          <a:p>
            <a:pPr defTabSz="844083">
              <a:defRPr/>
            </a:pPr>
            <a:r>
              <a:rPr lang="en-US" sz="1400" dirty="0">
                <a:solidFill>
                  <a:srgbClr val="000000"/>
                </a:solidFill>
              </a:rPr>
              <a:t>in EUR billion</a:t>
            </a:r>
          </a:p>
        </p:txBody>
      </p:sp>
      <p:sp>
        <p:nvSpPr>
          <p:cNvPr id="11" name="Textfeld 10">
            <a:extLst>
              <a:ext uri="{FF2B5EF4-FFF2-40B4-BE49-F238E27FC236}">
                <a16:creationId xmlns:a16="http://schemas.microsoft.com/office/drawing/2014/main" xmlns="" id="{CAE36B92-B6BB-487D-883B-C4D179104366}"/>
              </a:ext>
            </a:extLst>
          </p:cNvPr>
          <p:cNvSpPr txBox="1"/>
          <p:nvPr/>
        </p:nvSpPr>
        <p:spPr>
          <a:xfrm>
            <a:off x="7054638" y="1649414"/>
            <a:ext cx="1712969" cy="738664"/>
          </a:xfrm>
          <a:prstGeom prst="rect">
            <a:avLst/>
          </a:prstGeom>
          <a:noFill/>
        </p:spPr>
        <p:txBody>
          <a:bodyPr wrap="none" lIns="0" rtlCol="0">
            <a:spAutoFit/>
          </a:bodyPr>
          <a:lstStyle/>
          <a:p>
            <a:pPr defTabSz="844083">
              <a:defRPr/>
            </a:pPr>
            <a:r>
              <a:rPr lang="en-US" sz="1400" b="1" dirty="0" err="1">
                <a:solidFill>
                  <a:srgbClr val="000000"/>
                </a:solidFill>
                <a:latin typeface="Arial" panose="020B0604020202020204" pitchFamily="34" charset="0"/>
                <a:cs typeface="Arial" panose="020B0604020202020204" pitchFamily="34" charset="0"/>
              </a:rPr>
              <a:t>Rosenbauer</a:t>
            </a:r>
            <a:r>
              <a:rPr lang="en-US" sz="1400" b="1" dirty="0">
                <a:solidFill>
                  <a:srgbClr val="000000"/>
                </a:solidFill>
                <a:latin typeface="Arial" panose="020B0604020202020204" pitchFamily="34" charset="0"/>
                <a:cs typeface="Arial" panose="020B0604020202020204" pitchFamily="34" charset="0"/>
              </a:rPr>
              <a:t> Group</a:t>
            </a:r>
          </a:p>
          <a:p>
            <a:pPr defTabSz="844083">
              <a:defRPr/>
            </a:pPr>
            <a:r>
              <a:rPr lang="en-US" sz="1400" dirty="0">
                <a:solidFill>
                  <a:srgbClr val="000000"/>
                </a:solidFill>
                <a:latin typeface="Arial" panose="020B0604020202020204" pitchFamily="34" charset="0"/>
                <a:cs typeface="Arial" panose="020B0604020202020204" pitchFamily="34" charset="0"/>
              </a:rPr>
              <a:t>R</a:t>
            </a:r>
            <a:r>
              <a:rPr lang="en-US" sz="1400" dirty="0" err="1">
                <a:solidFill>
                  <a:srgbClr val="000000"/>
                </a:solidFill>
                <a:latin typeface="Arial" panose="020B0604020202020204" pitchFamily="34" charset="0"/>
                <a:cs typeface="Arial" panose="020B0604020202020204" pitchFamily="34" charset="0"/>
              </a:rPr>
              <a:t>evenues</a:t>
            </a:r>
            <a:endParaRPr lang="en-US" sz="1400" dirty="0">
              <a:solidFill>
                <a:srgbClr val="000000"/>
              </a:solidFill>
              <a:latin typeface="Arial" panose="020B0604020202020204" pitchFamily="34" charset="0"/>
              <a:cs typeface="Arial" panose="020B0604020202020204" pitchFamily="34" charset="0"/>
            </a:endParaRPr>
          </a:p>
          <a:p>
            <a:pPr defTabSz="844083">
              <a:defRPr/>
            </a:pPr>
            <a:r>
              <a:rPr lang="en-US" sz="1400" dirty="0">
                <a:solidFill>
                  <a:srgbClr val="000000"/>
                </a:solidFill>
                <a:latin typeface="Arial" panose="020B0604020202020204" pitchFamily="34" charset="0"/>
                <a:cs typeface="Arial" panose="020B0604020202020204" pitchFamily="34" charset="0"/>
              </a:rPr>
              <a:t>in EUR million</a:t>
            </a:r>
          </a:p>
        </p:txBody>
      </p:sp>
      <p:graphicFrame>
        <p:nvGraphicFramePr>
          <p:cNvPr id="107" name="Chart 3">
            <a:extLst>
              <a:ext uri="{FF2B5EF4-FFF2-40B4-BE49-F238E27FC236}">
                <a16:creationId xmlns:a16="http://schemas.microsoft.com/office/drawing/2014/main" xmlns="" id="{E7F12305-0BFD-4894-91F3-585047CA06B1}"/>
              </a:ext>
            </a:extLst>
          </p:cNvPr>
          <p:cNvGraphicFramePr/>
          <p:nvPr>
            <p:custDataLst>
              <p:tags r:id="rId3"/>
            </p:custDataLst>
            <p:extLst>
              <p:ext uri="{D42A27DB-BD31-4B8C-83A1-F6EECF244321}">
                <p14:modId xmlns:p14="http://schemas.microsoft.com/office/powerpoint/2010/main" xmlns="" val="588767627"/>
              </p:ext>
            </p:extLst>
          </p:nvPr>
        </p:nvGraphicFramePr>
        <p:xfrm>
          <a:off x="773724" y="2762218"/>
          <a:ext cx="2929304" cy="2205437"/>
        </p:xfrm>
        <a:graphic>
          <a:graphicData uri="http://schemas.openxmlformats.org/drawingml/2006/chart">
            <c:chart xmlns:c="http://schemas.openxmlformats.org/drawingml/2006/chart" xmlns:r="http://schemas.openxmlformats.org/officeDocument/2006/relationships" r:id="rId49"/>
          </a:graphicData>
        </a:graphic>
      </p:graphicFrame>
      <p:cxnSp>
        <p:nvCxnSpPr>
          <p:cNvPr id="13" name="Gerader Verbinder 12">
            <a:extLst>
              <a:ext uri="{FF2B5EF4-FFF2-40B4-BE49-F238E27FC236}">
                <a16:creationId xmlns:a16="http://schemas.microsoft.com/office/drawing/2014/main" xmlns="" id="{EE80E3CB-3ABA-44F9-BFFB-F9F7B6888E36}"/>
              </a:ext>
            </a:extLst>
          </p:cNvPr>
          <p:cNvCxnSpPr/>
          <p:nvPr>
            <p:custDataLst>
              <p:tags r:id="rId4"/>
            </p:custDataLst>
          </p:nvPr>
        </p:nvCxnSpPr>
        <p:spPr bwMode="auto">
          <a:xfrm flipV="1">
            <a:off x="989136" y="2688982"/>
            <a:ext cx="2498481" cy="344366"/>
          </a:xfrm>
          <a:prstGeom prst="line">
            <a:avLst/>
          </a:prstGeom>
          <a:noFill/>
          <a:ln w="2857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Rectangle 3">
            <a:extLst>
              <a:ext uri="{FF2B5EF4-FFF2-40B4-BE49-F238E27FC236}">
                <a16:creationId xmlns:a16="http://schemas.microsoft.com/office/drawing/2014/main" xmlns="" id="{5D832EF5-7266-4463-BBCF-6D88CF878531}"/>
              </a:ext>
            </a:extLst>
          </p:cNvPr>
          <p:cNvSpPr>
            <a:spLocks noGrp="1" noChangeArrowheads="1"/>
          </p:cNvSpPr>
          <p:nvPr>
            <p:custDataLst>
              <p:tags r:id="rId5"/>
            </p:custDataLst>
          </p:nvPr>
        </p:nvSpPr>
        <p:spPr bwMode="auto">
          <a:xfrm>
            <a:off x="854321" y="4931021"/>
            <a:ext cx="269631"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de-DE" sz="923" b="0" dirty="0" smtClean="0">
                <a:solidFill>
                  <a:srgbClr val="000000"/>
                </a:solidFill>
                <a:latin typeface="Arial"/>
                <a:sym typeface="+mn-lt"/>
              </a:rPr>
              <a:t>2008</a:t>
            </a:r>
            <a:endParaRPr lang="en-US" altLang="de-DE" sz="923" b="0" dirty="0">
              <a:solidFill>
                <a:srgbClr val="000000"/>
              </a:solidFill>
              <a:latin typeface="Arial"/>
              <a:sym typeface="+mn-lt"/>
            </a:endParaRPr>
          </a:p>
        </p:txBody>
      </p:sp>
      <p:sp>
        <p:nvSpPr>
          <p:cNvPr id="16" name="Rectangle 3">
            <a:extLst>
              <a:ext uri="{FF2B5EF4-FFF2-40B4-BE49-F238E27FC236}">
                <a16:creationId xmlns:a16="http://schemas.microsoft.com/office/drawing/2014/main" xmlns="" id="{3EA404B6-90AB-449F-B609-B1ACE201A121}"/>
              </a:ext>
            </a:extLst>
          </p:cNvPr>
          <p:cNvSpPr>
            <a:spLocks noGrp="1" noChangeArrowheads="1"/>
          </p:cNvSpPr>
          <p:nvPr>
            <p:custDataLst>
              <p:tags r:id="rId6"/>
            </p:custDataLst>
          </p:nvPr>
        </p:nvSpPr>
        <p:spPr bwMode="auto">
          <a:xfrm>
            <a:off x="1474178"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10</a:t>
            </a:r>
            <a:endParaRPr lang="en-US" altLang="de-DE" sz="923" b="0" dirty="0">
              <a:solidFill>
                <a:srgbClr val="000000"/>
              </a:solidFill>
              <a:latin typeface="Arial"/>
              <a:sym typeface="+mn-lt"/>
            </a:endParaRPr>
          </a:p>
        </p:txBody>
      </p:sp>
      <p:sp>
        <p:nvSpPr>
          <p:cNvPr id="15" name="Rectangle 3">
            <a:extLst>
              <a:ext uri="{FF2B5EF4-FFF2-40B4-BE49-F238E27FC236}">
                <a16:creationId xmlns:a16="http://schemas.microsoft.com/office/drawing/2014/main" xmlns="" id="{64C36390-8F3D-4B7B-92C0-FD0B7D55F57A}"/>
              </a:ext>
            </a:extLst>
          </p:cNvPr>
          <p:cNvSpPr>
            <a:spLocks noGrp="1" noChangeArrowheads="1"/>
          </p:cNvSpPr>
          <p:nvPr>
            <p:custDataLst>
              <p:tags r:id="rId7"/>
            </p:custDataLst>
          </p:nvPr>
        </p:nvSpPr>
        <p:spPr bwMode="auto">
          <a:xfrm>
            <a:off x="1195755"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09</a:t>
            </a:r>
            <a:endParaRPr lang="en-US" altLang="de-DE" sz="923" b="0" dirty="0">
              <a:solidFill>
                <a:srgbClr val="000000"/>
              </a:solidFill>
              <a:latin typeface="Arial"/>
              <a:sym typeface="+mn-lt"/>
            </a:endParaRPr>
          </a:p>
        </p:txBody>
      </p:sp>
      <p:sp>
        <p:nvSpPr>
          <p:cNvPr id="21" name="Rectangle 3">
            <a:extLst>
              <a:ext uri="{FF2B5EF4-FFF2-40B4-BE49-F238E27FC236}">
                <a16:creationId xmlns:a16="http://schemas.microsoft.com/office/drawing/2014/main" xmlns="" id="{A635AEAE-A6F9-4116-BAAB-BBA37D51E66C}"/>
              </a:ext>
            </a:extLst>
          </p:cNvPr>
          <p:cNvSpPr>
            <a:spLocks noGrp="1" noChangeArrowheads="1"/>
          </p:cNvSpPr>
          <p:nvPr>
            <p:custDataLst>
              <p:tags r:id="rId8"/>
            </p:custDataLst>
          </p:nvPr>
        </p:nvSpPr>
        <p:spPr bwMode="auto">
          <a:xfrm>
            <a:off x="2861898"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15</a:t>
            </a:r>
            <a:endParaRPr lang="en-US" altLang="de-DE" sz="923" b="0" dirty="0">
              <a:solidFill>
                <a:srgbClr val="000000"/>
              </a:solidFill>
              <a:latin typeface="Arial"/>
              <a:sym typeface="+mn-lt"/>
            </a:endParaRPr>
          </a:p>
        </p:txBody>
      </p:sp>
      <p:sp>
        <p:nvSpPr>
          <p:cNvPr id="19" name="Rectangle 3">
            <a:extLst>
              <a:ext uri="{FF2B5EF4-FFF2-40B4-BE49-F238E27FC236}">
                <a16:creationId xmlns:a16="http://schemas.microsoft.com/office/drawing/2014/main" xmlns="" id="{667C4D07-193F-4E73-8148-C8437A96E42C}"/>
              </a:ext>
            </a:extLst>
          </p:cNvPr>
          <p:cNvSpPr>
            <a:spLocks noGrp="1" noChangeArrowheads="1"/>
          </p:cNvSpPr>
          <p:nvPr>
            <p:custDataLst>
              <p:tags r:id="rId9"/>
            </p:custDataLst>
          </p:nvPr>
        </p:nvSpPr>
        <p:spPr bwMode="auto">
          <a:xfrm>
            <a:off x="2306516"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13</a:t>
            </a:r>
            <a:endParaRPr lang="en-US" altLang="de-DE" sz="923" b="0" dirty="0">
              <a:solidFill>
                <a:srgbClr val="000000"/>
              </a:solidFill>
              <a:latin typeface="Arial"/>
              <a:sym typeface="+mn-lt"/>
            </a:endParaRPr>
          </a:p>
        </p:txBody>
      </p:sp>
      <p:sp>
        <p:nvSpPr>
          <p:cNvPr id="23" name="Rectangle 3">
            <a:extLst>
              <a:ext uri="{FF2B5EF4-FFF2-40B4-BE49-F238E27FC236}">
                <a16:creationId xmlns:a16="http://schemas.microsoft.com/office/drawing/2014/main" xmlns="" id="{26EFE4E9-6885-4656-A687-73560BA9B3BE}"/>
              </a:ext>
            </a:extLst>
          </p:cNvPr>
          <p:cNvSpPr>
            <a:spLocks noGrp="1" noChangeArrowheads="1"/>
          </p:cNvSpPr>
          <p:nvPr>
            <p:custDataLst>
              <p:tags r:id="rId10"/>
            </p:custDataLst>
          </p:nvPr>
        </p:nvSpPr>
        <p:spPr bwMode="auto">
          <a:xfrm>
            <a:off x="3352801" y="4931021"/>
            <a:ext cx="269631"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2017</a:t>
            </a:r>
            <a:endParaRPr lang="en-US" altLang="de-DE" sz="923" b="0" dirty="0">
              <a:solidFill>
                <a:srgbClr val="000000"/>
              </a:solidFill>
              <a:latin typeface="Arial"/>
              <a:sym typeface="+mn-lt"/>
            </a:endParaRPr>
          </a:p>
        </p:txBody>
      </p:sp>
      <p:sp>
        <p:nvSpPr>
          <p:cNvPr id="18" name="Rectangle 3">
            <a:extLst>
              <a:ext uri="{FF2B5EF4-FFF2-40B4-BE49-F238E27FC236}">
                <a16:creationId xmlns:a16="http://schemas.microsoft.com/office/drawing/2014/main" xmlns="" id="{A5516A57-A7B7-4FE4-8C1C-08E36276EC9A}"/>
              </a:ext>
            </a:extLst>
          </p:cNvPr>
          <p:cNvSpPr>
            <a:spLocks noGrp="1" noChangeArrowheads="1"/>
          </p:cNvSpPr>
          <p:nvPr>
            <p:custDataLst>
              <p:tags r:id="rId11"/>
            </p:custDataLst>
          </p:nvPr>
        </p:nvSpPr>
        <p:spPr bwMode="auto">
          <a:xfrm>
            <a:off x="1751136"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11</a:t>
            </a:r>
            <a:endParaRPr lang="en-US" altLang="de-DE" sz="923" b="0" dirty="0">
              <a:solidFill>
                <a:srgbClr val="000000"/>
              </a:solidFill>
              <a:latin typeface="Arial"/>
              <a:sym typeface="+mn-lt"/>
            </a:endParaRPr>
          </a:p>
        </p:txBody>
      </p:sp>
      <p:sp>
        <p:nvSpPr>
          <p:cNvPr id="20" name="Rectangle 3">
            <a:extLst>
              <a:ext uri="{FF2B5EF4-FFF2-40B4-BE49-F238E27FC236}">
                <a16:creationId xmlns:a16="http://schemas.microsoft.com/office/drawing/2014/main" xmlns="" id="{488587CB-E315-46DF-A10B-AD051C339108}"/>
              </a:ext>
            </a:extLst>
          </p:cNvPr>
          <p:cNvSpPr>
            <a:spLocks noGrp="1" noChangeArrowheads="1"/>
          </p:cNvSpPr>
          <p:nvPr>
            <p:custDataLst>
              <p:tags r:id="rId12"/>
            </p:custDataLst>
          </p:nvPr>
        </p:nvSpPr>
        <p:spPr bwMode="auto">
          <a:xfrm>
            <a:off x="2584939"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14</a:t>
            </a:r>
            <a:endParaRPr lang="en-US" altLang="de-DE" sz="923" b="0" dirty="0">
              <a:solidFill>
                <a:srgbClr val="000000"/>
              </a:solidFill>
              <a:latin typeface="Arial"/>
              <a:sym typeface="+mn-lt"/>
            </a:endParaRPr>
          </a:p>
        </p:txBody>
      </p:sp>
      <p:sp>
        <p:nvSpPr>
          <p:cNvPr id="32" name="Rectangle 3">
            <a:extLst>
              <a:ext uri="{FF2B5EF4-FFF2-40B4-BE49-F238E27FC236}">
                <a16:creationId xmlns:a16="http://schemas.microsoft.com/office/drawing/2014/main" xmlns="" id="{2A248FB8-3403-49D7-AF9D-91EC37ADA969}"/>
              </a:ext>
            </a:extLst>
          </p:cNvPr>
          <p:cNvSpPr>
            <a:spLocks noGrp="1" noChangeArrowheads="1"/>
          </p:cNvSpPr>
          <p:nvPr>
            <p:custDataLst>
              <p:tags r:id="rId13"/>
            </p:custDataLst>
          </p:nvPr>
        </p:nvSpPr>
        <p:spPr bwMode="auto">
          <a:xfrm>
            <a:off x="2029559"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12</a:t>
            </a:r>
            <a:endParaRPr lang="en-US" altLang="de-DE" sz="923" b="0" dirty="0">
              <a:solidFill>
                <a:srgbClr val="000000"/>
              </a:solidFill>
              <a:latin typeface="Arial"/>
              <a:sym typeface="+mn-lt"/>
            </a:endParaRPr>
          </a:p>
        </p:txBody>
      </p:sp>
      <p:sp>
        <p:nvSpPr>
          <p:cNvPr id="22" name="Rectangle 3">
            <a:extLst>
              <a:ext uri="{FF2B5EF4-FFF2-40B4-BE49-F238E27FC236}">
                <a16:creationId xmlns:a16="http://schemas.microsoft.com/office/drawing/2014/main" xmlns="" id="{9D29A212-5F48-494F-8F5A-12A9357F0F61}"/>
              </a:ext>
            </a:extLst>
          </p:cNvPr>
          <p:cNvSpPr>
            <a:spLocks noGrp="1" noChangeArrowheads="1"/>
          </p:cNvSpPr>
          <p:nvPr>
            <p:custDataLst>
              <p:tags r:id="rId14"/>
            </p:custDataLst>
          </p:nvPr>
        </p:nvSpPr>
        <p:spPr bwMode="auto">
          <a:xfrm>
            <a:off x="3140321"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16</a:t>
            </a:r>
            <a:endParaRPr lang="en-US" altLang="de-DE" sz="923" b="0" dirty="0">
              <a:solidFill>
                <a:srgbClr val="000000"/>
              </a:solidFill>
              <a:latin typeface="Arial"/>
              <a:sym typeface="+mn-lt"/>
            </a:endParaRPr>
          </a:p>
        </p:txBody>
      </p:sp>
      <p:sp>
        <p:nvSpPr>
          <p:cNvPr id="33" name="Rectangle 3">
            <a:extLst>
              <a:ext uri="{FF2B5EF4-FFF2-40B4-BE49-F238E27FC236}">
                <a16:creationId xmlns:a16="http://schemas.microsoft.com/office/drawing/2014/main" xmlns="" id="{01F7C582-74F3-4DDD-8B27-56819FC0BD1B}"/>
              </a:ext>
            </a:extLst>
          </p:cNvPr>
          <p:cNvSpPr>
            <a:spLocks noGrp="1" noChangeArrowheads="1"/>
          </p:cNvSpPr>
          <p:nvPr>
            <p:custDataLst>
              <p:tags r:id="rId15"/>
            </p:custDataLst>
          </p:nvPr>
        </p:nvSpPr>
        <p:spPr bwMode="gray">
          <a:xfrm>
            <a:off x="1802510" y="3110164"/>
            <a:ext cx="161192"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16120" tIns="0" rIns="16120"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sym typeface="+mn-lt"/>
              </a:rPr>
              <a:t>15</a:t>
            </a:r>
            <a:endParaRPr lang="en-US" altLang="de-DE" sz="923" b="0" dirty="0">
              <a:solidFill>
                <a:srgbClr val="000000"/>
              </a:solidFill>
              <a:latin typeface="Arial"/>
              <a:sym typeface="+mn-lt"/>
            </a:endParaRPr>
          </a:p>
        </p:txBody>
      </p:sp>
      <p:sp>
        <p:nvSpPr>
          <p:cNvPr id="34" name="Rectangle 3">
            <a:extLst>
              <a:ext uri="{FF2B5EF4-FFF2-40B4-BE49-F238E27FC236}">
                <a16:creationId xmlns:a16="http://schemas.microsoft.com/office/drawing/2014/main" xmlns="" id="{C51A69E3-5203-4CDC-A312-45C8A09D1E7E}"/>
              </a:ext>
            </a:extLst>
          </p:cNvPr>
          <p:cNvSpPr>
            <a:spLocks noGrp="1" noChangeArrowheads="1"/>
          </p:cNvSpPr>
          <p:nvPr>
            <p:custDataLst>
              <p:tags r:id="rId16"/>
            </p:custDataLst>
          </p:nvPr>
        </p:nvSpPr>
        <p:spPr bwMode="gray">
          <a:xfrm>
            <a:off x="2001716" y="2661139"/>
            <a:ext cx="473320" cy="398585"/>
          </a:xfrm>
          <a:prstGeom prst="ellipse">
            <a:avLst/>
          </a:prstGeom>
          <a:solidFill>
            <a:schemeClr val="accent2"/>
          </a:solidFill>
          <a:ln w="9525" cap="flat" cmpd="sng" algn="ctr">
            <a:solidFill>
              <a:schemeClr val="bg1"/>
            </a:solidFill>
            <a:prstDash val="solid"/>
            <a:miter lim="800000"/>
            <a:headEnd type="none" w="med" len="med"/>
            <a:tailEnd type="none" w="med" len="med"/>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dirty="0" smtClean="0">
                <a:solidFill>
                  <a:srgbClr val="FFFFFF"/>
                </a:solidFill>
                <a:latin typeface="Arial"/>
              </a:rPr>
              <a:t>+3.4%</a:t>
            </a:r>
            <a:r>
              <a:rPr lang="en-US" altLang="en-US" sz="923" dirty="0">
                <a:solidFill>
                  <a:srgbClr val="FFFFFF"/>
                </a:solidFill>
                <a:latin typeface="Arial"/>
                <a:sym typeface="+mn-lt"/>
              </a:rPr>
              <a:t/>
            </a:r>
            <a:br>
              <a:rPr lang="en-US" altLang="en-US" sz="923" dirty="0">
                <a:solidFill>
                  <a:srgbClr val="FFFFFF"/>
                </a:solidFill>
                <a:latin typeface="Arial"/>
                <a:sym typeface="+mn-lt"/>
              </a:rPr>
            </a:br>
            <a:r>
              <a:rPr lang="en-US" altLang="en-US" sz="923" dirty="0">
                <a:solidFill>
                  <a:srgbClr val="FFFFFF"/>
                </a:solidFill>
                <a:latin typeface="Arial"/>
                <a:sym typeface="+mn-lt"/>
              </a:rPr>
              <a:t>p.a.</a:t>
            </a:r>
            <a:endParaRPr lang="en-US" altLang="de-DE" sz="923" dirty="0">
              <a:solidFill>
                <a:srgbClr val="FFFFFF"/>
              </a:solidFill>
              <a:latin typeface="Arial"/>
              <a:sym typeface="+mn-lt"/>
            </a:endParaRPr>
          </a:p>
        </p:txBody>
      </p:sp>
      <p:graphicFrame>
        <p:nvGraphicFramePr>
          <p:cNvPr id="108" name="Chart 3">
            <a:extLst>
              <a:ext uri="{FF2B5EF4-FFF2-40B4-BE49-F238E27FC236}">
                <a16:creationId xmlns:a16="http://schemas.microsoft.com/office/drawing/2014/main" xmlns="" id="{8B4A0C6C-907B-4A0C-8D22-3A95C85020A5}"/>
              </a:ext>
            </a:extLst>
          </p:cNvPr>
          <p:cNvGraphicFramePr/>
          <p:nvPr>
            <p:custDataLst>
              <p:tags r:id="rId17"/>
            </p:custDataLst>
            <p:extLst>
              <p:ext uri="{D42A27DB-BD31-4B8C-83A1-F6EECF244321}">
                <p14:modId xmlns:p14="http://schemas.microsoft.com/office/powerpoint/2010/main" xmlns="" val="1866067651"/>
              </p:ext>
            </p:extLst>
          </p:nvPr>
        </p:nvGraphicFramePr>
        <p:xfrm>
          <a:off x="3818793" y="2762218"/>
          <a:ext cx="2929304" cy="2205437"/>
        </p:xfrm>
        <a:graphic>
          <a:graphicData uri="http://schemas.openxmlformats.org/drawingml/2006/chart">
            <c:chart xmlns:c="http://schemas.openxmlformats.org/drawingml/2006/chart" xmlns:r="http://schemas.openxmlformats.org/officeDocument/2006/relationships" r:id="rId50"/>
          </a:graphicData>
        </a:graphic>
      </p:graphicFrame>
      <p:cxnSp>
        <p:nvCxnSpPr>
          <p:cNvPr id="45" name="Gerader Verbinder 44">
            <a:extLst>
              <a:ext uri="{FF2B5EF4-FFF2-40B4-BE49-F238E27FC236}">
                <a16:creationId xmlns:a16="http://schemas.microsoft.com/office/drawing/2014/main" xmlns="" id="{22909BF6-29A6-4417-A9D9-AF29B4CD60D8}"/>
              </a:ext>
            </a:extLst>
          </p:cNvPr>
          <p:cNvCxnSpPr/>
          <p:nvPr>
            <p:custDataLst>
              <p:tags r:id="rId18"/>
            </p:custDataLst>
          </p:nvPr>
        </p:nvCxnSpPr>
        <p:spPr bwMode="auto">
          <a:xfrm flipV="1">
            <a:off x="4034205" y="2686052"/>
            <a:ext cx="2498481" cy="660889"/>
          </a:xfrm>
          <a:prstGeom prst="line">
            <a:avLst/>
          </a:prstGeom>
          <a:noFill/>
          <a:ln w="2857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5" name="Rectangle 3">
            <a:extLst>
              <a:ext uri="{FF2B5EF4-FFF2-40B4-BE49-F238E27FC236}">
                <a16:creationId xmlns:a16="http://schemas.microsoft.com/office/drawing/2014/main" xmlns="" id="{72087F68-DD47-47BB-8A19-CF6B30C97A21}"/>
              </a:ext>
            </a:extLst>
          </p:cNvPr>
          <p:cNvSpPr>
            <a:spLocks noGrp="1" noChangeArrowheads="1"/>
          </p:cNvSpPr>
          <p:nvPr>
            <p:custDataLst>
              <p:tags r:id="rId19"/>
            </p:custDataLst>
          </p:nvPr>
        </p:nvSpPr>
        <p:spPr bwMode="auto">
          <a:xfrm>
            <a:off x="5630009"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14</a:t>
            </a:r>
            <a:endParaRPr lang="en-US" altLang="de-DE" sz="923" b="0" dirty="0">
              <a:solidFill>
                <a:srgbClr val="000000"/>
              </a:solidFill>
              <a:latin typeface="Arial"/>
              <a:sym typeface="+mn-lt"/>
            </a:endParaRPr>
          </a:p>
        </p:txBody>
      </p:sp>
      <p:sp>
        <p:nvSpPr>
          <p:cNvPr id="50" name="Rectangle 3">
            <a:extLst>
              <a:ext uri="{FF2B5EF4-FFF2-40B4-BE49-F238E27FC236}">
                <a16:creationId xmlns:a16="http://schemas.microsoft.com/office/drawing/2014/main" xmlns="" id="{99797EA7-92BD-4653-A90E-577ED0B6CD47}"/>
              </a:ext>
            </a:extLst>
          </p:cNvPr>
          <p:cNvSpPr>
            <a:spLocks noGrp="1" noChangeArrowheads="1"/>
          </p:cNvSpPr>
          <p:nvPr>
            <p:custDataLst>
              <p:tags r:id="rId20"/>
            </p:custDataLst>
          </p:nvPr>
        </p:nvSpPr>
        <p:spPr bwMode="auto">
          <a:xfrm>
            <a:off x="4240824"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09</a:t>
            </a:r>
            <a:endParaRPr lang="en-US" altLang="de-DE" sz="923" b="0" dirty="0">
              <a:solidFill>
                <a:srgbClr val="000000"/>
              </a:solidFill>
              <a:latin typeface="Arial"/>
              <a:sym typeface="+mn-lt"/>
            </a:endParaRPr>
          </a:p>
        </p:txBody>
      </p:sp>
      <p:sp>
        <p:nvSpPr>
          <p:cNvPr id="47" name="Rectangle 3">
            <a:extLst>
              <a:ext uri="{FF2B5EF4-FFF2-40B4-BE49-F238E27FC236}">
                <a16:creationId xmlns:a16="http://schemas.microsoft.com/office/drawing/2014/main" xmlns="" id="{C6F29191-14A8-4B76-B2F0-FBAD414CF13A}"/>
              </a:ext>
            </a:extLst>
          </p:cNvPr>
          <p:cNvSpPr>
            <a:spLocks noGrp="1" noChangeArrowheads="1"/>
          </p:cNvSpPr>
          <p:nvPr>
            <p:custDataLst>
              <p:tags r:id="rId21"/>
            </p:custDataLst>
          </p:nvPr>
        </p:nvSpPr>
        <p:spPr bwMode="auto">
          <a:xfrm>
            <a:off x="3899390" y="4931021"/>
            <a:ext cx="269631"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de-DE" sz="923" b="0" dirty="0" smtClean="0">
                <a:solidFill>
                  <a:srgbClr val="000000"/>
                </a:solidFill>
                <a:latin typeface="Arial"/>
                <a:sym typeface="+mn-lt"/>
              </a:rPr>
              <a:t>2008</a:t>
            </a:r>
            <a:endParaRPr lang="en-US" altLang="de-DE" sz="923" b="0" dirty="0">
              <a:solidFill>
                <a:srgbClr val="000000"/>
              </a:solidFill>
              <a:latin typeface="Arial"/>
              <a:sym typeface="+mn-lt"/>
            </a:endParaRPr>
          </a:p>
        </p:txBody>
      </p:sp>
      <p:sp>
        <p:nvSpPr>
          <p:cNvPr id="52" name="Rectangle 3">
            <a:extLst>
              <a:ext uri="{FF2B5EF4-FFF2-40B4-BE49-F238E27FC236}">
                <a16:creationId xmlns:a16="http://schemas.microsoft.com/office/drawing/2014/main" xmlns="" id="{B3FD0C0E-B3A2-48CB-AA05-C78644FBBD39}"/>
              </a:ext>
            </a:extLst>
          </p:cNvPr>
          <p:cNvSpPr>
            <a:spLocks noGrp="1" noChangeArrowheads="1"/>
          </p:cNvSpPr>
          <p:nvPr>
            <p:custDataLst>
              <p:tags r:id="rId22"/>
            </p:custDataLst>
          </p:nvPr>
        </p:nvSpPr>
        <p:spPr bwMode="auto">
          <a:xfrm>
            <a:off x="4519247"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10</a:t>
            </a:r>
            <a:endParaRPr lang="en-US" altLang="de-DE" sz="923" b="0" dirty="0">
              <a:solidFill>
                <a:srgbClr val="000000"/>
              </a:solidFill>
              <a:latin typeface="Arial"/>
              <a:sym typeface="+mn-lt"/>
            </a:endParaRPr>
          </a:p>
        </p:txBody>
      </p:sp>
      <p:sp>
        <p:nvSpPr>
          <p:cNvPr id="53" name="Rectangle 3">
            <a:extLst>
              <a:ext uri="{FF2B5EF4-FFF2-40B4-BE49-F238E27FC236}">
                <a16:creationId xmlns:a16="http://schemas.microsoft.com/office/drawing/2014/main" xmlns="" id="{6A372B4C-9A2A-4920-A398-AFA26015FE8B}"/>
              </a:ext>
            </a:extLst>
          </p:cNvPr>
          <p:cNvSpPr>
            <a:spLocks noGrp="1" noChangeArrowheads="1"/>
          </p:cNvSpPr>
          <p:nvPr>
            <p:custDataLst>
              <p:tags r:id="rId23"/>
            </p:custDataLst>
          </p:nvPr>
        </p:nvSpPr>
        <p:spPr bwMode="auto">
          <a:xfrm>
            <a:off x="4796205"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11</a:t>
            </a:r>
            <a:endParaRPr lang="en-US" altLang="de-DE" sz="923" b="0" dirty="0">
              <a:solidFill>
                <a:srgbClr val="000000"/>
              </a:solidFill>
              <a:latin typeface="Arial"/>
              <a:sym typeface="+mn-lt"/>
            </a:endParaRPr>
          </a:p>
        </p:txBody>
      </p:sp>
      <p:sp>
        <p:nvSpPr>
          <p:cNvPr id="49" name="Rectangle 3">
            <a:extLst>
              <a:ext uri="{FF2B5EF4-FFF2-40B4-BE49-F238E27FC236}">
                <a16:creationId xmlns:a16="http://schemas.microsoft.com/office/drawing/2014/main" xmlns="" id="{B8FF8853-7F7E-4BE2-A7B8-A5AA0EB5A3CD}"/>
              </a:ext>
            </a:extLst>
          </p:cNvPr>
          <p:cNvSpPr>
            <a:spLocks noGrp="1" noChangeArrowheads="1"/>
          </p:cNvSpPr>
          <p:nvPr>
            <p:custDataLst>
              <p:tags r:id="rId24"/>
            </p:custDataLst>
          </p:nvPr>
        </p:nvSpPr>
        <p:spPr bwMode="auto">
          <a:xfrm>
            <a:off x="5074628"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de-DE" sz="923" b="0" dirty="0" smtClean="0">
                <a:solidFill>
                  <a:srgbClr val="000000"/>
                </a:solidFill>
                <a:latin typeface="Arial"/>
              </a:rPr>
              <a:t>12</a:t>
            </a:r>
            <a:endParaRPr lang="en-US" altLang="de-DE" sz="923" b="0" dirty="0">
              <a:solidFill>
                <a:srgbClr val="000000"/>
              </a:solidFill>
              <a:latin typeface="Arial"/>
              <a:sym typeface="+mn-lt"/>
            </a:endParaRPr>
          </a:p>
        </p:txBody>
      </p:sp>
      <p:sp>
        <p:nvSpPr>
          <p:cNvPr id="46" name="Rectangle 3">
            <a:extLst>
              <a:ext uri="{FF2B5EF4-FFF2-40B4-BE49-F238E27FC236}">
                <a16:creationId xmlns:a16="http://schemas.microsoft.com/office/drawing/2014/main" xmlns="" id="{D795DC89-BE49-4489-B703-CDEFB4371EDB}"/>
              </a:ext>
            </a:extLst>
          </p:cNvPr>
          <p:cNvSpPr>
            <a:spLocks noGrp="1" noChangeArrowheads="1"/>
          </p:cNvSpPr>
          <p:nvPr>
            <p:custDataLst>
              <p:tags r:id="rId25"/>
            </p:custDataLst>
          </p:nvPr>
        </p:nvSpPr>
        <p:spPr bwMode="auto">
          <a:xfrm>
            <a:off x="5906967"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15</a:t>
            </a:r>
            <a:endParaRPr lang="en-US" altLang="de-DE" sz="923" b="0" dirty="0">
              <a:solidFill>
                <a:srgbClr val="000000"/>
              </a:solidFill>
              <a:latin typeface="Arial"/>
              <a:sym typeface="+mn-lt"/>
            </a:endParaRPr>
          </a:p>
        </p:txBody>
      </p:sp>
      <p:sp>
        <p:nvSpPr>
          <p:cNvPr id="48" name="Rectangle 3">
            <a:extLst>
              <a:ext uri="{FF2B5EF4-FFF2-40B4-BE49-F238E27FC236}">
                <a16:creationId xmlns:a16="http://schemas.microsoft.com/office/drawing/2014/main" xmlns="" id="{93EF9885-0B04-4497-A891-1B7E2B3A9F1D}"/>
              </a:ext>
            </a:extLst>
          </p:cNvPr>
          <p:cNvSpPr>
            <a:spLocks noGrp="1" noChangeArrowheads="1"/>
          </p:cNvSpPr>
          <p:nvPr>
            <p:custDataLst>
              <p:tags r:id="rId26"/>
            </p:custDataLst>
          </p:nvPr>
        </p:nvSpPr>
        <p:spPr bwMode="auto">
          <a:xfrm>
            <a:off x="5351586"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13</a:t>
            </a:r>
            <a:endParaRPr lang="en-US" altLang="de-DE" sz="923" b="0" dirty="0">
              <a:solidFill>
                <a:srgbClr val="000000"/>
              </a:solidFill>
              <a:latin typeface="Arial"/>
              <a:sym typeface="+mn-lt"/>
            </a:endParaRPr>
          </a:p>
        </p:txBody>
      </p:sp>
      <p:sp>
        <p:nvSpPr>
          <p:cNvPr id="56" name="Rectangle 3">
            <a:extLst>
              <a:ext uri="{FF2B5EF4-FFF2-40B4-BE49-F238E27FC236}">
                <a16:creationId xmlns:a16="http://schemas.microsoft.com/office/drawing/2014/main" xmlns="" id="{121044B5-3ACC-494D-A84F-E32CC8C6E497}"/>
              </a:ext>
            </a:extLst>
          </p:cNvPr>
          <p:cNvSpPr>
            <a:spLocks noGrp="1" noChangeArrowheads="1"/>
          </p:cNvSpPr>
          <p:nvPr>
            <p:custDataLst>
              <p:tags r:id="rId27"/>
            </p:custDataLst>
          </p:nvPr>
        </p:nvSpPr>
        <p:spPr bwMode="auto">
          <a:xfrm>
            <a:off x="6185390"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16</a:t>
            </a:r>
            <a:endParaRPr lang="en-US" altLang="de-DE" sz="923" b="0" dirty="0">
              <a:solidFill>
                <a:srgbClr val="000000"/>
              </a:solidFill>
              <a:latin typeface="Arial"/>
              <a:sym typeface="+mn-lt"/>
            </a:endParaRPr>
          </a:p>
        </p:txBody>
      </p:sp>
      <p:sp>
        <p:nvSpPr>
          <p:cNvPr id="57" name="Rectangle 3">
            <a:extLst>
              <a:ext uri="{FF2B5EF4-FFF2-40B4-BE49-F238E27FC236}">
                <a16:creationId xmlns:a16="http://schemas.microsoft.com/office/drawing/2014/main" xmlns="" id="{375390B4-84E6-4F3C-8214-CD459F5F3453}"/>
              </a:ext>
            </a:extLst>
          </p:cNvPr>
          <p:cNvSpPr>
            <a:spLocks noGrp="1" noChangeArrowheads="1"/>
          </p:cNvSpPr>
          <p:nvPr>
            <p:custDataLst>
              <p:tags r:id="rId28"/>
            </p:custDataLst>
          </p:nvPr>
        </p:nvSpPr>
        <p:spPr bwMode="auto">
          <a:xfrm>
            <a:off x="6397870" y="4931021"/>
            <a:ext cx="269631"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smtClean="0">
                <a:solidFill>
                  <a:srgbClr val="000000"/>
                </a:solidFill>
                <a:latin typeface="Arial"/>
              </a:rPr>
              <a:t>2017</a:t>
            </a:r>
            <a:endParaRPr lang="en-US" altLang="de-DE" sz="923" b="0" dirty="0">
              <a:solidFill>
                <a:srgbClr val="000000"/>
              </a:solidFill>
              <a:latin typeface="Arial"/>
              <a:sym typeface="+mn-lt"/>
            </a:endParaRPr>
          </a:p>
        </p:txBody>
      </p:sp>
      <p:sp>
        <p:nvSpPr>
          <p:cNvPr id="66" name="Rectangle 3">
            <a:extLst>
              <a:ext uri="{FF2B5EF4-FFF2-40B4-BE49-F238E27FC236}">
                <a16:creationId xmlns:a16="http://schemas.microsoft.com/office/drawing/2014/main" xmlns="" id="{9D1E84B3-5AA5-4A3D-892F-ED0323CD2B2F}"/>
              </a:ext>
            </a:extLst>
          </p:cNvPr>
          <p:cNvSpPr>
            <a:spLocks noGrp="1" noChangeArrowheads="1"/>
          </p:cNvSpPr>
          <p:nvPr>
            <p:custDataLst>
              <p:tags r:id="rId29"/>
            </p:custDataLst>
          </p:nvPr>
        </p:nvSpPr>
        <p:spPr bwMode="gray">
          <a:xfrm>
            <a:off x="5046785" y="2816470"/>
            <a:ext cx="473320" cy="398585"/>
          </a:xfrm>
          <a:prstGeom prst="ellipse">
            <a:avLst/>
          </a:prstGeom>
          <a:solidFill>
            <a:schemeClr val="accent2"/>
          </a:solidFill>
          <a:ln w="9525" cap="flat" cmpd="sng" algn="ctr">
            <a:solidFill>
              <a:schemeClr val="bg1"/>
            </a:solidFill>
            <a:prstDash val="solid"/>
            <a:miter lim="800000"/>
            <a:headEnd type="none" w="med" len="med"/>
            <a:tailEnd type="none" w="med" len="med"/>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fld id="{213EE063-4C90-42E9-A5D9-90969287D2F8}" type="datetime'''''+''4''''''.''''''''''''''''''''''''''''''''''''''''9''%'">
              <a:rPr lang="en-US" altLang="en-US" sz="923">
                <a:solidFill>
                  <a:srgbClr val="FFFFFF"/>
                </a:solidFill>
                <a:latin typeface="Arial"/>
              </a:rPr>
              <a:pPr marL="0" indent="0" algn="ctr" defTabSz="839687">
                <a:spcBef>
                  <a:spcPct val="0"/>
                </a:spcBef>
                <a:spcAft>
                  <a:spcPct val="0"/>
                </a:spcAft>
                <a:buClr>
                  <a:srgbClr val="E3000F"/>
                </a:buClr>
                <a:buNone/>
                <a:defRPr/>
              </a:pPr>
              <a:t>+4.9%</a:t>
            </a:fld>
            <a:r>
              <a:rPr lang="en-US" altLang="en-US" sz="923" dirty="0">
                <a:solidFill>
                  <a:srgbClr val="FFFFFF"/>
                </a:solidFill>
                <a:latin typeface="Arial"/>
                <a:sym typeface="+mn-lt"/>
              </a:rPr>
              <a:t/>
            </a:r>
            <a:br>
              <a:rPr lang="en-US" altLang="en-US" sz="923" dirty="0">
                <a:solidFill>
                  <a:srgbClr val="FFFFFF"/>
                </a:solidFill>
                <a:latin typeface="Arial"/>
                <a:sym typeface="+mn-lt"/>
              </a:rPr>
            </a:br>
            <a:r>
              <a:rPr lang="en-US" altLang="en-US" sz="923" dirty="0">
                <a:solidFill>
                  <a:srgbClr val="FFFFFF"/>
                </a:solidFill>
                <a:latin typeface="Arial"/>
                <a:sym typeface="+mn-lt"/>
              </a:rPr>
              <a:t>p.a.</a:t>
            </a:r>
            <a:endParaRPr lang="en-US" altLang="de-DE" sz="923" dirty="0">
              <a:solidFill>
                <a:srgbClr val="FFFFFF"/>
              </a:solidFill>
              <a:latin typeface="Arial"/>
              <a:sym typeface="+mn-lt"/>
            </a:endParaRPr>
          </a:p>
        </p:txBody>
      </p:sp>
      <p:graphicFrame>
        <p:nvGraphicFramePr>
          <p:cNvPr id="109" name="Chart 3">
            <a:extLst>
              <a:ext uri="{FF2B5EF4-FFF2-40B4-BE49-F238E27FC236}">
                <a16:creationId xmlns:a16="http://schemas.microsoft.com/office/drawing/2014/main" xmlns="" id="{DCE55F34-5B8A-4277-B5A4-E2B9CED2DCF2}"/>
              </a:ext>
            </a:extLst>
          </p:cNvPr>
          <p:cNvGraphicFramePr/>
          <p:nvPr>
            <p:custDataLst>
              <p:tags r:id="rId30"/>
            </p:custDataLst>
            <p:extLst>
              <p:ext uri="{D42A27DB-BD31-4B8C-83A1-F6EECF244321}">
                <p14:modId xmlns:p14="http://schemas.microsoft.com/office/powerpoint/2010/main" xmlns="" val="741765594"/>
              </p:ext>
            </p:extLst>
          </p:nvPr>
        </p:nvGraphicFramePr>
        <p:xfrm>
          <a:off x="6862396" y="2630366"/>
          <a:ext cx="2508738" cy="2337288"/>
        </p:xfrm>
        <a:graphic>
          <a:graphicData uri="http://schemas.openxmlformats.org/drawingml/2006/chart">
            <c:chart xmlns:c="http://schemas.openxmlformats.org/drawingml/2006/chart" xmlns:r="http://schemas.openxmlformats.org/officeDocument/2006/relationships" r:id="rId51"/>
          </a:graphicData>
        </a:graphic>
      </p:graphicFrame>
      <p:cxnSp>
        <p:nvCxnSpPr>
          <p:cNvPr id="81" name="Gerader Verbinder 80">
            <a:extLst>
              <a:ext uri="{FF2B5EF4-FFF2-40B4-BE49-F238E27FC236}">
                <a16:creationId xmlns:a16="http://schemas.microsoft.com/office/drawing/2014/main" xmlns="" id="{169C1AC7-94CD-487D-9D84-FFA413BBF0ED}"/>
              </a:ext>
            </a:extLst>
          </p:cNvPr>
          <p:cNvCxnSpPr/>
          <p:nvPr>
            <p:custDataLst>
              <p:tags r:id="rId31"/>
            </p:custDataLst>
          </p:nvPr>
        </p:nvCxnSpPr>
        <p:spPr bwMode="auto">
          <a:xfrm flipV="1">
            <a:off x="7044105" y="2365498"/>
            <a:ext cx="1941634" cy="781313"/>
          </a:xfrm>
          <a:prstGeom prst="line">
            <a:avLst/>
          </a:prstGeom>
          <a:noFill/>
          <a:ln w="2857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2" name="Rectangle 3">
            <a:extLst>
              <a:ext uri="{FF2B5EF4-FFF2-40B4-BE49-F238E27FC236}">
                <a16:creationId xmlns:a16="http://schemas.microsoft.com/office/drawing/2014/main" xmlns="" id="{0DD20360-60B0-4B41-9907-C25EF5D0A920}"/>
              </a:ext>
            </a:extLst>
          </p:cNvPr>
          <p:cNvSpPr>
            <a:spLocks noGrp="1" noChangeArrowheads="1"/>
          </p:cNvSpPr>
          <p:nvPr>
            <p:custDataLst>
              <p:tags r:id="rId32"/>
            </p:custDataLst>
          </p:nvPr>
        </p:nvSpPr>
        <p:spPr bwMode="auto">
          <a:xfrm>
            <a:off x="9036942" y="4931021"/>
            <a:ext cx="269631"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2018</a:t>
            </a:r>
            <a:endParaRPr lang="en-US" altLang="de-DE" sz="923" b="0" dirty="0">
              <a:solidFill>
                <a:srgbClr val="000000"/>
              </a:solidFill>
              <a:latin typeface="Arial"/>
              <a:sym typeface="+mn-lt"/>
            </a:endParaRPr>
          </a:p>
        </p:txBody>
      </p:sp>
      <p:sp>
        <p:nvSpPr>
          <p:cNvPr id="90" name="Rectangle 3">
            <a:extLst>
              <a:ext uri="{FF2B5EF4-FFF2-40B4-BE49-F238E27FC236}">
                <a16:creationId xmlns:a16="http://schemas.microsoft.com/office/drawing/2014/main" xmlns="" id="{D71C2445-4DC2-44D3-9227-A8FF9828C5E4}"/>
              </a:ext>
            </a:extLst>
          </p:cNvPr>
          <p:cNvSpPr>
            <a:spLocks noGrp="1" noChangeArrowheads="1"/>
          </p:cNvSpPr>
          <p:nvPr>
            <p:custDataLst>
              <p:tags r:id="rId33"/>
            </p:custDataLst>
          </p:nvPr>
        </p:nvSpPr>
        <p:spPr bwMode="auto">
          <a:xfrm>
            <a:off x="8445013"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15</a:t>
            </a:r>
            <a:endParaRPr lang="en-US" altLang="de-DE" sz="923" b="0" dirty="0">
              <a:solidFill>
                <a:srgbClr val="000000"/>
              </a:solidFill>
              <a:latin typeface="Arial"/>
              <a:sym typeface="+mn-lt"/>
            </a:endParaRPr>
          </a:p>
        </p:txBody>
      </p:sp>
      <p:sp>
        <p:nvSpPr>
          <p:cNvPr id="89" name="Rectangle 3">
            <a:extLst>
              <a:ext uri="{FF2B5EF4-FFF2-40B4-BE49-F238E27FC236}">
                <a16:creationId xmlns:a16="http://schemas.microsoft.com/office/drawing/2014/main" xmlns="" id="{2DC6B02D-85BF-48A0-A946-2FE8AB0898EE}"/>
              </a:ext>
            </a:extLst>
          </p:cNvPr>
          <p:cNvSpPr>
            <a:spLocks noGrp="1" noChangeArrowheads="1"/>
          </p:cNvSpPr>
          <p:nvPr>
            <p:custDataLst>
              <p:tags r:id="rId34"/>
            </p:custDataLst>
          </p:nvPr>
        </p:nvSpPr>
        <p:spPr bwMode="auto">
          <a:xfrm>
            <a:off x="8235463"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14</a:t>
            </a:r>
            <a:endParaRPr lang="en-US" altLang="de-DE" sz="923" b="0" dirty="0">
              <a:solidFill>
                <a:srgbClr val="000000"/>
              </a:solidFill>
              <a:latin typeface="Arial"/>
              <a:sym typeface="+mn-lt"/>
            </a:endParaRPr>
          </a:p>
        </p:txBody>
      </p:sp>
      <p:sp>
        <p:nvSpPr>
          <p:cNvPr id="132" name="Rectangle 3">
            <a:extLst>
              <a:ext uri="{FF2B5EF4-FFF2-40B4-BE49-F238E27FC236}">
                <a16:creationId xmlns:a16="http://schemas.microsoft.com/office/drawing/2014/main" xmlns="" id="{C2AC7B13-75BA-4892-BA0D-21B0F379843E}"/>
              </a:ext>
            </a:extLst>
          </p:cNvPr>
          <p:cNvSpPr>
            <a:spLocks noGrp="1" noChangeArrowheads="1"/>
          </p:cNvSpPr>
          <p:nvPr>
            <p:custDataLst>
              <p:tags r:id="rId35"/>
            </p:custDataLst>
          </p:nvPr>
        </p:nvSpPr>
        <p:spPr bwMode="auto">
          <a:xfrm>
            <a:off x="8024447"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13</a:t>
            </a:r>
            <a:endParaRPr lang="en-US" altLang="de-DE" sz="923" b="0" dirty="0">
              <a:solidFill>
                <a:srgbClr val="000000"/>
              </a:solidFill>
              <a:latin typeface="Arial"/>
              <a:sym typeface="+mn-lt"/>
            </a:endParaRPr>
          </a:p>
        </p:txBody>
      </p:sp>
      <p:sp>
        <p:nvSpPr>
          <p:cNvPr id="82" name="Rectangle 3">
            <a:extLst>
              <a:ext uri="{FF2B5EF4-FFF2-40B4-BE49-F238E27FC236}">
                <a16:creationId xmlns:a16="http://schemas.microsoft.com/office/drawing/2014/main" xmlns="" id="{9DB1E94A-5E4E-4485-82FF-4F7C282C97D5}"/>
              </a:ext>
            </a:extLst>
          </p:cNvPr>
          <p:cNvSpPr>
            <a:spLocks noGrp="1" noChangeArrowheads="1"/>
          </p:cNvSpPr>
          <p:nvPr>
            <p:custDataLst>
              <p:tags r:id="rId36"/>
            </p:custDataLst>
          </p:nvPr>
        </p:nvSpPr>
        <p:spPr bwMode="auto">
          <a:xfrm>
            <a:off x="7814898"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12</a:t>
            </a:r>
            <a:endParaRPr lang="en-US" altLang="de-DE" sz="923" b="0" dirty="0">
              <a:solidFill>
                <a:srgbClr val="000000"/>
              </a:solidFill>
              <a:latin typeface="Arial"/>
              <a:sym typeface="+mn-lt"/>
            </a:endParaRPr>
          </a:p>
        </p:txBody>
      </p:sp>
      <p:sp>
        <p:nvSpPr>
          <p:cNvPr id="83" name="Rectangle 3">
            <a:extLst>
              <a:ext uri="{FF2B5EF4-FFF2-40B4-BE49-F238E27FC236}">
                <a16:creationId xmlns:a16="http://schemas.microsoft.com/office/drawing/2014/main" xmlns="" id="{D006ABDC-BB12-4AB7-8B40-B36F308B167B}"/>
              </a:ext>
            </a:extLst>
          </p:cNvPr>
          <p:cNvSpPr>
            <a:spLocks noGrp="1" noChangeArrowheads="1"/>
          </p:cNvSpPr>
          <p:nvPr>
            <p:custDataLst>
              <p:tags r:id="rId37"/>
            </p:custDataLst>
          </p:nvPr>
        </p:nvSpPr>
        <p:spPr bwMode="auto">
          <a:xfrm>
            <a:off x="6909290" y="4931021"/>
            <a:ext cx="269631"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2008</a:t>
            </a:r>
            <a:endParaRPr lang="en-US" altLang="de-DE" sz="923" b="0" dirty="0">
              <a:solidFill>
                <a:srgbClr val="000000"/>
              </a:solidFill>
              <a:latin typeface="Arial"/>
              <a:sym typeface="+mn-lt"/>
            </a:endParaRPr>
          </a:p>
        </p:txBody>
      </p:sp>
      <p:sp>
        <p:nvSpPr>
          <p:cNvPr id="122" name="Rectangle 3">
            <a:extLst>
              <a:ext uri="{FF2B5EF4-FFF2-40B4-BE49-F238E27FC236}">
                <a16:creationId xmlns:a16="http://schemas.microsoft.com/office/drawing/2014/main" xmlns="" id="{3A94D9F6-75BA-4C7A-B8A2-BEA5AE32A8EF}"/>
              </a:ext>
            </a:extLst>
          </p:cNvPr>
          <p:cNvSpPr>
            <a:spLocks noGrp="1" noChangeArrowheads="1"/>
          </p:cNvSpPr>
          <p:nvPr>
            <p:custDataLst>
              <p:tags r:id="rId38"/>
            </p:custDataLst>
          </p:nvPr>
        </p:nvSpPr>
        <p:spPr bwMode="auto">
          <a:xfrm>
            <a:off x="7199867"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09</a:t>
            </a:r>
            <a:endParaRPr lang="en-US" altLang="de-DE" sz="923" b="0" dirty="0">
              <a:solidFill>
                <a:srgbClr val="000000"/>
              </a:solidFill>
              <a:latin typeface="Arial"/>
              <a:sym typeface="+mn-lt"/>
            </a:endParaRPr>
          </a:p>
        </p:txBody>
      </p:sp>
      <p:sp>
        <p:nvSpPr>
          <p:cNvPr id="88" name="Rectangle 3">
            <a:extLst>
              <a:ext uri="{FF2B5EF4-FFF2-40B4-BE49-F238E27FC236}">
                <a16:creationId xmlns:a16="http://schemas.microsoft.com/office/drawing/2014/main" xmlns="" id="{42A6D477-EE37-4BD8-820B-D51B2F6EE443}"/>
              </a:ext>
            </a:extLst>
          </p:cNvPr>
          <p:cNvSpPr>
            <a:spLocks noGrp="1" noChangeArrowheads="1"/>
          </p:cNvSpPr>
          <p:nvPr>
            <p:custDataLst>
              <p:tags r:id="rId39"/>
            </p:custDataLst>
          </p:nvPr>
        </p:nvSpPr>
        <p:spPr bwMode="auto">
          <a:xfrm>
            <a:off x="7394332"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de-DE" sz="923" b="0" dirty="0">
                <a:solidFill>
                  <a:srgbClr val="000000"/>
                </a:solidFill>
                <a:latin typeface="Arial"/>
              </a:rPr>
              <a:t>10</a:t>
            </a:r>
            <a:endParaRPr lang="en-US" altLang="de-DE" sz="923" b="0" dirty="0">
              <a:solidFill>
                <a:srgbClr val="000000"/>
              </a:solidFill>
              <a:latin typeface="Arial"/>
              <a:sym typeface="+mn-lt"/>
            </a:endParaRPr>
          </a:p>
        </p:txBody>
      </p:sp>
      <p:sp>
        <p:nvSpPr>
          <p:cNvPr id="126" name="Rectangle 3">
            <a:extLst>
              <a:ext uri="{FF2B5EF4-FFF2-40B4-BE49-F238E27FC236}">
                <a16:creationId xmlns:a16="http://schemas.microsoft.com/office/drawing/2014/main" xmlns="" id="{DB4DD557-F93F-4AF2-962A-A8E1E46D6184}"/>
              </a:ext>
            </a:extLst>
          </p:cNvPr>
          <p:cNvSpPr>
            <a:spLocks noGrp="1" noChangeArrowheads="1"/>
          </p:cNvSpPr>
          <p:nvPr>
            <p:custDataLst>
              <p:tags r:id="rId40"/>
            </p:custDataLst>
          </p:nvPr>
        </p:nvSpPr>
        <p:spPr bwMode="auto">
          <a:xfrm>
            <a:off x="7603882"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11</a:t>
            </a:r>
            <a:endParaRPr lang="en-US" altLang="de-DE" sz="923" b="0" dirty="0">
              <a:solidFill>
                <a:srgbClr val="000000"/>
              </a:solidFill>
              <a:latin typeface="Arial"/>
              <a:sym typeface="+mn-lt"/>
            </a:endParaRPr>
          </a:p>
        </p:txBody>
      </p:sp>
      <p:sp>
        <p:nvSpPr>
          <p:cNvPr id="92" name="Rectangle 3">
            <a:extLst>
              <a:ext uri="{FF2B5EF4-FFF2-40B4-BE49-F238E27FC236}">
                <a16:creationId xmlns:a16="http://schemas.microsoft.com/office/drawing/2014/main" xmlns="" id="{F836650F-4A99-4DD5-B3C4-FEF1D8691A51}"/>
              </a:ext>
            </a:extLst>
          </p:cNvPr>
          <p:cNvSpPr>
            <a:spLocks noGrp="1" noChangeArrowheads="1"/>
          </p:cNvSpPr>
          <p:nvPr>
            <p:custDataLst>
              <p:tags r:id="rId41"/>
            </p:custDataLst>
          </p:nvPr>
        </p:nvSpPr>
        <p:spPr bwMode="auto">
          <a:xfrm>
            <a:off x="8656028"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16</a:t>
            </a:r>
            <a:endParaRPr lang="en-US" altLang="de-DE" sz="923" b="0" dirty="0">
              <a:solidFill>
                <a:srgbClr val="000000"/>
              </a:solidFill>
              <a:latin typeface="Arial"/>
              <a:sym typeface="+mn-lt"/>
            </a:endParaRPr>
          </a:p>
        </p:txBody>
      </p:sp>
      <p:sp>
        <p:nvSpPr>
          <p:cNvPr id="93" name="Rectangle 3">
            <a:extLst>
              <a:ext uri="{FF2B5EF4-FFF2-40B4-BE49-F238E27FC236}">
                <a16:creationId xmlns:a16="http://schemas.microsoft.com/office/drawing/2014/main" xmlns="" id="{70441A12-8605-468F-B923-4A094E833686}"/>
              </a:ext>
            </a:extLst>
          </p:cNvPr>
          <p:cNvSpPr>
            <a:spLocks noGrp="1" noChangeArrowheads="1"/>
          </p:cNvSpPr>
          <p:nvPr>
            <p:custDataLst>
              <p:tags r:id="rId42"/>
            </p:custDataLst>
          </p:nvPr>
        </p:nvSpPr>
        <p:spPr bwMode="auto">
          <a:xfrm>
            <a:off x="8865578" y="4931021"/>
            <a:ext cx="140677"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b="0" dirty="0">
                <a:solidFill>
                  <a:srgbClr val="000000"/>
                </a:solidFill>
                <a:latin typeface="Arial"/>
              </a:rPr>
              <a:t>17</a:t>
            </a:r>
            <a:endParaRPr lang="en-US" altLang="de-DE" sz="923" b="0" dirty="0">
              <a:solidFill>
                <a:srgbClr val="000000"/>
              </a:solidFill>
              <a:latin typeface="Arial"/>
              <a:sym typeface="+mn-lt"/>
            </a:endParaRPr>
          </a:p>
        </p:txBody>
      </p:sp>
      <p:sp>
        <p:nvSpPr>
          <p:cNvPr id="96" name="Rectangle 3">
            <a:extLst>
              <a:ext uri="{FF2B5EF4-FFF2-40B4-BE49-F238E27FC236}">
                <a16:creationId xmlns:a16="http://schemas.microsoft.com/office/drawing/2014/main" xmlns="" id="{B41E62B7-2FC8-4FD0-AFAD-E2D86447BB19}"/>
              </a:ext>
            </a:extLst>
          </p:cNvPr>
          <p:cNvSpPr>
            <a:spLocks noGrp="1" noChangeArrowheads="1"/>
          </p:cNvSpPr>
          <p:nvPr>
            <p:custDataLst>
              <p:tags r:id="rId43"/>
            </p:custDataLst>
          </p:nvPr>
        </p:nvSpPr>
        <p:spPr bwMode="gray">
          <a:xfrm>
            <a:off x="6856536" y="3650072"/>
            <a:ext cx="322385"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16120" tIns="0" rIns="16120"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endParaRPr lang="en-US" altLang="de-DE" sz="923" b="0" dirty="0">
              <a:solidFill>
                <a:srgbClr val="000000"/>
              </a:solidFill>
              <a:latin typeface="Arial"/>
              <a:sym typeface="+mn-lt"/>
            </a:endParaRPr>
          </a:p>
        </p:txBody>
      </p:sp>
      <p:sp>
        <p:nvSpPr>
          <p:cNvPr id="101" name="Rectangle 3">
            <a:extLst>
              <a:ext uri="{FF2B5EF4-FFF2-40B4-BE49-F238E27FC236}">
                <a16:creationId xmlns:a16="http://schemas.microsoft.com/office/drawing/2014/main" xmlns="" id="{A00B889F-242F-450E-A669-01CFA29DAAE5}"/>
              </a:ext>
            </a:extLst>
          </p:cNvPr>
          <p:cNvSpPr>
            <a:spLocks noGrp="1" noChangeArrowheads="1"/>
          </p:cNvSpPr>
          <p:nvPr>
            <p:custDataLst>
              <p:tags r:id="rId44"/>
            </p:custDataLst>
          </p:nvPr>
        </p:nvSpPr>
        <p:spPr bwMode="gray">
          <a:xfrm>
            <a:off x="8774724" y="2700705"/>
            <a:ext cx="322385" cy="140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16120" tIns="0" rIns="16120"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endParaRPr lang="en-US" altLang="de-DE" sz="923" b="0" dirty="0">
              <a:solidFill>
                <a:srgbClr val="000000"/>
              </a:solidFill>
              <a:latin typeface="Arial"/>
              <a:sym typeface="+mn-lt"/>
            </a:endParaRPr>
          </a:p>
        </p:txBody>
      </p:sp>
      <p:sp>
        <p:nvSpPr>
          <p:cNvPr id="102" name="Rectangle 3">
            <a:extLst>
              <a:ext uri="{FF2B5EF4-FFF2-40B4-BE49-F238E27FC236}">
                <a16:creationId xmlns:a16="http://schemas.microsoft.com/office/drawing/2014/main" xmlns="" id="{5D76BEC2-9B8F-42DF-B8B4-C74E65A27FB2}"/>
              </a:ext>
            </a:extLst>
          </p:cNvPr>
          <p:cNvSpPr>
            <a:spLocks noGrp="1" noChangeArrowheads="1"/>
          </p:cNvSpPr>
          <p:nvPr>
            <p:custDataLst>
              <p:tags r:id="rId45"/>
            </p:custDataLst>
          </p:nvPr>
        </p:nvSpPr>
        <p:spPr bwMode="gray">
          <a:xfrm>
            <a:off x="7858858" y="2488852"/>
            <a:ext cx="473320" cy="398585"/>
          </a:xfrm>
          <a:prstGeom prst="ellipse">
            <a:avLst/>
          </a:prstGeom>
          <a:solidFill>
            <a:schemeClr val="accent2"/>
          </a:solidFill>
          <a:ln w="9525" cap="flat" cmpd="sng" algn="ctr">
            <a:solidFill>
              <a:schemeClr val="bg1"/>
            </a:solidFill>
            <a:prstDash val="solid"/>
            <a:miter lim="800000"/>
            <a:headEnd type="none" w="med" len="med"/>
            <a:tailEnd type="none" w="med" len="med"/>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panose="020B0604020202020204" pitchFamily="34" charset="0"/>
              <a:buChar char="■"/>
              <a:defRPr sz="2000" b="1">
                <a:solidFill>
                  <a:schemeClr val="tx1"/>
                </a:solidFill>
                <a:latin typeface="+mn-lt"/>
                <a:ea typeface="+mn-ea"/>
                <a:cs typeface="+mn-cs"/>
                <a:sym typeface="Wingdings" panose="05000000000000000000" pitchFamily="2" charset="2"/>
              </a:defRPr>
            </a:lvl1pPr>
            <a:lvl2pPr marL="622300" indent="-279400" algn="l" defTabSz="909638" rtl="0" eaLnBrk="0" fontAlgn="base" hangingPunct="0">
              <a:spcBef>
                <a:spcPct val="20000"/>
              </a:spcBef>
              <a:spcAft>
                <a:spcPct val="20000"/>
              </a:spcAft>
              <a:buClr>
                <a:schemeClr val="accent2"/>
              </a:buClr>
              <a:buFont typeface="Arial" panose="020B0604020202020204" pitchFamily="34" charset="0"/>
              <a:buChar char="■"/>
              <a:defRPr sz="2800">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defTabSz="839687">
              <a:spcBef>
                <a:spcPct val="0"/>
              </a:spcBef>
              <a:spcAft>
                <a:spcPct val="0"/>
              </a:spcAft>
              <a:buClr>
                <a:srgbClr val="E3000F"/>
              </a:buClr>
              <a:buNone/>
              <a:defRPr/>
            </a:pPr>
            <a:r>
              <a:rPr lang="en-US" altLang="en-US" sz="923" dirty="0">
                <a:solidFill>
                  <a:srgbClr val="FFFFFF"/>
                </a:solidFill>
                <a:latin typeface="Arial"/>
              </a:rPr>
              <a:t>+</a:t>
            </a:r>
            <a:r>
              <a:rPr lang="en-US" altLang="en-US" sz="923" dirty="0" smtClean="0">
                <a:solidFill>
                  <a:srgbClr val="FFFFFF"/>
                </a:solidFill>
                <a:latin typeface="Arial"/>
              </a:rPr>
              <a:t>6.0%</a:t>
            </a:r>
            <a:r>
              <a:rPr lang="en-US" altLang="en-US" sz="923" dirty="0">
                <a:solidFill>
                  <a:srgbClr val="FFFFFF"/>
                </a:solidFill>
                <a:latin typeface="Arial"/>
                <a:sym typeface="+mn-lt"/>
              </a:rPr>
              <a:t/>
            </a:r>
            <a:br>
              <a:rPr lang="en-US" altLang="en-US" sz="923" dirty="0">
                <a:solidFill>
                  <a:srgbClr val="FFFFFF"/>
                </a:solidFill>
                <a:latin typeface="Arial"/>
                <a:sym typeface="+mn-lt"/>
              </a:rPr>
            </a:br>
            <a:r>
              <a:rPr lang="en-US" altLang="en-US" sz="923" dirty="0">
                <a:solidFill>
                  <a:srgbClr val="FFFFFF"/>
                </a:solidFill>
                <a:latin typeface="Arial"/>
                <a:sym typeface="+mn-lt"/>
              </a:rPr>
              <a:t>p.a.</a:t>
            </a:r>
            <a:endParaRPr lang="en-US" altLang="de-DE" sz="923" dirty="0">
              <a:solidFill>
                <a:srgbClr val="FFFFFF"/>
              </a:solidFill>
              <a:latin typeface="Arial"/>
              <a:sym typeface="+mn-lt"/>
            </a:endParaRPr>
          </a:p>
        </p:txBody>
      </p:sp>
      <p:cxnSp>
        <p:nvCxnSpPr>
          <p:cNvPr id="110" name="Gerader Verbinder 109">
            <a:extLst>
              <a:ext uri="{FF2B5EF4-FFF2-40B4-BE49-F238E27FC236}">
                <a16:creationId xmlns:a16="http://schemas.microsoft.com/office/drawing/2014/main" xmlns="" id="{0BB7DF84-DF58-45ED-B1D8-81BB8EE48D54}"/>
              </a:ext>
            </a:extLst>
          </p:cNvPr>
          <p:cNvCxnSpPr/>
          <p:nvPr/>
        </p:nvCxnSpPr>
        <p:spPr bwMode="auto">
          <a:xfrm>
            <a:off x="3760177" y="1633904"/>
            <a:ext cx="0" cy="3456000"/>
          </a:xfrm>
          <a:prstGeom prst="line">
            <a:avLst/>
          </a:prstGeom>
          <a:no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1" name="Gerader Verbinder 110">
            <a:extLst>
              <a:ext uri="{FF2B5EF4-FFF2-40B4-BE49-F238E27FC236}">
                <a16:creationId xmlns:a16="http://schemas.microsoft.com/office/drawing/2014/main" xmlns="" id="{888E1EAD-9B55-4593-9725-9036E8FEB288}"/>
              </a:ext>
            </a:extLst>
          </p:cNvPr>
          <p:cNvCxnSpPr/>
          <p:nvPr/>
        </p:nvCxnSpPr>
        <p:spPr bwMode="auto">
          <a:xfrm>
            <a:off x="6805246" y="1633904"/>
            <a:ext cx="0" cy="3456000"/>
          </a:xfrm>
          <a:prstGeom prst="line">
            <a:avLst/>
          </a:prstGeom>
          <a:no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84" name="Picture 8"/>
          <p:cNvPicPr>
            <a:picLocks noChangeAspect="1" noChangeArrowheads="1"/>
          </p:cNvPicPr>
          <p:nvPr/>
        </p:nvPicPr>
        <p:blipFill>
          <a:blip r:embed="rId52" cstate="print">
            <a:extLst>
              <a:ext uri="{28A0092B-C50C-407E-A947-70E740481C1C}">
                <a14:useLocalDpi xmlns:a14="http://schemas.microsoft.com/office/drawing/2010/main" xmlns="" val="0"/>
              </a:ext>
            </a:extLst>
          </a:blip>
          <a:srcRect/>
          <a:stretch>
            <a:fillRect/>
          </a:stretch>
        </p:blipFill>
        <p:spPr bwMode="auto">
          <a:xfrm>
            <a:off x="7851528" y="4058408"/>
            <a:ext cx="510390" cy="516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feld 5"/>
          <p:cNvSpPr txBox="1"/>
          <p:nvPr/>
        </p:nvSpPr>
        <p:spPr>
          <a:xfrm>
            <a:off x="603314" y="5200653"/>
            <a:ext cx="8767819" cy="1220847"/>
          </a:xfrm>
          <a:prstGeom prst="rect">
            <a:avLst/>
          </a:prstGeom>
          <a:solidFill>
            <a:schemeClr val="bg1"/>
          </a:solidFill>
        </p:spPr>
        <p:txBody>
          <a:bodyPr wrap="square" rtlCol="0">
            <a:spAutoFit/>
          </a:bodyPr>
          <a:lstStyle/>
          <a:p>
            <a:pPr marL="179388" indent="-179388" defTabSz="839687">
              <a:spcBef>
                <a:spcPts val="92"/>
              </a:spcBef>
              <a:spcAft>
                <a:spcPts val="92"/>
              </a:spcAft>
              <a:buClr>
                <a:srgbClr val="E3000F"/>
              </a:buClr>
              <a:buFont typeface="Arial" panose="020B0604020202020204" pitchFamily="34" charset="0"/>
              <a:buChar char="■"/>
              <a:tabLst>
                <a:tab pos="811213" algn="l"/>
              </a:tabLst>
              <a:defRPr/>
            </a:pPr>
            <a:r>
              <a:rPr lang="en-US" sz="1400" dirty="0">
                <a:solidFill>
                  <a:srgbClr val="000000"/>
                </a:solidFill>
                <a:latin typeface="Arial"/>
                <a:cs typeface="Arial" panose="020B0604020202020204" pitchFamily="34" charset="0"/>
                <a:sym typeface="Wingdings" panose="05000000000000000000" pitchFamily="2" charset="2"/>
              </a:rPr>
              <a:t>Over the last ten years the global firefighting vehicle market has constantly outperformed world GDP, which grew at an annual average rate </a:t>
            </a:r>
            <a:r>
              <a:rPr lang="en-US" sz="1400" dirty="0">
                <a:latin typeface="Arial"/>
                <a:cs typeface="Arial" panose="020B0604020202020204" pitchFamily="34" charset="0"/>
                <a:sym typeface="Wingdings" panose="05000000000000000000" pitchFamily="2" charset="2"/>
              </a:rPr>
              <a:t>of </a:t>
            </a:r>
            <a:r>
              <a:rPr lang="en-US" sz="1400" dirty="0" smtClean="0">
                <a:latin typeface="Arial"/>
                <a:cs typeface="Arial" panose="020B0604020202020204" pitchFamily="34" charset="0"/>
                <a:sym typeface="Wingdings" panose="05000000000000000000" pitchFamily="2" charset="2"/>
              </a:rPr>
              <a:t>2.8%</a:t>
            </a:r>
            <a:endParaRPr lang="en-US" sz="1400" dirty="0">
              <a:latin typeface="Arial"/>
              <a:cs typeface="Arial" panose="020B0604020202020204" pitchFamily="34" charset="0"/>
              <a:sym typeface="Wingdings" panose="05000000000000000000" pitchFamily="2" charset="2"/>
            </a:endParaRPr>
          </a:p>
          <a:p>
            <a:pPr marL="179388" indent="-179388" defTabSz="839687">
              <a:spcBef>
                <a:spcPts val="92"/>
              </a:spcBef>
              <a:spcAft>
                <a:spcPts val="92"/>
              </a:spcAft>
              <a:buClr>
                <a:srgbClr val="E3000F"/>
              </a:buClr>
              <a:buFont typeface="Arial" panose="020B0604020202020204" pitchFamily="34" charset="0"/>
              <a:buChar char="■"/>
              <a:defRPr/>
            </a:pPr>
            <a:r>
              <a:rPr lang="en-US" sz="1400" dirty="0" smtClean="0">
                <a:solidFill>
                  <a:srgbClr val="000000"/>
                </a:solidFill>
                <a:latin typeface="Arial"/>
                <a:cs typeface="Arial" panose="020B0604020202020204" pitchFamily="34" charset="0"/>
                <a:sym typeface="Wingdings" panose="05000000000000000000" pitchFamily="2" charset="2"/>
              </a:rPr>
              <a:t>In 2017 market volume was about € 4,250 million (2016: € 4,259 million) / 21,100 units (2016: 19,500 units)</a:t>
            </a:r>
          </a:p>
          <a:p>
            <a:pPr marL="179388" indent="-179388" defTabSz="839687">
              <a:spcBef>
                <a:spcPts val="92"/>
              </a:spcBef>
              <a:spcAft>
                <a:spcPts val="92"/>
              </a:spcAft>
              <a:buClr>
                <a:srgbClr val="E3000F"/>
              </a:buClr>
              <a:buFont typeface="Arial" panose="020B0604020202020204" pitchFamily="34" charset="0"/>
              <a:buChar char="■"/>
              <a:defRPr/>
            </a:pPr>
            <a:r>
              <a:rPr lang="en-US" sz="1400" dirty="0" err="1" smtClean="0">
                <a:solidFill>
                  <a:srgbClr val="000000"/>
                </a:solidFill>
                <a:latin typeface="Arial"/>
                <a:cs typeface="Arial" panose="020B0604020202020204" pitchFamily="34" charset="0"/>
                <a:sym typeface="Wingdings" panose="05000000000000000000" pitchFamily="2" charset="2"/>
              </a:rPr>
              <a:t>Rosenbauer</a:t>
            </a:r>
            <a:r>
              <a:rPr lang="en-US" sz="1400" dirty="0" smtClean="0">
                <a:solidFill>
                  <a:srgbClr val="000000"/>
                </a:solidFill>
                <a:latin typeface="Arial"/>
                <a:cs typeface="Arial" panose="020B0604020202020204" pitchFamily="34" charset="0"/>
                <a:sym typeface="Wingdings" panose="05000000000000000000" pitchFamily="2" charset="2"/>
              </a:rPr>
              <a:t> holds market shares of 15% (value) and 10% (units) respectively, being the global market leader</a:t>
            </a:r>
            <a:endParaRPr lang="en-US" sz="1400" dirty="0">
              <a:solidFill>
                <a:srgbClr val="000000"/>
              </a:solidFill>
              <a:latin typeface="Arial"/>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xmlns="" val="414977673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2418" name="Rectangle 2"/>
          <p:cNvSpPr>
            <a:spLocks noGrp="1" noChangeArrowheads="1"/>
          </p:cNvSpPr>
          <p:nvPr>
            <p:ph type="title"/>
          </p:nvPr>
        </p:nvSpPr>
        <p:spPr/>
        <p:txBody>
          <a:bodyPr/>
          <a:lstStyle/>
          <a:p>
            <a:r>
              <a:rPr lang="en-US" dirty="0" smtClean="0"/>
              <a:t>Highlights</a:t>
            </a:r>
            <a:endParaRPr lang="en-US" dirty="0"/>
          </a:p>
        </p:txBody>
      </p:sp>
      <p:sp>
        <p:nvSpPr>
          <p:cNvPr id="1212419" name="Rectangle 3"/>
          <p:cNvSpPr>
            <a:spLocks noGrp="1" noChangeArrowheads="1"/>
          </p:cNvSpPr>
          <p:nvPr>
            <p:ph idx="1"/>
          </p:nvPr>
        </p:nvSpPr>
        <p:spPr>
          <a:xfrm>
            <a:off x="538163" y="1772816"/>
            <a:ext cx="8853487" cy="4752528"/>
          </a:xfrm>
        </p:spPr>
        <p:txBody>
          <a:bodyPr/>
          <a:lstStyle/>
          <a:p>
            <a:r>
              <a:rPr lang="en-US" sz="1600" dirty="0" smtClean="0"/>
              <a:t>In 2018 </a:t>
            </a:r>
            <a:r>
              <a:rPr lang="en-US" sz="1600" dirty="0" err="1" smtClean="0"/>
              <a:t>Rosenbauer</a:t>
            </a:r>
            <a:r>
              <a:rPr lang="en-US" sz="1600" dirty="0" smtClean="0"/>
              <a:t>  Group has resumed its growth path, revenues increased to            € 909.4 million</a:t>
            </a:r>
            <a:endParaRPr lang="en-US" sz="1600" dirty="0"/>
          </a:p>
          <a:p>
            <a:pPr lvl="1"/>
            <a:r>
              <a:rPr lang="en-US" sz="1400" dirty="0" smtClean="0"/>
              <a:t>In particular, Western Europe the Near and Middle East saw significantly higher volumes, Stationary Fire Protection as well as Germany and Austria increased</a:t>
            </a:r>
          </a:p>
          <a:p>
            <a:pPr lvl="1"/>
            <a:r>
              <a:rPr lang="en-US" sz="1400" dirty="0" smtClean="0"/>
              <a:t>Photo finish: With revenues totaling to € 357.4 million, the last three months of the year proved to be the strongest single quarter in the company´s history</a:t>
            </a:r>
          </a:p>
          <a:p>
            <a:r>
              <a:rPr lang="en-US" sz="1600" dirty="0" smtClean="0"/>
              <a:t>With </a:t>
            </a:r>
            <a:r>
              <a:rPr lang="en-US" sz="1600" dirty="0"/>
              <a:t>€ 48.8 million</a:t>
            </a:r>
            <a:r>
              <a:rPr lang="en-US" sz="1600" dirty="0" smtClean="0"/>
              <a:t> EBIT has more than doubled compared to the previous year</a:t>
            </a:r>
          </a:p>
          <a:p>
            <a:pPr lvl="1"/>
            <a:r>
              <a:rPr lang="en-US" sz="1400" dirty="0" smtClean="0"/>
              <a:t>High production output and favorable product mix</a:t>
            </a:r>
          </a:p>
          <a:p>
            <a:pPr lvl="1"/>
            <a:r>
              <a:rPr lang="en-US" sz="1400" dirty="0" smtClean="0"/>
              <a:t>As expected effects from new accounting standard IFRS 15 have flattened out towards year-end </a:t>
            </a:r>
          </a:p>
          <a:p>
            <a:r>
              <a:rPr lang="en-US" sz="1600" dirty="0" smtClean="0"/>
              <a:t>Record </a:t>
            </a:r>
            <a:r>
              <a:rPr lang="en-US" sz="1600" dirty="0"/>
              <a:t>incoming orders of € </a:t>
            </a:r>
            <a:r>
              <a:rPr lang="en-US" sz="1600" dirty="0" smtClean="0"/>
              <a:t>1.1</a:t>
            </a:r>
            <a:r>
              <a:rPr lang="en-US" sz="1600" dirty="0"/>
              <a:t> </a:t>
            </a:r>
            <a:r>
              <a:rPr lang="en-US" sz="1600" dirty="0" smtClean="0"/>
              <a:t>billion </a:t>
            </a:r>
            <a:r>
              <a:rPr lang="en-US" sz="1600" dirty="0"/>
              <a:t>allows for excellent utilization capacity forecast in the current year</a:t>
            </a:r>
          </a:p>
          <a:p>
            <a:r>
              <a:rPr lang="en-US" sz="1600" dirty="0" smtClean="0"/>
              <a:t>Distribution policy geared towards sustainability</a:t>
            </a:r>
          </a:p>
          <a:p>
            <a:pPr lvl="1"/>
            <a:r>
              <a:rPr lang="en-US" sz="1400" dirty="0" smtClean="0"/>
              <a:t>Dividend proposal of € 1.25 per share reflects the positive 2018 business development</a:t>
            </a:r>
          </a:p>
        </p:txBody>
      </p:sp>
    </p:spTree>
    <p:extLst>
      <p:ext uri="{BB962C8B-B14F-4D97-AF65-F5344CB8AC3E}">
        <p14:creationId xmlns:p14="http://schemas.microsoft.com/office/powerpoint/2010/main" xmlns="" val="123463105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5491" name="Rectangle 3"/>
          <p:cNvSpPr>
            <a:spLocks noGrp="1" noChangeArrowheads="1"/>
          </p:cNvSpPr>
          <p:nvPr>
            <p:ph type="title"/>
          </p:nvPr>
        </p:nvSpPr>
        <p:spPr/>
        <p:txBody>
          <a:bodyPr/>
          <a:lstStyle/>
          <a:p>
            <a:r>
              <a:rPr lang="en-US" dirty="0" smtClean="0"/>
              <a:t>Revenues and EBIT</a:t>
            </a:r>
            <a:endParaRPr lang="en-US" sz="1800" dirty="0"/>
          </a:p>
        </p:txBody>
      </p:sp>
      <p:sp>
        <p:nvSpPr>
          <p:cNvPr id="1215500" name="Rectangle 12"/>
          <p:cNvSpPr>
            <a:spLocks noChangeArrowheads="1"/>
          </p:cNvSpPr>
          <p:nvPr/>
        </p:nvSpPr>
        <p:spPr bwMode="auto">
          <a:xfrm>
            <a:off x="8120063" y="2425700"/>
            <a:ext cx="184150" cy="290513"/>
          </a:xfrm>
          <a:prstGeom prst="rect">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n-US" sz="1300" b="1" dirty="0">
              <a:solidFill>
                <a:srgbClr val="FE0012"/>
              </a:solidFill>
              <a:sym typeface="Wingdings" pitchFamily="2" charset="2"/>
            </a:endParaRPr>
          </a:p>
        </p:txBody>
      </p:sp>
      <p:sp>
        <p:nvSpPr>
          <p:cNvPr id="1215501" name="Line 13"/>
          <p:cNvSpPr>
            <a:spLocks noChangeShapeType="1"/>
          </p:cNvSpPr>
          <p:nvPr/>
        </p:nvSpPr>
        <p:spPr bwMode="auto">
          <a:xfrm flipV="1">
            <a:off x="7500938" y="2608263"/>
            <a:ext cx="755650" cy="18415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15875">
                <a:solidFill>
                  <a:srgbClr val="E3000F"/>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215502" name="Rectangle 14"/>
          <p:cNvSpPr>
            <a:spLocks noChangeArrowheads="1"/>
          </p:cNvSpPr>
          <p:nvPr/>
        </p:nvSpPr>
        <p:spPr bwMode="auto">
          <a:xfrm>
            <a:off x="8583613" y="3579813"/>
            <a:ext cx="1277937" cy="323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400" dirty="0"/>
          </a:p>
        </p:txBody>
      </p:sp>
      <p:sp>
        <p:nvSpPr>
          <p:cNvPr id="1215503" name="Rectangle 15"/>
          <p:cNvSpPr>
            <a:spLocks noChangeArrowheads="1"/>
          </p:cNvSpPr>
          <p:nvPr/>
        </p:nvSpPr>
        <p:spPr bwMode="auto">
          <a:xfrm>
            <a:off x="8040688" y="2716213"/>
            <a:ext cx="541337" cy="323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400" b="1" dirty="0"/>
          </a:p>
        </p:txBody>
      </p:sp>
      <p:sp>
        <p:nvSpPr>
          <p:cNvPr id="16" name="Rectangle 11"/>
          <p:cNvSpPr>
            <a:spLocks noChangeArrowheads="1"/>
          </p:cNvSpPr>
          <p:nvPr/>
        </p:nvSpPr>
        <p:spPr bwMode="auto">
          <a:xfrm>
            <a:off x="6681192" y="5751513"/>
            <a:ext cx="43021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endParaRPr lang="en-US" sz="1400" b="1" dirty="0"/>
          </a:p>
        </p:txBody>
      </p:sp>
      <p:sp>
        <p:nvSpPr>
          <p:cNvPr id="20" name="Rectangle 5"/>
          <p:cNvSpPr>
            <a:spLocks noChangeArrowheads="1"/>
          </p:cNvSpPr>
          <p:nvPr/>
        </p:nvSpPr>
        <p:spPr bwMode="auto">
          <a:xfrm>
            <a:off x="4228268" y="6152787"/>
            <a:ext cx="430213" cy="36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solidFill>
                  <a:srgbClr val="E3000F"/>
                </a:solidFill>
              </a:rPr>
              <a:t>5.7%</a:t>
            </a:r>
            <a:endParaRPr lang="en-US" sz="1100" b="1" dirty="0">
              <a:solidFill>
                <a:srgbClr val="E3000F"/>
              </a:solidFill>
            </a:endParaRPr>
          </a:p>
        </p:txBody>
      </p:sp>
      <p:sp>
        <p:nvSpPr>
          <p:cNvPr id="22" name="Rectangle 7"/>
          <p:cNvSpPr>
            <a:spLocks noChangeArrowheads="1"/>
          </p:cNvSpPr>
          <p:nvPr/>
        </p:nvSpPr>
        <p:spPr bwMode="auto">
          <a:xfrm>
            <a:off x="3652452" y="6151939"/>
            <a:ext cx="431800"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solidFill>
                  <a:srgbClr val="E3000F"/>
                </a:solidFill>
              </a:rPr>
              <a:t>6.0%</a:t>
            </a:r>
            <a:endParaRPr lang="en-US" sz="1100" b="1" dirty="0">
              <a:solidFill>
                <a:srgbClr val="E3000F"/>
              </a:solidFill>
            </a:endParaRPr>
          </a:p>
        </p:txBody>
      </p:sp>
      <p:sp>
        <p:nvSpPr>
          <p:cNvPr id="23" name="Rectangle 8"/>
          <p:cNvSpPr>
            <a:spLocks noChangeArrowheads="1"/>
          </p:cNvSpPr>
          <p:nvPr/>
        </p:nvSpPr>
        <p:spPr bwMode="auto">
          <a:xfrm>
            <a:off x="1779996" y="6136063"/>
            <a:ext cx="43021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solidFill>
                  <a:srgbClr val="E3000F"/>
                </a:solidFill>
              </a:rPr>
              <a:t>5.4%</a:t>
            </a:r>
            <a:endParaRPr lang="en-US" sz="1100" b="1" dirty="0">
              <a:solidFill>
                <a:srgbClr val="E3000F"/>
              </a:solidFill>
            </a:endParaRPr>
          </a:p>
        </p:txBody>
      </p:sp>
      <p:sp>
        <p:nvSpPr>
          <p:cNvPr id="24" name="Rectangle 9"/>
          <p:cNvSpPr>
            <a:spLocks noChangeArrowheads="1"/>
          </p:cNvSpPr>
          <p:nvPr/>
        </p:nvSpPr>
        <p:spPr bwMode="auto">
          <a:xfrm>
            <a:off x="3004132" y="6136063"/>
            <a:ext cx="43021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solidFill>
                  <a:srgbClr val="E3000F"/>
                </a:solidFill>
              </a:rPr>
              <a:t>7.7%</a:t>
            </a:r>
            <a:endParaRPr lang="en-US" sz="1100" b="1" dirty="0">
              <a:solidFill>
                <a:srgbClr val="E3000F"/>
              </a:solidFill>
            </a:endParaRPr>
          </a:p>
        </p:txBody>
      </p:sp>
      <p:sp>
        <p:nvSpPr>
          <p:cNvPr id="25" name="Rectangle 10"/>
          <p:cNvSpPr>
            <a:spLocks noChangeArrowheads="1"/>
          </p:cNvSpPr>
          <p:nvPr/>
        </p:nvSpPr>
        <p:spPr bwMode="auto">
          <a:xfrm>
            <a:off x="461117" y="6132835"/>
            <a:ext cx="1294185" cy="3678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t>EBIT margin</a:t>
            </a:r>
            <a:endParaRPr lang="en-US" sz="1100" b="1" dirty="0"/>
          </a:p>
        </p:txBody>
      </p:sp>
      <p:sp>
        <p:nvSpPr>
          <p:cNvPr id="26" name="Rectangle 11"/>
          <p:cNvSpPr>
            <a:spLocks noChangeArrowheads="1"/>
          </p:cNvSpPr>
          <p:nvPr/>
        </p:nvSpPr>
        <p:spPr bwMode="auto">
          <a:xfrm>
            <a:off x="4878176" y="6152787"/>
            <a:ext cx="43021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solidFill>
                  <a:srgbClr val="E3000F"/>
                </a:solidFill>
              </a:rPr>
              <a:t>5.9%</a:t>
            </a:r>
            <a:endParaRPr lang="en-US" sz="1100" b="1" dirty="0">
              <a:solidFill>
                <a:srgbClr val="E3000F"/>
              </a:solidFill>
            </a:endParaRPr>
          </a:p>
        </p:txBody>
      </p:sp>
      <p:sp>
        <p:nvSpPr>
          <p:cNvPr id="27" name="Rectangle 11"/>
          <p:cNvSpPr>
            <a:spLocks noChangeArrowheads="1"/>
          </p:cNvSpPr>
          <p:nvPr/>
        </p:nvSpPr>
        <p:spPr bwMode="auto">
          <a:xfrm>
            <a:off x="5452404" y="6160196"/>
            <a:ext cx="43021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solidFill>
                  <a:srgbClr val="E3000F"/>
                </a:solidFill>
              </a:rPr>
              <a:t>5.8%</a:t>
            </a:r>
            <a:endParaRPr lang="en-US" sz="1100" b="1" dirty="0">
              <a:solidFill>
                <a:srgbClr val="E3000F"/>
              </a:solidFill>
            </a:endParaRPr>
          </a:p>
        </p:txBody>
      </p:sp>
      <p:sp>
        <p:nvSpPr>
          <p:cNvPr id="28" name="Rectangle 11"/>
          <p:cNvSpPr>
            <a:spLocks noChangeArrowheads="1"/>
          </p:cNvSpPr>
          <p:nvPr/>
        </p:nvSpPr>
        <p:spPr bwMode="auto">
          <a:xfrm>
            <a:off x="6102312" y="6151092"/>
            <a:ext cx="43021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solidFill>
                  <a:srgbClr val="E3000F"/>
                </a:solidFill>
              </a:rPr>
              <a:t>5.4%</a:t>
            </a:r>
            <a:endParaRPr lang="en-US" sz="1100" b="1" dirty="0">
              <a:solidFill>
                <a:srgbClr val="E3000F"/>
              </a:solidFill>
            </a:endParaRPr>
          </a:p>
        </p:txBody>
      </p:sp>
      <p:sp>
        <p:nvSpPr>
          <p:cNvPr id="29" name="Rectangle 11"/>
          <p:cNvSpPr>
            <a:spLocks noChangeArrowheads="1"/>
          </p:cNvSpPr>
          <p:nvPr/>
        </p:nvSpPr>
        <p:spPr bwMode="auto">
          <a:xfrm>
            <a:off x="6702300" y="6160195"/>
            <a:ext cx="430212" cy="360363"/>
          </a:xfrm>
          <a:prstGeom prst="rect">
            <a:avLst/>
          </a:prstGeom>
          <a:noFill/>
          <a:ln>
            <a:noFill/>
          </a:ln>
          <a:effectLst/>
          <a:extLst/>
        </p:spPr>
        <p:txBody>
          <a:bodyPr wrap="none" lIns="0" tIns="0" rIns="0" bIns="0" anchor="ctr"/>
          <a:lstStyle/>
          <a:p>
            <a:pPr algn="r"/>
            <a:r>
              <a:rPr lang="en-US" sz="1100" b="1" dirty="0" smtClean="0">
                <a:solidFill>
                  <a:srgbClr val="E3000F"/>
                </a:solidFill>
              </a:rPr>
              <a:t>2.5%</a:t>
            </a:r>
            <a:endParaRPr lang="en-US" sz="1100" b="1" dirty="0">
              <a:solidFill>
                <a:srgbClr val="E3000F"/>
              </a:solidFill>
            </a:endParaRPr>
          </a:p>
        </p:txBody>
      </p:sp>
      <p:sp>
        <p:nvSpPr>
          <p:cNvPr id="30" name="Rectangle 11"/>
          <p:cNvSpPr>
            <a:spLocks noChangeArrowheads="1"/>
          </p:cNvSpPr>
          <p:nvPr/>
        </p:nvSpPr>
        <p:spPr bwMode="auto">
          <a:xfrm>
            <a:off x="6750165" y="6020963"/>
            <a:ext cx="43021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endParaRPr lang="en-US" sz="1400" b="1" dirty="0"/>
          </a:p>
        </p:txBody>
      </p:sp>
      <p:sp>
        <p:nvSpPr>
          <p:cNvPr id="31" name="Rectangle 9"/>
          <p:cNvSpPr>
            <a:spLocks noChangeArrowheads="1"/>
          </p:cNvSpPr>
          <p:nvPr/>
        </p:nvSpPr>
        <p:spPr bwMode="auto">
          <a:xfrm>
            <a:off x="2428068" y="6132835"/>
            <a:ext cx="43021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solidFill>
                  <a:srgbClr val="E3000F"/>
                </a:solidFill>
              </a:rPr>
              <a:t>8,3%</a:t>
            </a:r>
            <a:endParaRPr lang="en-US" sz="1100" b="1" dirty="0">
              <a:solidFill>
                <a:srgbClr val="E3000F"/>
              </a:solidFill>
            </a:endParaRPr>
          </a:p>
        </p:txBody>
      </p:sp>
      <p:graphicFrame>
        <p:nvGraphicFramePr>
          <p:cNvPr id="34" name="Diagramm 33"/>
          <p:cNvGraphicFramePr>
            <a:graphicFrameLocks/>
          </p:cNvGraphicFramePr>
          <p:nvPr>
            <p:extLst>
              <p:ext uri="{D42A27DB-BD31-4B8C-83A1-F6EECF244321}">
                <p14:modId xmlns:p14="http://schemas.microsoft.com/office/powerpoint/2010/main" xmlns="" val="2434626634"/>
              </p:ext>
            </p:extLst>
          </p:nvPr>
        </p:nvGraphicFramePr>
        <p:xfrm>
          <a:off x="1208584" y="1534741"/>
          <a:ext cx="8268593" cy="4641304"/>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feld 3"/>
          <p:cNvSpPr txBox="1"/>
          <p:nvPr/>
        </p:nvSpPr>
        <p:spPr>
          <a:xfrm>
            <a:off x="488504" y="1055532"/>
            <a:ext cx="1175498" cy="276999"/>
          </a:xfrm>
          <a:prstGeom prst="rect">
            <a:avLst/>
          </a:prstGeom>
          <a:noFill/>
        </p:spPr>
        <p:txBody>
          <a:bodyPr wrap="square" rtlCol="0">
            <a:spAutoFit/>
          </a:bodyPr>
          <a:lstStyle/>
          <a:p>
            <a:r>
              <a:rPr lang="de-DE" sz="1200" dirty="0" smtClean="0"/>
              <a:t>€ </a:t>
            </a:r>
            <a:r>
              <a:rPr lang="de-DE" sz="1200" dirty="0" err="1" smtClean="0"/>
              <a:t>million</a:t>
            </a:r>
            <a:endParaRPr lang="de-DE" sz="1200" dirty="0"/>
          </a:p>
        </p:txBody>
      </p:sp>
      <p:sp>
        <p:nvSpPr>
          <p:cNvPr id="44" name="Rectangle 11"/>
          <p:cNvSpPr>
            <a:spLocks noChangeArrowheads="1"/>
          </p:cNvSpPr>
          <p:nvPr/>
        </p:nvSpPr>
        <p:spPr bwMode="auto">
          <a:xfrm>
            <a:off x="7305991" y="6150394"/>
            <a:ext cx="43021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lstStyle/>
          <a:p>
            <a:pPr algn="r"/>
            <a:r>
              <a:rPr lang="en-US" sz="1100" b="1" dirty="0" smtClean="0">
                <a:solidFill>
                  <a:srgbClr val="E3000F"/>
                </a:solidFill>
              </a:rPr>
              <a:t>5.4%</a:t>
            </a:r>
            <a:endParaRPr lang="en-US" sz="1100" b="1" dirty="0">
              <a:solidFill>
                <a:srgbClr val="E3000F"/>
              </a:solidFill>
            </a:endParaRPr>
          </a:p>
        </p:txBody>
      </p:sp>
    </p:spTree>
    <p:extLst>
      <p:ext uri="{BB962C8B-B14F-4D97-AF65-F5344CB8AC3E}">
        <p14:creationId xmlns:p14="http://schemas.microsoft.com/office/powerpoint/2010/main" xmlns="" val="140030473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xmlns="" id="{89935ED1-DB4C-4E1B-A068-17F4B1F27838}"/>
              </a:ext>
            </a:extLst>
          </p:cNvPr>
          <p:cNvGraphicFramePr>
            <a:graphicFrameLocks noChangeAspect="1"/>
          </p:cNvGraphicFramePr>
          <p:nvPr>
            <p:extLst/>
          </p:nvPr>
        </p:nvGraphicFramePr>
        <p:xfrm>
          <a:off x="1588" y="1588"/>
          <a:ext cx="1588" cy="1588"/>
        </p:xfrm>
        <a:graphic>
          <a:graphicData uri="http://schemas.openxmlformats.org/presentationml/2006/ole">
            <p:oleObj spid="_x0000_s6461" name="think-cell Folie" r:id="rId31" imgW="360" imgH="360" progId="">
              <p:embed/>
            </p:oleObj>
          </a:graphicData>
        </a:graphic>
      </p:graphicFrame>
      <p:sp>
        <p:nvSpPr>
          <p:cNvPr id="5" name="Rechteck 4" hidden="1">
            <a:extLst>
              <a:ext uri="{FF2B5EF4-FFF2-40B4-BE49-F238E27FC236}">
                <a16:creationId xmlns:a16="http://schemas.microsoft.com/office/drawing/2014/main" xmlns="" id="{5DE4C19C-16F6-45C7-A6B7-AB9407A7B330}"/>
              </a:ext>
            </a:extLst>
          </p:cNvPr>
          <p:cNvSpPr/>
          <p:nvPr>
            <p:custDataLst>
              <p:tags r:id="rId2"/>
            </p:custDataLst>
          </p:nvPr>
        </p:nvSpPr>
        <p:spPr bwMode="auto">
          <a:xfrm>
            <a:off x="0" y="0"/>
            <a:ext cx="158750" cy="15875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endParaRPr kumimoji="0" lang="de-CH" sz="1200" b="1" u="none" strike="noStrike" cap="none" normalizeH="0" dirty="0">
              <a:ln>
                <a:noFill/>
              </a:ln>
              <a:solidFill>
                <a:schemeClr val="tx1"/>
              </a:solidFill>
              <a:effectLst/>
              <a:latin typeface="Arial" panose="020B0604020202020204" pitchFamily="34" charset="0"/>
              <a:sym typeface="Arial" panose="020B0604020202020204" pitchFamily="34" charset="0"/>
            </a:endParaRPr>
          </a:p>
        </p:txBody>
      </p:sp>
      <p:sp>
        <p:nvSpPr>
          <p:cNvPr id="2" name="Titel 1">
            <a:extLst>
              <a:ext uri="{FF2B5EF4-FFF2-40B4-BE49-F238E27FC236}">
                <a16:creationId xmlns:a16="http://schemas.microsoft.com/office/drawing/2014/main" xmlns="" id="{3F8E2895-B4A9-4F5D-ADDC-A94896C6838A}"/>
              </a:ext>
            </a:extLst>
          </p:cNvPr>
          <p:cNvSpPr>
            <a:spLocks noGrp="1"/>
          </p:cNvSpPr>
          <p:nvPr>
            <p:ph type="title"/>
          </p:nvPr>
        </p:nvSpPr>
        <p:spPr/>
        <p:txBody>
          <a:bodyPr/>
          <a:lstStyle/>
          <a:p>
            <a:r>
              <a:rPr lang="de-CH" dirty="0"/>
              <a:t>Revenue </a:t>
            </a:r>
            <a:r>
              <a:rPr lang="de-CH" dirty="0" err="1" smtClean="0"/>
              <a:t>development</a:t>
            </a:r>
            <a:r>
              <a:rPr lang="de-CH" dirty="0" smtClean="0"/>
              <a:t> </a:t>
            </a:r>
            <a:endParaRPr lang="de-CH" dirty="0"/>
          </a:p>
        </p:txBody>
      </p:sp>
      <p:sp>
        <p:nvSpPr>
          <p:cNvPr id="163" name="Inhaltsplatzhalter 162">
            <a:extLst>
              <a:ext uri="{FF2B5EF4-FFF2-40B4-BE49-F238E27FC236}">
                <a16:creationId xmlns:a16="http://schemas.microsoft.com/office/drawing/2014/main" xmlns="" id="{D7523604-DACD-4825-B7FA-E1094E443FF5}"/>
              </a:ext>
            </a:extLst>
          </p:cNvPr>
          <p:cNvSpPr>
            <a:spLocks noGrp="1"/>
          </p:cNvSpPr>
          <p:nvPr>
            <p:ph idx="1"/>
          </p:nvPr>
        </p:nvSpPr>
        <p:spPr>
          <a:xfrm>
            <a:off x="7429501" y="2168251"/>
            <a:ext cx="1887538" cy="2628901"/>
          </a:xfrm>
        </p:spPr>
        <p:txBody>
          <a:bodyPr/>
          <a:lstStyle/>
          <a:p>
            <a:r>
              <a:rPr lang="en-US" sz="1400" dirty="0" err="1" smtClean="0"/>
              <a:t>Rosenbauer</a:t>
            </a:r>
            <a:r>
              <a:rPr lang="en-US" sz="1400" dirty="0" smtClean="0"/>
              <a:t> Group 2018 with above-the-market growth</a:t>
            </a:r>
          </a:p>
          <a:p>
            <a:r>
              <a:rPr lang="en-US" sz="1400" dirty="0" smtClean="0"/>
              <a:t>5 out of 6 business segments achieve higher volumes</a:t>
            </a:r>
          </a:p>
          <a:p>
            <a:r>
              <a:rPr lang="en-US" sz="1400" dirty="0" smtClean="0"/>
              <a:t>Area NISA and Area MENA account for the biggest increases</a:t>
            </a:r>
          </a:p>
          <a:p>
            <a:r>
              <a:rPr lang="en-US" sz="1400" dirty="0" smtClean="0"/>
              <a:t>Area APAC influenced by local risks, China and India lower</a:t>
            </a:r>
            <a:endParaRPr lang="en-US" sz="1400" dirty="0"/>
          </a:p>
          <a:p>
            <a:endParaRPr lang="de-CH" sz="1400" dirty="0"/>
          </a:p>
        </p:txBody>
      </p:sp>
      <p:sp>
        <p:nvSpPr>
          <p:cNvPr id="6" name="Inhaltsplatzhalter 11">
            <a:extLst>
              <a:ext uri="{FF2B5EF4-FFF2-40B4-BE49-F238E27FC236}">
                <a16:creationId xmlns:a16="http://schemas.microsoft.com/office/drawing/2014/main" xmlns="" id="{81CCD6BB-ACF0-4302-AB24-9A68F1EF9133}"/>
              </a:ext>
            </a:extLst>
          </p:cNvPr>
          <p:cNvSpPr txBox="1">
            <a:spLocks/>
          </p:cNvSpPr>
          <p:nvPr/>
        </p:nvSpPr>
        <p:spPr bwMode="auto">
          <a:xfrm>
            <a:off x="575525" y="1124744"/>
            <a:ext cx="56105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buFont typeface="Arial" charset="0"/>
              <a:buNone/>
            </a:pPr>
            <a:r>
              <a:rPr lang="de-CH" sz="1200" b="0" kern="0" noProof="1" smtClean="0"/>
              <a:t>€ million</a:t>
            </a:r>
            <a:endParaRPr lang="de-CH" sz="1200" b="0" kern="0" noProof="1"/>
          </a:p>
        </p:txBody>
      </p:sp>
      <p:cxnSp>
        <p:nvCxnSpPr>
          <p:cNvPr id="29" name="Gerader Verbinder 28">
            <a:extLst>
              <a:ext uri="{FF2B5EF4-FFF2-40B4-BE49-F238E27FC236}">
                <a16:creationId xmlns:a16="http://schemas.microsoft.com/office/drawing/2014/main" xmlns="" id="{2D8ABA1C-D478-417A-9CCE-D54FEE93A781}"/>
              </a:ext>
            </a:extLst>
          </p:cNvPr>
          <p:cNvCxnSpPr/>
          <p:nvPr>
            <p:custDataLst>
              <p:tags r:id="rId3"/>
            </p:custDataLst>
          </p:nvPr>
        </p:nvCxnSpPr>
        <p:spPr bwMode="auto">
          <a:xfrm>
            <a:off x="4759325" y="2522538"/>
            <a:ext cx="279400"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Gerader Verbinder 9">
            <a:extLst>
              <a:ext uri="{FF2B5EF4-FFF2-40B4-BE49-F238E27FC236}">
                <a16:creationId xmlns:a16="http://schemas.microsoft.com/office/drawing/2014/main" xmlns="" id="{EE07EECC-ED28-416E-BC7C-807E220443B3}"/>
              </a:ext>
            </a:extLst>
          </p:cNvPr>
          <p:cNvCxnSpPr/>
          <p:nvPr>
            <p:custDataLst>
              <p:tags r:id="rId4"/>
            </p:custDataLst>
          </p:nvPr>
        </p:nvCxnSpPr>
        <p:spPr bwMode="auto">
          <a:xfrm>
            <a:off x="2249488" y="2927350"/>
            <a:ext cx="279400"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Gerader Verbinder 10">
            <a:extLst>
              <a:ext uri="{FF2B5EF4-FFF2-40B4-BE49-F238E27FC236}">
                <a16:creationId xmlns:a16="http://schemas.microsoft.com/office/drawing/2014/main" xmlns="" id="{5D196CC8-F754-47E0-AD34-19586EB12239}"/>
              </a:ext>
            </a:extLst>
          </p:cNvPr>
          <p:cNvCxnSpPr/>
          <p:nvPr>
            <p:custDataLst>
              <p:tags r:id="rId5"/>
            </p:custDataLst>
          </p:nvPr>
        </p:nvCxnSpPr>
        <p:spPr bwMode="auto">
          <a:xfrm>
            <a:off x="2878138" y="2863850"/>
            <a:ext cx="277813"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 name="Gerader Verbinder 20">
            <a:extLst>
              <a:ext uri="{FF2B5EF4-FFF2-40B4-BE49-F238E27FC236}">
                <a16:creationId xmlns:a16="http://schemas.microsoft.com/office/drawing/2014/main" xmlns="" id="{1772DA39-6388-43D9-A3C7-DE42DB1EBACB}"/>
              </a:ext>
            </a:extLst>
          </p:cNvPr>
          <p:cNvCxnSpPr/>
          <p:nvPr>
            <p:custDataLst>
              <p:tags r:id="rId6"/>
            </p:custDataLst>
          </p:nvPr>
        </p:nvCxnSpPr>
        <p:spPr bwMode="auto">
          <a:xfrm>
            <a:off x="3505200" y="2646363"/>
            <a:ext cx="277813"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Gerader Verbinder 24">
            <a:extLst>
              <a:ext uri="{FF2B5EF4-FFF2-40B4-BE49-F238E27FC236}">
                <a16:creationId xmlns:a16="http://schemas.microsoft.com/office/drawing/2014/main" xmlns="" id="{279B1D44-4438-4499-9D6B-B48A2DD80847}"/>
              </a:ext>
            </a:extLst>
          </p:cNvPr>
          <p:cNvCxnSpPr/>
          <p:nvPr>
            <p:custDataLst>
              <p:tags r:id="rId7"/>
            </p:custDataLst>
          </p:nvPr>
        </p:nvCxnSpPr>
        <p:spPr bwMode="auto">
          <a:xfrm>
            <a:off x="4132263" y="2401888"/>
            <a:ext cx="277813"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4" name="Gerader Verbinder 33">
            <a:extLst>
              <a:ext uri="{FF2B5EF4-FFF2-40B4-BE49-F238E27FC236}">
                <a16:creationId xmlns:a16="http://schemas.microsoft.com/office/drawing/2014/main" xmlns="" id="{B5540774-6E80-4133-A6D6-834F95FDA1BD}"/>
              </a:ext>
            </a:extLst>
          </p:cNvPr>
          <p:cNvCxnSpPr/>
          <p:nvPr>
            <p:custDataLst>
              <p:tags r:id="rId8"/>
            </p:custDataLst>
          </p:nvPr>
        </p:nvCxnSpPr>
        <p:spPr bwMode="auto">
          <a:xfrm>
            <a:off x="5387975" y="2473325"/>
            <a:ext cx="277813"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 name="Gerader Verbinder 36">
            <a:extLst>
              <a:ext uri="{FF2B5EF4-FFF2-40B4-BE49-F238E27FC236}">
                <a16:creationId xmlns:a16="http://schemas.microsoft.com/office/drawing/2014/main" xmlns="" id="{F18FF582-71FF-44AD-8A75-D3CBC9E4CDF7}"/>
              </a:ext>
            </a:extLst>
          </p:cNvPr>
          <p:cNvCxnSpPr/>
          <p:nvPr>
            <p:custDataLst>
              <p:tags r:id="rId9"/>
            </p:custDataLst>
          </p:nvPr>
        </p:nvCxnSpPr>
        <p:spPr bwMode="auto">
          <a:xfrm>
            <a:off x="6015038" y="2465388"/>
            <a:ext cx="277813"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2" name="Rechteck 141">
            <a:extLst>
              <a:ext uri="{FF2B5EF4-FFF2-40B4-BE49-F238E27FC236}">
                <a16:creationId xmlns:a16="http://schemas.microsoft.com/office/drawing/2014/main" xmlns="" id="{B269B84C-8465-43DA-B05F-3FDFE840BC9B}"/>
              </a:ext>
            </a:extLst>
          </p:cNvPr>
          <p:cNvSpPr/>
          <p:nvPr>
            <p:custDataLst>
              <p:tags r:id="rId10"/>
            </p:custDataLst>
          </p:nvPr>
        </p:nvSpPr>
        <p:spPr bwMode="auto">
          <a:xfrm>
            <a:off x="5665788" y="2465388"/>
            <a:ext cx="349250" cy="7938"/>
          </a:xfrm>
          <a:prstGeom prst="rect">
            <a:avLst/>
          </a:prstGeom>
          <a:solidFill>
            <a:schemeClr val="tx2"/>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1600" b="0" i="0" u="none" strike="noStrike" cap="none" normalizeH="0" baseline="0">
              <a:ln>
                <a:noFill/>
              </a:ln>
              <a:solidFill>
                <a:schemeClr val="tx1"/>
              </a:solidFill>
              <a:effectLst/>
              <a:latin typeface="Arial" charset="0"/>
            </a:endParaRPr>
          </a:p>
        </p:txBody>
      </p:sp>
      <p:graphicFrame>
        <p:nvGraphicFramePr>
          <p:cNvPr id="202" name="Chart 3">
            <a:extLst>
              <a:ext uri="{FF2B5EF4-FFF2-40B4-BE49-F238E27FC236}">
                <a16:creationId xmlns:a16="http://schemas.microsoft.com/office/drawing/2014/main" xmlns="" id="{3CA8BC24-92AC-4230-8E6A-CCE49F309FC5}"/>
              </a:ext>
            </a:extLst>
          </p:cNvPr>
          <p:cNvGraphicFramePr/>
          <p:nvPr>
            <p:custDataLst>
              <p:tags r:id="rId11"/>
            </p:custDataLst>
            <p:extLst/>
          </p:nvPr>
        </p:nvGraphicFramePr>
        <p:xfrm>
          <a:off x="1679575" y="2079625"/>
          <a:ext cx="5184775" cy="2779713"/>
        </p:xfrm>
        <a:graphic>
          <a:graphicData uri="http://schemas.openxmlformats.org/drawingml/2006/chart">
            <c:chart xmlns:c="http://schemas.openxmlformats.org/drawingml/2006/chart" xmlns:r="http://schemas.openxmlformats.org/officeDocument/2006/relationships" r:id="rId32"/>
          </a:graphicData>
        </a:graphic>
      </p:graphicFrame>
      <p:cxnSp>
        <p:nvCxnSpPr>
          <p:cNvPr id="158" name="Gerader Verbinder 157">
            <a:extLst>
              <a:ext uri="{FF2B5EF4-FFF2-40B4-BE49-F238E27FC236}">
                <a16:creationId xmlns:a16="http://schemas.microsoft.com/office/drawing/2014/main" xmlns="" id="{D10CD7E7-6529-408B-BB02-43E8CD80E8C0}"/>
              </a:ext>
            </a:extLst>
          </p:cNvPr>
          <p:cNvCxnSpPr/>
          <p:nvPr>
            <p:custDataLst>
              <p:tags r:id="rId12"/>
            </p:custDataLst>
          </p:nvPr>
        </p:nvCxnSpPr>
        <p:spPr bwMode="auto">
          <a:xfrm flipV="1">
            <a:off x="2074863" y="1731964"/>
            <a:ext cx="4392613" cy="461963"/>
          </a:xfrm>
          <a:prstGeom prst="line">
            <a:avLst/>
          </a:prstGeom>
          <a:noFill/>
          <a:ln w="2857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 name="Rectangle 3">
            <a:extLst>
              <a:ext uri="{FF2B5EF4-FFF2-40B4-BE49-F238E27FC236}">
                <a16:creationId xmlns:a16="http://schemas.microsoft.com/office/drawing/2014/main" xmlns="" id="{C60F82E6-05F3-4948-8A1C-AD431FB1F2F3}"/>
              </a:ext>
            </a:extLst>
          </p:cNvPr>
          <p:cNvSpPr>
            <a:spLocks noGrp="1" noChangeArrowheads="1"/>
          </p:cNvSpPr>
          <p:nvPr>
            <p:custDataLst>
              <p:tags r:id="rId13"/>
            </p:custDataLst>
          </p:nvPr>
        </p:nvSpPr>
        <p:spPr bwMode="auto">
          <a:xfrm>
            <a:off x="1900238" y="4827588"/>
            <a:ext cx="34925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2017</a:t>
            </a:r>
            <a:endParaRPr lang="de-CH" sz="1200" dirty="0">
              <a:sym typeface="+mn-lt"/>
            </a:endParaRPr>
          </a:p>
        </p:txBody>
      </p:sp>
      <p:sp>
        <p:nvSpPr>
          <p:cNvPr id="31" name="Rectangle 3">
            <a:extLst>
              <a:ext uri="{FF2B5EF4-FFF2-40B4-BE49-F238E27FC236}">
                <a16:creationId xmlns:a16="http://schemas.microsoft.com/office/drawing/2014/main" xmlns="" id="{EC799DFF-033F-4D9D-8E6D-B3406648E020}"/>
              </a:ext>
            </a:extLst>
          </p:cNvPr>
          <p:cNvSpPr>
            <a:spLocks noGrp="1" noChangeArrowheads="1"/>
          </p:cNvSpPr>
          <p:nvPr>
            <p:custDataLst>
              <p:tags r:id="rId14"/>
            </p:custDataLst>
          </p:nvPr>
        </p:nvSpPr>
        <p:spPr bwMode="auto">
          <a:xfrm>
            <a:off x="5686425" y="4827588"/>
            <a:ext cx="309563"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SFP</a:t>
            </a:r>
            <a:endParaRPr lang="de-CH" sz="1200" b="0" dirty="0">
              <a:sym typeface="+mn-lt"/>
            </a:endParaRPr>
          </a:p>
        </p:txBody>
      </p:sp>
      <p:sp>
        <p:nvSpPr>
          <p:cNvPr id="8" name="Rectangle 3">
            <a:extLst>
              <a:ext uri="{FF2B5EF4-FFF2-40B4-BE49-F238E27FC236}">
                <a16:creationId xmlns:a16="http://schemas.microsoft.com/office/drawing/2014/main" xmlns="" id="{705BE5E2-26C7-4DB5-909C-FAF95C79D934}"/>
              </a:ext>
            </a:extLst>
          </p:cNvPr>
          <p:cNvSpPr>
            <a:spLocks noGrp="1" noChangeArrowheads="1"/>
          </p:cNvSpPr>
          <p:nvPr>
            <p:custDataLst>
              <p:tags r:id="rId15"/>
            </p:custDataLst>
          </p:nvPr>
        </p:nvSpPr>
        <p:spPr bwMode="auto">
          <a:xfrm>
            <a:off x="2486025" y="4827588"/>
            <a:ext cx="4349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CEEU</a:t>
            </a:r>
            <a:endParaRPr lang="de-CH" sz="1200" b="0" dirty="0">
              <a:sym typeface="+mn-lt"/>
            </a:endParaRPr>
          </a:p>
        </p:txBody>
      </p:sp>
      <p:sp>
        <p:nvSpPr>
          <p:cNvPr id="23" name="Rectangle 3">
            <a:extLst>
              <a:ext uri="{FF2B5EF4-FFF2-40B4-BE49-F238E27FC236}">
                <a16:creationId xmlns:a16="http://schemas.microsoft.com/office/drawing/2014/main" xmlns="" id="{891AB7A1-BA99-47A7-AE58-17B6EC1F0DA2}"/>
              </a:ext>
            </a:extLst>
          </p:cNvPr>
          <p:cNvSpPr>
            <a:spLocks noGrp="1" noChangeArrowheads="1"/>
          </p:cNvSpPr>
          <p:nvPr>
            <p:custDataLst>
              <p:tags r:id="rId16"/>
            </p:custDataLst>
          </p:nvPr>
        </p:nvSpPr>
        <p:spPr bwMode="auto">
          <a:xfrm>
            <a:off x="4376738" y="4827588"/>
            <a:ext cx="41592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APAC</a:t>
            </a:r>
            <a:endParaRPr lang="de-CH" sz="1200" b="0" dirty="0">
              <a:sym typeface="+mn-lt"/>
            </a:endParaRPr>
          </a:p>
        </p:txBody>
      </p:sp>
      <p:sp>
        <p:nvSpPr>
          <p:cNvPr id="9" name="Rectangle 3">
            <a:extLst>
              <a:ext uri="{FF2B5EF4-FFF2-40B4-BE49-F238E27FC236}">
                <a16:creationId xmlns:a16="http://schemas.microsoft.com/office/drawing/2014/main" xmlns="" id="{17E5B90A-2B83-4ADE-8EAA-F06496FC1E1A}"/>
              </a:ext>
            </a:extLst>
          </p:cNvPr>
          <p:cNvSpPr>
            <a:spLocks noGrp="1" noChangeArrowheads="1"/>
          </p:cNvSpPr>
          <p:nvPr>
            <p:custDataLst>
              <p:tags r:id="rId17"/>
            </p:custDataLst>
          </p:nvPr>
        </p:nvSpPr>
        <p:spPr bwMode="auto">
          <a:xfrm>
            <a:off x="3105150" y="4827588"/>
            <a:ext cx="45243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MENA</a:t>
            </a:r>
            <a:endParaRPr lang="de-CH" sz="1200" b="0" dirty="0">
              <a:sym typeface="+mn-lt"/>
            </a:endParaRPr>
          </a:p>
        </p:txBody>
      </p:sp>
      <p:sp>
        <p:nvSpPr>
          <p:cNvPr id="19" name="Rectangle 3">
            <a:extLst>
              <a:ext uri="{FF2B5EF4-FFF2-40B4-BE49-F238E27FC236}">
                <a16:creationId xmlns:a16="http://schemas.microsoft.com/office/drawing/2014/main" xmlns="" id="{DF9676C2-E973-4E38-A96C-70230545EA22}"/>
              </a:ext>
            </a:extLst>
          </p:cNvPr>
          <p:cNvSpPr>
            <a:spLocks noGrp="1" noChangeArrowheads="1"/>
          </p:cNvSpPr>
          <p:nvPr>
            <p:custDataLst>
              <p:tags r:id="rId18"/>
            </p:custDataLst>
          </p:nvPr>
        </p:nvSpPr>
        <p:spPr bwMode="auto">
          <a:xfrm>
            <a:off x="3773488" y="4827588"/>
            <a:ext cx="3683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NISA</a:t>
            </a:r>
            <a:endParaRPr lang="de-CH" sz="1200" b="0" dirty="0">
              <a:sym typeface="+mn-lt"/>
            </a:endParaRPr>
          </a:p>
        </p:txBody>
      </p:sp>
      <p:sp>
        <p:nvSpPr>
          <p:cNvPr id="27" name="Rectangle 3">
            <a:extLst>
              <a:ext uri="{FF2B5EF4-FFF2-40B4-BE49-F238E27FC236}">
                <a16:creationId xmlns:a16="http://schemas.microsoft.com/office/drawing/2014/main" xmlns="" id="{607A996D-3049-479D-B25C-322009F61F3E}"/>
              </a:ext>
            </a:extLst>
          </p:cNvPr>
          <p:cNvSpPr>
            <a:spLocks noGrp="1" noChangeArrowheads="1"/>
          </p:cNvSpPr>
          <p:nvPr>
            <p:custDataLst>
              <p:tags r:id="rId19"/>
            </p:custDataLst>
          </p:nvPr>
        </p:nvSpPr>
        <p:spPr bwMode="auto">
          <a:xfrm>
            <a:off x="4978400" y="4827588"/>
            <a:ext cx="4699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NOMA</a:t>
            </a:r>
            <a:endParaRPr lang="de-CH" sz="1200" b="0" dirty="0">
              <a:sym typeface="+mn-lt"/>
            </a:endParaRPr>
          </a:p>
        </p:txBody>
      </p:sp>
      <p:sp>
        <p:nvSpPr>
          <p:cNvPr id="106" name="Rectangle 3">
            <a:extLst>
              <a:ext uri="{FF2B5EF4-FFF2-40B4-BE49-F238E27FC236}">
                <a16:creationId xmlns:a16="http://schemas.microsoft.com/office/drawing/2014/main" xmlns="" id="{93A102D1-CBDA-4395-9CD0-400E7FFA183E}"/>
              </a:ext>
            </a:extLst>
          </p:cNvPr>
          <p:cNvSpPr>
            <a:spLocks noGrp="1" noChangeArrowheads="1"/>
          </p:cNvSpPr>
          <p:nvPr>
            <p:custDataLst>
              <p:tags r:id="rId20"/>
            </p:custDataLst>
          </p:nvPr>
        </p:nvSpPr>
        <p:spPr bwMode="gray">
          <a:xfrm>
            <a:off x="3160713" y="2438400"/>
            <a:ext cx="33972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7F2FF2ED-707C-484B-B660-0DFACF864AF9}" type="datetime'''''''''2''''''''9''''''''.''''''''''''''''''0'''''''''''">
              <a:rPr lang="de-CH" altLang="en-US" sz="1200" b="0" smtClean="0">
                <a:sym typeface="+mn-lt"/>
              </a:rPr>
              <a:pPr marL="0" indent="0" algn="ctr">
                <a:spcBef>
                  <a:spcPct val="0"/>
                </a:spcBef>
                <a:spcAft>
                  <a:spcPct val="0"/>
                </a:spcAft>
                <a:buNone/>
              </a:pPr>
              <a:t>29.0</a:t>
            </a:fld>
            <a:endParaRPr lang="de-CH" sz="1200" b="0" dirty="0">
              <a:sym typeface="+mn-lt"/>
            </a:endParaRPr>
          </a:p>
        </p:txBody>
      </p:sp>
      <p:sp>
        <p:nvSpPr>
          <p:cNvPr id="36" name="Rectangle 3">
            <a:extLst>
              <a:ext uri="{FF2B5EF4-FFF2-40B4-BE49-F238E27FC236}">
                <a16:creationId xmlns:a16="http://schemas.microsoft.com/office/drawing/2014/main" xmlns="" id="{5FA71872-DAE3-4A97-A5CF-D8B2F414B335}"/>
              </a:ext>
            </a:extLst>
          </p:cNvPr>
          <p:cNvSpPr>
            <a:spLocks noGrp="1" noChangeArrowheads="1"/>
          </p:cNvSpPr>
          <p:nvPr>
            <p:custDataLst>
              <p:tags r:id="rId21"/>
            </p:custDataLst>
          </p:nvPr>
        </p:nvSpPr>
        <p:spPr bwMode="auto">
          <a:xfrm>
            <a:off x="6292850" y="4827588"/>
            <a:ext cx="34925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2018</a:t>
            </a:r>
            <a:endParaRPr lang="de-CH" sz="1200" dirty="0">
              <a:sym typeface="+mn-lt"/>
            </a:endParaRPr>
          </a:p>
        </p:txBody>
      </p:sp>
      <p:sp>
        <p:nvSpPr>
          <p:cNvPr id="108" name="Rectangle 3">
            <a:extLst>
              <a:ext uri="{FF2B5EF4-FFF2-40B4-BE49-F238E27FC236}">
                <a16:creationId xmlns:a16="http://schemas.microsoft.com/office/drawing/2014/main" xmlns="" id="{35A03E85-E149-4904-A546-7EB2BFB3D82E}"/>
              </a:ext>
            </a:extLst>
          </p:cNvPr>
          <p:cNvSpPr>
            <a:spLocks noGrp="1" noChangeArrowheads="1"/>
          </p:cNvSpPr>
          <p:nvPr>
            <p:custDataLst>
              <p:tags r:id="rId22"/>
            </p:custDataLst>
          </p:nvPr>
        </p:nvSpPr>
        <p:spPr bwMode="gray">
          <a:xfrm>
            <a:off x="4389438" y="2547938"/>
            <a:ext cx="39052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67F152A0-EF82-4D2E-B8AC-5A988D529E16}" type="datetime'-''''''''''1''''''''''''''''''''''''''''''''''''6.2'''''''''">
              <a:rPr lang="de-CH" altLang="en-US" sz="1200" b="0" smtClean="0">
                <a:sym typeface="+mn-lt"/>
              </a:rPr>
              <a:pPr marL="0" indent="0" algn="ctr">
                <a:spcBef>
                  <a:spcPct val="0"/>
                </a:spcBef>
                <a:spcAft>
                  <a:spcPct val="0"/>
                </a:spcAft>
                <a:buNone/>
              </a:pPr>
              <a:t>-16.2</a:t>
            </a:fld>
            <a:endParaRPr lang="de-CH" sz="1200" b="0" dirty="0">
              <a:sym typeface="+mn-lt"/>
            </a:endParaRPr>
          </a:p>
        </p:txBody>
      </p:sp>
      <p:sp>
        <p:nvSpPr>
          <p:cNvPr id="107" name="Rectangle 3">
            <a:extLst>
              <a:ext uri="{FF2B5EF4-FFF2-40B4-BE49-F238E27FC236}">
                <a16:creationId xmlns:a16="http://schemas.microsoft.com/office/drawing/2014/main" xmlns="" id="{6573C729-E1CA-4983-A8B6-63E1B1F2F7A5}"/>
              </a:ext>
            </a:extLst>
          </p:cNvPr>
          <p:cNvSpPr>
            <a:spLocks noGrp="1" noChangeArrowheads="1"/>
          </p:cNvSpPr>
          <p:nvPr>
            <p:custDataLst>
              <p:tags r:id="rId23"/>
            </p:custDataLst>
          </p:nvPr>
        </p:nvSpPr>
        <p:spPr bwMode="gray">
          <a:xfrm>
            <a:off x="3787775" y="2193925"/>
            <a:ext cx="33972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29AE0749-F0FD-49A0-9CB7-E18F48666F79}" type="datetime'''''''''3''''''''''''2.''''8'''''''''''''''">
              <a:rPr lang="de-CH" altLang="en-US" sz="1200" b="0" smtClean="0">
                <a:sym typeface="+mn-lt"/>
              </a:rPr>
              <a:pPr marL="0" indent="0" algn="ctr">
                <a:spcBef>
                  <a:spcPct val="0"/>
                </a:spcBef>
                <a:spcAft>
                  <a:spcPct val="0"/>
                </a:spcAft>
                <a:buNone/>
              </a:pPr>
              <a:t>32.8</a:t>
            </a:fld>
            <a:endParaRPr lang="de-CH" sz="1200" b="0" dirty="0">
              <a:sym typeface="+mn-lt"/>
            </a:endParaRPr>
          </a:p>
        </p:txBody>
      </p:sp>
      <p:sp>
        <p:nvSpPr>
          <p:cNvPr id="42" name="Rectangle 3">
            <a:extLst>
              <a:ext uri="{FF2B5EF4-FFF2-40B4-BE49-F238E27FC236}">
                <a16:creationId xmlns:a16="http://schemas.microsoft.com/office/drawing/2014/main" xmlns="" id="{4FBF355E-A3B0-4768-A46F-084E820D4CCC}"/>
              </a:ext>
            </a:extLst>
          </p:cNvPr>
          <p:cNvSpPr>
            <a:spLocks noGrp="1" noChangeArrowheads="1"/>
          </p:cNvSpPr>
          <p:nvPr>
            <p:custDataLst>
              <p:tags r:id="rId24"/>
            </p:custDataLst>
          </p:nvPr>
        </p:nvSpPr>
        <p:spPr bwMode="gray">
          <a:xfrm>
            <a:off x="1863725" y="2719388"/>
            <a:ext cx="423863"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2013292C-F946-43D3-A27A-2E17C392F2AE}" type="datetime'8''''''''''''''''''''''''''''''''47''.''''''''6'''">
              <a:rPr lang="de-CH" altLang="en-US" sz="1200" smtClean="0">
                <a:sym typeface="+mn-lt"/>
              </a:rPr>
              <a:pPr marL="0" indent="0" algn="ctr">
                <a:spcBef>
                  <a:spcPct val="0"/>
                </a:spcBef>
                <a:spcAft>
                  <a:spcPct val="0"/>
                </a:spcAft>
                <a:buNone/>
              </a:pPr>
              <a:t>847.6</a:t>
            </a:fld>
            <a:endParaRPr lang="de-CH" sz="1200" dirty="0">
              <a:sym typeface="+mn-lt"/>
            </a:endParaRPr>
          </a:p>
        </p:txBody>
      </p:sp>
      <p:sp>
        <p:nvSpPr>
          <p:cNvPr id="105" name="Rectangle 3">
            <a:extLst>
              <a:ext uri="{FF2B5EF4-FFF2-40B4-BE49-F238E27FC236}">
                <a16:creationId xmlns:a16="http://schemas.microsoft.com/office/drawing/2014/main" xmlns="" id="{8AB38560-A9F3-42EF-AF7A-60F531541424}"/>
              </a:ext>
            </a:extLst>
          </p:cNvPr>
          <p:cNvSpPr>
            <a:spLocks noGrp="1" noChangeArrowheads="1"/>
          </p:cNvSpPr>
          <p:nvPr>
            <p:custDataLst>
              <p:tags r:id="rId25"/>
            </p:custDataLst>
          </p:nvPr>
        </p:nvSpPr>
        <p:spPr bwMode="gray">
          <a:xfrm>
            <a:off x="2576513" y="2655888"/>
            <a:ext cx="25558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6A24C633-9A90-41D4-BC0A-D0BE2E9A0E9B}" type="datetime'''''8''''''''''''.''''''''5'''''''''''''''''">
              <a:rPr lang="de-CH" altLang="en-US" sz="1200" b="0" smtClean="0">
                <a:sym typeface="+mn-lt"/>
              </a:rPr>
              <a:pPr marL="0" indent="0" algn="ctr">
                <a:spcBef>
                  <a:spcPct val="0"/>
                </a:spcBef>
                <a:spcAft>
                  <a:spcPct val="0"/>
                </a:spcAft>
                <a:buNone/>
              </a:pPr>
              <a:t>8.5</a:t>
            </a:fld>
            <a:endParaRPr lang="de-CH" sz="1200" b="0" dirty="0">
              <a:sym typeface="+mn-lt"/>
            </a:endParaRPr>
          </a:p>
        </p:txBody>
      </p:sp>
      <p:sp>
        <p:nvSpPr>
          <p:cNvPr id="109" name="Rectangle 3">
            <a:extLst>
              <a:ext uri="{FF2B5EF4-FFF2-40B4-BE49-F238E27FC236}">
                <a16:creationId xmlns:a16="http://schemas.microsoft.com/office/drawing/2014/main" xmlns="" id="{2D65EC28-160F-48A2-A131-1F51938E9F1D}"/>
              </a:ext>
            </a:extLst>
          </p:cNvPr>
          <p:cNvSpPr>
            <a:spLocks noGrp="1" noChangeArrowheads="1"/>
          </p:cNvSpPr>
          <p:nvPr>
            <p:custDataLst>
              <p:tags r:id="rId26"/>
            </p:custDataLst>
          </p:nvPr>
        </p:nvSpPr>
        <p:spPr bwMode="gray">
          <a:xfrm>
            <a:off x="5086350" y="2265363"/>
            <a:ext cx="25558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90300583-C609-48AC-AC05-BD8BEFFC3307}" type="datetime'''''''''6.''''''''''''''''''''''''''7'''''''''''''''''''''''''">
              <a:rPr lang="de-CH" altLang="en-US" sz="1200" b="0" smtClean="0">
                <a:sym typeface="+mn-lt"/>
              </a:rPr>
              <a:pPr marL="0" indent="0" algn="ctr">
                <a:spcBef>
                  <a:spcPct val="0"/>
                </a:spcBef>
                <a:spcAft>
                  <a:spcPct val="0"/>
                </a:spcAft>
                <a:buNone/>
              </a:pPr>
              <a:t>6.7</a:t>
            </a:fld>
            <a:endParaRPr lang="de-CH" sz="1200" b="0" dirty="0">
              <a:sym typeface="+mn-lt"/>
            </a:endParaRPr>
          </a:p>
        </p:txBody>
      </p:sp>
      <p:sp>
        <p:nvSpPr>
          <p:cNvPr id="110" name="Rectangle 3">
            <a:extLst>
              <a:ext uri="{FF2B5EF4-FFF2-40B4-BE49-F238E27FC236}">
                <a16:creationId xmlns:a16="http://schemas.microsoft.com/office/drawing/2014/main" xmlns="" id="{CD798013-7EA5-4C27-AC79-EBCD593F2561}"/>
              </a:ext>
            </a:extLst>
          </p:cNvPr>
          <p:cNvSpPr>
            <a:spLocks noGrp="1" noChangeArrowheads="1"/>
          </p:cNvSpPr>
          <p:nvPr>
            <p:custDataLst>
              <p:tags r:id="rId27"/>
            </p:custDataLst>
          </p:nvPr>
        </p:nvSpPr>
        <p:spPr bwMode="gray">
          <a:xfrm>
            <a:off x="5713413" y="2257425"/>
            <a:ext cx="25558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701BA158-78E4-499E-B013-1026580623F7}" type="datetime'''''''''''''''''''1''''''''''''''''.''''''''0'''''''''''''''''">
              <a:rPr lang="de-CH" altLang="en-US" sz="1200" b="0" smtClean="0">
                <a:sym typeface="+mn-lt"/>
              </a:rPr>
              <a:pPr marL="0" indent="0" algn="ctr">
                <a:spcBef>
                  <a:spcPct val="0"/>
                </a:spcBef>
                <a:spcAft>
                  <a:spcPct val="0"/>
                </a:spcAft>
                <a:buNone/>
              </a:pPr>
              <a:t>1.0</a:t>
            </a:fld>
            <a:endParaRPr lang="de-CH" sz="1200" b="0" dirty="0">
              <a:sym typeface="+mn-lt"/>
            </a:endParaRPr>
          </a:p>
        </p:txBody>
      </p:sp>
      <p:sp>
        <p:nvSpPr>
          <p:cNvPr id="43" name="Rectangle 3">
            <a:extLst>
              <a:ext uri="{FF2B5EF4-FFF2-40B4-BE49-F238E27FC236}">
                <a16:creationId xmlns:a16="http://schemas.microsoft.com/office/drawing/2014/main" xmlns="" id="{4D760AB8-AD0B-4AB0-A549-0CD0E1753A3A}"/>
              </a:ext>
            </a:extLst>
          </p:cNvPr>
          <p:cNvSpPr>
            <a:spLocks noGrp="1" noChangeArrowheads="1"/>
          </p:cNvSpPr>
          <p:nvPr>
            <p:custDataLst>
              <p:tags r:id="rId28"/>
            </p:custDataLst>
          </p:nvPr>
        </p:nvSpPr>
        <p:spPr bwMode="gray">
          <a:xfrm>
            <a:off x="6256338" y="2257425"/>
            <a:ext cx="423863"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E36A41A2-D1DC-4DD0-96D9-508E47F7BA67}" type="datetime'9''''''''''''0''''''''''9''''''''''''''.''''4'''">
              <a:rPr lang="de-CH" altLang="en-US" sz="1200" smtClean="0">
                <a:sym typeface="+mn-lt"/>
              </a:rPr>
              <a:pPr marL="0" indent="0" algn="ctr">
                <a:spcBef>
                  <a:spcPct val="0"/>
                </a:spcBef>
                <a:spcAft>
                  <a:spcPct val="0"/>
                </a:spcAft>
                <a:buNone/>
              </a:pPr>
              <a:t>909.4</a:t>
            </a:fld>
            <a:endParaRPr lang="de-CH" sz="1200" dirty="0">
              <a:sym typeface="+mn-lt"/>
            </a:endParaRPr>
          </a:p>
        </p:txBody>
      </p:sp>
      <p:sp>
        <p:nvSpPr>
          <p:cNvPr id="157" name="Rectangle 3">
            <a:extLst>
              <a:ext uri="{FF2B5EF4-FFF2-40B4-BE49-F238E27FC236}">
                <a16:creationId xmlns:a16="http://schemas.microsoft.com/office/drawing/2014/main" xmlns="" id="{B3E6200B-4E20-4656-8B7D-711DC1FA384A}"/>
              </a:ext>
            </a:extLst>
          </p:cNvPr>
          <p:cNvSpPr>
            <a:spLocks noGrp="1" noChangeArrowheads="1"/>
          </p:cNvSpPr>
          <p:nvPr>
            <p:custDataLst>
              <p:tags r:id="rId29"/>
            </p:custDataLst>
          </p:nvPr>
        </p:nvSpPr>
        <p:spPr bwMode="auto">
          <a:xfrm>
            <a:off x="3962400" y="1833563"/>
            <a:ext cx="615950" cy="258763"/>
          </a:xfrm>
          <a:prstGeom prst="ellipse">
            <a:avLst/>
          </a:prstGeom>
          <a:solidFill>
            <a:schemeClr val="bg1"/>
          </a:solidFill>
          <a:ln w="9525" cap="flat" cmpd="sng" algn="ctr">
            <a:solidFill>
              <a:schemeClr val="tx1"/>
            </a:solidFill>
            <a:prstDash val="solid"/>
            <a:miter lim="800000"/>
            <a:headEnd type="none" w="med" len="med"/>
            <a:tailEnd type="none" w="med" len="med"/>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84608940-4360-45D1-B509-16B047048F05}" type="datetime'''+7''''''''''''''''''.''''''''''''''3''''''''''%'">
              <a:rPr lang="de-CH" altLang="en-US" sz="1200" smtClean="0"/>
              <a:pPr marL="0" indent="0" algn="ctr">
                <a:spcBef>
                  <a:spcPct val="0"/>
                </a:spcBef>
                <a:spcAft>
                  <a:spcPct val="0"/>
                </a:spcAft>
                <a:buNone/>
              </a:pPr>
              <a:t>+7.3%</a:t>
            </a:fld>
            <a:endParaRPr lang="de-CH" sz="1200" dirty="0">
              <a:sym typeface="+mn-lt"/>
            </a:endParaRPr>
          </a:p>
        </p:txBody>
      </p:sp>
      <p:sp>
        <p:nvSpPr>
          <p:cNvPr id="165" name="Inhaltsplatzhalter 11">
            <a:extLst>
              <a:ext uri="{FF2B5EF4-FFF2-40B4-BE49-F238E27FC236}">
                <a16:creationId xmlns:a16="http://schemas.microsoft.com/office/drawing/2014/main" xmlns="" id="{1B21561E-281C-4CD0-A1B8-FC4196FF2636}"/>
              </a:ext>
            </a:extLst>
          </p:cNvPr>
          <p:cNvSpPr txBox="1">
            <a:spLocks/>
          </p:cNvSpPr>
          <p:nvPr/>
        </p:nvSpPr>
        <p:spPr bwMode="auto">
          <a:xfrm>
            <a:off x="728663" y="5141912"/>
            <a:ext cx="10334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r">
              <a:buFont typeface="Arial" charset="0"/>
              <a:buNone/>
            </a:pPr>
            <a:r>
              <a:rPr lang="de-CH" sz="1200" kern="0" noProof="1"/>
              <a:t>Area Revenue</a:t>
            </a:r>
            <a:br>
              <a:rPr lang="de-CH" sz="1200" kern="0" noProof="1"/>
            </a:br>
            <a:r>
              <a:rPr lang="de-CH" sz="1200" kern="0" noProof="1"/>
              <a:t>2018</a:t>
            </a:r>
          </a:p>
        </p:txBody>
      </p:sp>
      <p:sp>
        <p:nvSpPr>
          <p:cNvPr id="169" name="Rectangle 3">
            <a:extLst>
              <a:ext uri="{FF2B5EF4-FFF2-40B4-BE49-F238E27FC236}">
                <a16:creationId xmlns:a16="http://schemas.microsoft.com/office/drawing/2014/main" xmlns="" id="{9BCE7AC5-413D-4545-B5A5-8103E4870BA0}"/>
              </a:ext>
            </a:extLst>
          </p:cNvPr>
          <p:cNvSpPr>
            <a:spLocks noGrp="1" noChangeArrowheads="1"/>
          </p:cNvSpPr>
          <p:nvPr/>
        </p:nvSpPr>
        <p:spPr bwMode="auto">
          <a:xfrm>
            <a:off x="3084513"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105.2</a:t>
            </a:r>
            <a:endParaRPr lang="de-CH" sz="1200" dirty="0">
              <a:sym typeface="+mn-lt"/>
            </a:endParaRPr>
          </a:p>
        </p:txBody>
      </p:sp>
      <p:sp>
        <p:nvSpPr>
          <p:cNvPr id="170" name="Rectangle 3">
            <a:extLst>
              <a:ext uri="{FF2B5EF4-FFF2-40B4-BE49-F238E27FC236}">
                <a16:creationId xmlns:a16="http://schemas.microsoft.com/office/drawing/2014/main" xmlns="" id="{3E4EF573-777A-4243-A6BF-DE251CC8C84B}"/>
              </a:ext>
            </a:extLst>
          </p:cNvPr>
          <p:cNvSpPr>
            <a:spLocks noGrp="1" noChangeArrowheads="1"/>
          </p:cNvSpPr>
          <p:nvPr/>
        </p:nvSpPr>
        <p:spPr bwMode="auto">
          <a:xfrm>
            <a:off x="3709988"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smtClean="0"/>
              <a:t>119.0</a:t>
            </a:r>
            <a:endParaRPr lang="de-CH" sz="1200" dirty="0">
              <a:sym typeface="+mn-lt"/>
            </a:endParaRPr>
          </a:p>
        </p:txBody>
      </p:sp>
      <p:sp>
        <p:nvSpPr>
          <p:cNvPr id="171" name="Rectangle 3">
            <a:extLst>
              <a:ext uri="{FF2B5EF4-FFF2-40B4-BE49-F238E27FC236}">
                <a16:creationId xmlns:a16="http://schemas.microsoft.com/office/drawing/2014/main" xmlns="" id="{E5C821B7-4987-40FF-82D8-C4E9CF1F4643}"/>
              </a:ext>
            </a:extLst>
          </p:cNvPr>
          <p:cNvSpPr>
            <a:spLocks noGrp="1" noChangeArrowheads="1"/>
          </p:cNvSpPr>
          <p:nvPr/>
        </p:nvSpPr>
        <p:spPr bwMode="auto">
          <a:xfrm>
            <a:off x="4337050"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165.4</a:t>
            </a:r>
            <a:endParaRPr lang="de-CH" sz="1200" dirty="0">
              <a:sym typeface="+mn-lt"/>
            </a:endParaRPr>
          </a:p>
        </p:txBody>
      </p:sp>
      <p:sp>
        <p:nvSpPr>
          <p:cNvPr id="172" name="Rectangle 3">
            <a:extLst>
              <a:ext uri="{FF2B5EF4-FFF2-40B4-BE49-F238E27FC236}">
                <a16:creationId xmlns:a16="http://schemas.microsoft.com/office/drawing/2014/main" xmlns="" id="{CE8277FA-C283-4E2F-A9C2-324B24299E7F}"/>
              </a:ext>
            </a:extLst>
          </p:cNvPr>
          <p:cNvSpPr>
            <a:spLocks noGrp="1" noChangeArrowheads="1"/>
          </p:cNvSpPr>
          <p:nvPr/>
        </p:nvSpPr>
        <p:spPr bwMode="auto">
          <a:xfrm>
            <a:off x="4962525"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219.5</a:t>
            </a:r>
            <a:endParaRPr lang="de-CH" sz="1200" dirty="0">
              <a:sym typeface="+mn-lt"/>
            </a:endParaRPr>
          </a:p>
        </p:txBody>
      </p:sp>
      <p:sp>
        <p:nvSpPr>
          <p:cNvPr id="174" name="Inhaltsplatzhalter 11">
            <a:extLst>
              <a:ext uri="{FF2B5EF4-FFF2-40B4-BE49-F238E27FC236}">
                <a16:creationId xmlns:a16="http://schemas.microsoft.com/office/drawing/2014/main" xmlns="" id="{E430CDA7-447A-4E5D-9838-5EA2983DC33E}"/>
              </a:ext>
            </a:extLst>
          </p:cNvPr>
          <p:cNvSpPr txBox="1">
            <a:spLocks/>
          </p:cNvSpPr>
          <p:nvPr/>
        </p:nvSpPr>
        <p:spPr bwMode="auto">
          <a:xfrm>
            <a:off x="457200" y="5596771"/>
            <a:ext cx="13049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r">
              <a:buFont typeface="Arial" charset="0"/>
              <a:buNone/>
            </a:pPr>
            <a:r>
              <a:rPr lang="de-CH" sz="1200" kern="0" noProof="1" smtClean="0"/>
              <a:t>Group Revenues 2018</a:t>
            </a:r>
            <a:endParaRPr lang="de-CH" sz="1200" kern="0" noProof="1"/>
          </a:p>
        </p:txBody>
      </p:sp>
      <p:sp>
        <p:nvSpPr>
          <p:cNvPr id="176" name="Rectangle 3">
            <a:extLst>
              <a:ext uri="{FF2B5EF4-FFF2-40B4-BE49-F238E27FC236}">
                <a16:creationId xmlns:a16="http://schemas.microsoft.com/office/drawing/2014/main" xmlns="" id="{C1A870F1-E360-4C9A-96BF-0FEA54D540BD}"/>
              </a:ext>
            </a:extLst>
          </p:cNvPr>
          <p:cNvSpPr>
            <a:spLocks noGrp="1" noChangeArrowheads="1"/>
          </p:cNvSpPr>
          <p:nvPr/>
        </p:nvSpPr>
        <p:spPr bwMode="auto">
          <a:xfrm>
            <a:off x="3084513"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12%</a:t>
            </a:r>
            <a:endParaRPr lang="de-CH" sz="1200" b="0" dirty="0">
              <a:sym typeface="+mn-lt"/>
            </a:endParaRPr>
          </a:p>
        </p:txBody>
      </p:sp>
      <p:sp>
        <p:nvSpPr>
          <p:cNvPr id="177" name="Rectangle 3">
            <a:extLst>
              <a:ext uri="{FF2B5EF4-FFF2-40B4-BE49-F238E27FC236}">
                <a16:creationId xmlns:a16="http://schemas.microsoft.com/office/drawing/2014/main" xmlns="" id="{FF13D4EF-75BD-4BC0-BCA5-FA3941C0198D}"/>
              </a:ext>
            </a:extLst>
          </p:cNvPr>
          <p:cNvSpPr>
            <a:spLocks noGrp="1" noChangeArrowheads="1"/>
          </p:cNvSpPr>
          <p:nvPr/>
        </p:nvSpPr>
        <p:spPr bwMode="auto">
          <a:xfrm>
            <a:off x="3709988"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13%</a:t>
            </a:r>
            <a:endParaRPr lang="de-CH" sz="1200" b="0" dirty="0">
              <a:sym typeface="+mn-lt"/>
            </a:endParaRPr>
          </a:p>
        </p:txBody>
      </p:sp>
      <p:sp>
        <p:nvSpPr>
          <p:cNvPr id="178" name="Rectangle 3">
            <a:extLst>
              <a:ext uri="{FF2B5EF4-FFF2-40B4-BE49-F238E27FC236}">
                <a16:creationId xmlns:a16="http://schemas.microsoft.com/office/drawing/2014/main" xmlns="" id="{70B3E6EE-B630-4657-A32F-39E1C9C49F86}"/>
              </a:ext>
            </a:extLst>
          </p:cNvPr>
          <p:cNvSpPr>
            <a:spLocks noGrp="1" noChangeArrowheads="1"/>
          </p:cNvSpPr>
          <p:nvPr/>
        </p:nvSpPr>
        <p:spPr bwMode="auto">
          <a:xfrm>
            <a:off x="4337050"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18%</a:t>
            </a:r>
            <a:endParaRPr lang="de-CH" sz="1200" b="0" dirty="0">
              <a:sym typeface="+mn-lt"/>
            </a:endParaRPr>
          </a:p>
        </p:txBody>
      </p:sp>
      <p:sp>
        <p:nvSpPr>
          <p:cNvPr id="179" name="Rectangle 3">
            <a:extLst>
              <a:ext uri="{FF2B5EF4-FFF2-40B4-BE49-F238E27FC236}">
                <a16:creationId xmlns:a16="http://schemas.microsoft.com/office/drawing/2014/main" xmlns="" id="{C0EB77ED-5D1A-42C6-83CD-E2D33B5DE4E6}"/>
              </a:ext>
            </a:extLst>
          </p:cNvPr>
          <p:cNvSpPr>
            <a:spLocks noGrp="1" noChangeArrowheads="1"/>
          </p:cNvSpPr>
          <p:nvPr/>
        </p:nvSpPr>
        <p:spPr bwMode="auto">
          <a:xfrm>
            <a:off x="4962525"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24%</a:t>
            </a:r>
            <a:endParaRPr lang="de-CH" sz="1200" b="0" dirty="0">
              <a:sym typeface="+mn-lt"/>
            </a:endParaRPr>
          </a:p>
        </p:txBody>
      </p:sp>
      <p:sp>
        <p:nvSpPr>
          <p:cNvPr id="181" name="Inhaltsplatzhalter 11">
            <a:extLst>
              <a:ext uri="{FF2B5EF4-FFF2-40B4-BE49-F238E27FC236}">
                <a16:creationId xmlns:a16="http://schemas.microsoft.com/office/drawing/2014/main" xmlns="" id="{AA026C4E-DAC8-4BB0-B9B1-98C0540998A1}"/>
              </a:ext>
            </a:extLst>
          </p:cNvPr>
          <p:cNvSpPr txBox="1">
            <a:spLocks/>
          </p:cNvSpPr>
          <p:nvPr/>
        </p:nvSpPr>
        <p:spPr bwMode="auto">
          <a:xfrm>
            <a:off x="457200" y="6055321"/>
            <a:ext cx="13049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r">
              <a:buFont typeface="Arial" charset="0"/>
              <a:buNone/>
            </a:pPr>
            <a:r>
              <a:rPr lang="de-CH" sz="1200" kern="0" noProof="1">
                <a:solidFill>
                  <a:schemeClr val="accent1">
                    <a:lumMod val="75000"/>
                  </a:schemeClr>
                </a:solidFill>
              </a:rPr>
              <a:t>Group Revenues</a:t>
            </a:r>
            <a:br>
              <a:rPr lang="de-CH" sz="1200" kern="0" noProof="1">
                <a:solidFill>
                  <a:schemeClr val="accent1">
                    <a:lumMod val="75000"/>
                  </a:schemeClr>
                </a:solidFill>
              </a:rPr>
            </a:br>
            <a:r>
              <a:rPr lang="de-CH" sz="1200" kern="0" noProof="1">
                <a:solidFill>
                  <a:schemeClr val="accent1">
                    <a:lumMod val="75000"/>
                  </a:schemeClr>
                </a:solidFill>
              </a:rPr>
              <a:t>2017</a:t>
            </a:r>
          </a:p>
        </p:txBody>
      </p:sp>
      <p:sp>
        <p:nvSpPr>
          <p:cNvPr id="183" name="Rectangle 3">
            <a:extLst>
              <a:ext uri="{FF2B5EF4-FFF2-40B4-BE49-F238E27FC236}">
                <a16:creationId xmlns:a16="http://schemas.microsoft.com/office/drawing/2014/main" xmlns="" id="{339194F7-CCE3-4BA2-8FE3-6156A1AD3F92}"/>
              </a:ext>
            </a:extLst>
          </p:cNvPr>
          <p:cNvSpPr>
            <a:spLocks noGrp="1" noChangeArrowheads="1"/>
          </p:cNvSpPr>
          <p:nvPr/>
        </p:nvSpPr>
        <p:spPr bwMode="auto">
          <a:xfrm>
            <a:off x="3084513"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9%</a:t>
            </a:r>
            <a:endParaRPr lang="de-CH" sz="1200" b="0" dirty="0">
              <a:solidFill>
                <a:schemeClr val="accent1">
                  <a:lumMod val="75000"/>
                </a:schemeClr>
              </a:solidFill>
              <a:sym typeface="+mn-lt"/>
            </a:endParaRPr>
          </a:p>
        </p:txBody>
      </p:sp>
      <p:sp>
        <p:nvSpPr>
          <p:cNvPr id="184" name="Rectangle 3">
            <a:extLst>
              <a:ext uri="{FF2B5EF4-FFF2-40B4-BE49-F238E27FC236}">
                <a16:creationId xmlns:a16="http://schemas.microsoft.com/office/drawing/2014/main" xmlns="" id="{EC3E0470-F1BB-45E0-B10B-9BC52062B504}"/>
              </a:ext>
            </a:extLst>
          </p:cNvPr>
          <p:cNvSpPr>
            <a:spLocks noGrp="1" noChangeArrowheads="1"/>
          </p:cNvSpPr>
          <p:nvPr/>
        </p:nvSpPr>
        <p:spPr bwMode="auto">
          <a:xfrm>
            <a:off x="3709988"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10%</a:t>
            </a:r>
            <a:endParaRPr lang="de-CH" sz="1200" b="0" dirty="0">
              <a:solidFill>
                <a:schemeClr val="accent1">
                  <a:lumMod val="75000"/>
                </a:schemeClr>
              </a:solidFill>
              <a:sym typeface="+mn-lt"/>
            </a:endParaRPr>
          </a:p>
        </p:txBody>
      </p:sp>
      <p:sp>
        <p:nvSpPr>
          <p:cNvPr id="185" name="Rectangle 3">
            <a:extLst>
              <a:ext uri="{FF2B5EF4-FFF2-40B4-BE49-F238E27FC236}">
                <a16:creationId xmlns:a16="http://schemas.microsoft.com/office/drawing/2014/main" xmlns="" id="{882DDE9F-21A3-4765-9AD7-354059C5E0A6}"/>
              </a:ext>
            </a:extLst>
          </p:cNvPr>
          <p:cNvSpPr>
            <a:spLocks noGrp="1" noChangeArrowheads="1"/>
          </p:cNvSpPr>
          <p:nvPr/>
        </p:nvSpPr>
        <p:spPr bwMode="auto">
          <a:xfrm>
            <a:off x="4337050"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21%</a:t>
            </a:r>
            <a:endParaRPr lang="de-CH" sz="1200" b="0" dirty="0">
              <a:solidFill>
                <a:schemeClr val="accent1">
                  <a:lumMod val="75000"/>
                </a:schemeClr>
              </a:solidFill>
              <a:sym typeface="+mn-lt"/>
            </a:endParaRPr>
          </a:p>
        </p:txBody>
      </p:sp>
      <p:sp>
        <p:nvSpPr>
          <p:cNvPr id="186" name="Rectangle 3">
            <a:extLst>
              <a:ext uri="{FF2B5EF4-FFF2-40B4-BE49-F238E27FC236}">
                <a16:creationId xmlns:a16="http://schemas.microsoft.com/office/drawing/2014/main" xmlns="" id="{1C990395-BF87-4413-97E8-7ADC4CF95928}"/>
              </a:ext>
            </a:extLst>
          </p:cNvPr>
          <p:cNvSpPr>
            <a:spLocks noGrp="1" noChangeArrowheads="1"/>
          </p:cNvSpPr>
          <p:nvPr/>
        </p:nvSpPr>
        <p:spPr bwMode="auto">
          <a:xfrm>
            <a:off x="4962525"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25%</a:t>
            </a:r>
            <a:endParaRPr lang="de-CH" sz="1200" b="0" dirty="0">
              <a:solidFill>
                <a:schemeClr val="accent1">
                  <a:lumMod val="75000"/>
                </a:schemeClr>
              </a:solidFill>
              <a:sym typeface="+mn-lt"/>
            </a:endParaRPr>
          </a:p>
        </p:txBody>
      </p:sp>
      <p:cxnSp>
        <p:nvCxnSpPr>
          <p:cNvPr id="189" name="Gerader Verbinder 188">
            <a:extLst>
              <a:ext uri="{FF2B5EF4-FFF2-40B4-BE49-F238E27FC236}">
                <a16:creationId xmlns:a16="http://schemas.microsoft.com/office/drawing/2014/main" xmlns="" id="{50D53373-02AA-4660-8EAC-2A7FC76EA89E}"/>
              </a:ext>
            </a:extLst>
          </p:cNvPr>
          <p:cNvCxnSpPr/>
          <p:nvPr/>
        </p:nvCxnSpPr>
        <p:spPr bwMode="auto">
          <a:xfrm>
            <a:off x="523876" y="5571887"/>
            <a:ext cx="5705475" cy="0"/>
          </a:xfrm>
          <a:prstGeom prst="line">
            <a:avLst/>
          </a:prstGeom>
          <a:no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0" name="Gerader Verbinder 189">
            <a:extLst>
              <a:ext uri="{FF2B5EF4-FFF2-40B4-BE49-F238E27FC236}">
                <a16:creationId xmlns:a16="http://schemas.microsoft.com/office/drawing/2014/main" xmlns="" id="{C26425C9-DF1B-43B4-954B-719991EB2A42}"/>
              </a:ext>
            </a:extLst>
          </p:cNvPr>
          <p:cNvCxnSpPr/>
          <p:nvPr/>
        </p:nvCxnSpPr>
        <p:spPr bwMode="auto">
          <a:xfrm>
            <a:off x="523876" y="6010633"/>
            <a:ext cx="5705475" cy="0"/>
          </a:xfrm>
          <a:prstGeom prst="line">
            <a:avLst/>
          </a:prstGeom>
          <a:no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1" name="Gerader Verbinder 190">
            <a:extLst>
              <a:ext uri="{FF2B5EF4-FFF2-40B4-BE49-F238E27FC236}">
                <a16:creationId xmlns:a16="http://schemas.microsoft.com/office/drawing/2014/main" xmlns="" id="{F5448794-284F-4803-A025-2823A1AFA821}"/>
              </a:ext>
            </a:extLst>
          </p:cNvPr>
          <p:cNvCxnSpPr/>
          <p:nvPr/>
        </p:nvCxnSpPr>
        <p:spPr bwMode="auto">
          <a:xfrm>
            <a:off x="523876" y="6467833"/>
            <a:ext cx="5705475" cy="0"/>
          </a:xfrm>
          <a:prstGeom prst="line">
            <a:avLst/>
          </a:prstGeom>
          <a:no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6" name="Rectangle 3">
            <a:extLst>
              <a:ext uri="{FF2B5EF4-FFF2-40B4-BE49-F238E27FC236}">
                <a16:creationId xmlns:a16="http://schemas.microsoft.com/office/drawing/2014/main" xmlns="" id="{0229CF60-E0BD-4944-B524-F0B00269AFB1}"/>
              </a:ext>
            </a:extLst>
          </p:cNvPr>
          <p:cNvSpPr>
            <a:spLocks noGrp="1" noChangeArrowheads="1"/>
          </p:cNvSpPr>
          <p:nvPr/>
        </p:nvSpPr>
        <p:spPr bwMode="auto">
          <a:xfrm>
            <a:off x="5588000"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24.2</a:t>
            </a:r>
            <a:endParaRPr lang="de-CH" sz="1200" dirty="0">
              <a:sym typeface="+mn-lt"/>
            </a:endParaRPr>
          </a:p>
        </p:txBody>
      </p:sp>
      <p:sp>
        <p:nvSpPr>
          <p:cNvPr id="197" name="Rectangle 3">
            <a:extLst>
              <a:ext uri="{FF2B5EF4-FFF2-40B4-BE49-F238E27FC236}">
                <a16:creationId xmlns:a16="http://schemas.microsoft.com/office/drawing/2014/main" xmlns="" id="{34CD1091-71E1-4C60-BDAF-DE231E06FD83}"/>
              </a:ext>
            </a:extLst>
          </p:cNvPr>
          <p:cNvSpPr>
            <a:spLocks noGrp="1" noChangeArrowheads="1"/>
          </p:cNvSpPr>
          <p:nvPr/>
        </p:nvSpPr>
        <p:spPr bwMode="auto">
          <a:xfrm>
            <a:off x="5588000"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3%</a:t>
            </a:r>
            <a:endParaRPr lang="de-CH" sz="1200" b="0" dirty="0">
              <a:sym typeface="+mn-lt"/>
            </a:endParaRPr>
          </a:p>
        </p:txBody>
      </p:sp>
      <p:sp>
        <p:nvSpPr>
          <p:cNvPr id="198" name="Rectangle 3">
            <a:extLst>
              <a:ext uri="{FF2B5EF4-FFF2-40B4-BE49-F238E27FC236}">
                <a16:creationId xmlns:a16="http://schemas.microsoft.com/office/drawing/2014/main" xmlns="" id="{B96B70E0-B16F-441E-BA69-1FA0CCA8DC18}"/>
              </a:ext>
            </a:extLst>
          </p:cNvPr>
          <p:cNvSpPr>
            <a:spLocks noGrp="1" noChangeArrowheads="1"/>
          </p:cNvSpPr>
          <p:nvPr/>
        </p:nvSpPr>
        <p:spPr bwMode="auto">
          <a:xfrm>
            <a:off x="5588000"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3%</a:t>
            </a:r>
            <a:endParaRPr lang="de-CH" sz="1200" b="0" dirty="0">
              <a:solidFill>
                <a:schemeClr val="accent1">
                  <a:lumMod val="75000"/>
                </a:schemeClr>
              </a:solidFill>
              <a:sym typeface="+mn-lt"/>
            </a:endParaRPr>
          </a:p>
        </p:txBody>
      </p:sp>
      <p:sp>
        <p:nvSpPr>
          <p:cNvPr id="199" name="Rectangle 3">
            <a:extLst>
              <a:ext uri="{FF2B5EF4-FFF2-40B4-BE49-F238E27FC236}">
                <a16:creationId xmlns:a16="http://schemas.microsoft.com/office/drawing/2014/main" xmlns="" id="{9AB7817E-6C19-49DF-A9C6-A8EEE7BAB20B}"/>
              </a:ext>
            </a:extLst>
          </p:cNvPr>
          <p:cNvSpPr>
            <a:spLocks noGrp="1" noChangeArrowheads="1"/>
          </p:cNvSpPr>
          <p:nvPr/>
        </p:nvSpPr>
        <p:spPr bwMode="auto">
          <a:xfrm>
            <a:off x="2459038"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276.2</a:t>
            </a:r>
            <a:endParaRPr lang="de-CH" sz="1200" dirty="0">
              <a:sym typeface="+mn-lt"/>
            </a:endParaRPr>
          </a:p>
        </p:txBody>
      </p:sp>
      <p:sp>
        <p:nvSpPr>
          <p:cNvPr id="200" name="Rectangle 3">
            <a:extLst>
              <a:ext uri="{FF2B5EF4-FFF2-40B4-BE49-F238E27FC236}">
                <a16:creationId xmlns:a16="http://schemas.microsoft.com/office/drawing/2014/main" xmlns="" id="{39825074-4EAA-4C03-AC5E-D0D71B81413A}"/>
              </a:ext>
            </a:extLst>
          </p:cNvPr>
          <p:cNvSpPr>
            <a:spLocks noGrp="1" noChangeArrowheads="1"/>
          </p:cNvSpPr>
          <p:nvPr/>
        </p:nvSpPr>
        <p:spPr bwMode="auto">
          <a:xfrm>
            <a:off x="2459038"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30%</a:t>
            </a:r>
            <a:endParaRPr lang="de-CH" sz="1200" b="0" dirty="0">
              <a:sym typeface="+mn-lt"/>
            </a:endParaRPr>
          </a:p>
        </p:txBody>
      </p:sp>
      <p:sp>
        <p:nvSpPr>
          <p:cNvPr id="201" name="Rectangle 3">
            <a:extLst>
              <a:ext uri="{FF2B5EF4-FFF2-40B4-BE49-F238E27FC236}">
                <a16:creationId xmlns:a16="http://schemas.microsoft.com/office/drawing/2014/main" xmlns="" id="{8492787F-1874-4CCD-B6A8-7E5826A0CA27}"/>
              </a:ext>
            </a:extLst>
          </p:cNvPr>
          <p:cNvSpPr>
            <a:spLocks noGrp="1" noChangeArrowheads="1"/>
          </p:cNvSpPr>
          <p:nvPr/>
        </p:nvSpPr>
        <p:spPr bwMode="auto">
          <a:xfrm>
            <a:off x="2459038"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32%</a:t>
            </a:r>
            <a:endParaRPr lang="de-CH" sz="1200" b="0" dirty="0">
              <a:solidFill>
                <a:schemeClr val="accent1">
                  <a:lumMod val="75000"/>
                </a:schemeClr>
              </a:solidFill>
              <a:sym typeface="+mn-lt"/>
            </a:endParaRPr>
          </a:p>
        </p:txBody>
      </p:sp>
      <p:sp>
        <p:nvSpPr>
          <p:cNvPr id="58" name="Textfeld 57"/>
          <p:cNvSpPr txBox="1"/>
          <p:nvPr/>
        </p:nvSpPr>
        <p:spPr>
          <a:xfrm>
            <a:off x="2432720" y="4797152"/>
            <a:ext cx="540533" cy="246221"/>
          </a:xfrm>
          <a:prstGeom prst="rect">
            <a:avLst/>
          </a:prstGeom>
          <a:solidFill>
            <a:srgbClr val="FF0000"/>
          </a:solidFill>
        </p:spPr>
        <p:txBody>
          <a:bodyPr wrap="none" rtlCol="0">
            <a:spAutoFit/>
          </a:bodyPr>
          <a:lstStyle/>
          <a:p>
            <a:r>
              <a:rPr lang="de-DE" sz="1000" b="1" dirty="0" smtClean="0">
                <a:solidFill>
                  <a:schemeClr val="bg1"/>
                </a:solidFill>
              </a:rPr>
              <a:t>CEEU</a:t>
            </a:r>
            <a:endParaRPr lang="de-DE" sz="1000" b="1" dirty="0">
              <a:solidFill>
                <a:schemeClr val="bg1"/>
              </a:solidFill>
            </a:endParaRPr>
          </a:p>
        </p:txBody>
      </p:sp>
      <p:sp>
        <p:nvSpPr>
          <p:cNvPr id="59" name="Textfeld 58"/>
          <p:cNvSpPr txBox="1"/>
          <p:nvPr/>
        </p:nvSpPr>
        <p:spPr>
          <a:xfrm>
            <a:off x="3029888" y="4797152"/>
            <a:ext cx="554960" cy="246221"/>
          </a:xfrm>
          <a:prstGeom prst="rect">
            <a:avLst/>
          </a:prstGeom>
          <a:solidFill>
            <a:schemeClr val="accent1">
              <a:lumMod val="75000"/>
            </a:schemeClr>
          </a:solidFill>
        </p:spPr>
        <p:txBody>
          <a:bodyPr wrap="none" rtlCol="0">
            <a:spAutoFit/>
          </a:bodyPr>
          <a:lstStyle/>
          <a:p>
            <a:r>
              <a:rPr lang="de-DE" sz="1000" dirty="0" smtClean="0">
                <a:solidFill>
                  <a:schemeClr val="bg1"/>
                </a:solidFill>
              </a:rPr>
              <a:t>MENA</a:t>
            </a:r>
            <a:endParaRPr lang="de-DE" sz="1000" dirty="0">
              <a:solidFill>
                <a:schemeClr val="bg1"/>
              </a:solidFill>
            </a:endParaRPr>
          </a:p>
        </p:txBody>
      </p:sp>
      <p:sp>
        <p:nvSpPr>
          <p:cNvPr id="60" name="Textfeld 59"/>
          <p:cNvSpPr txBox="1"/>
          <p:nvPr/>
        </p:nvSpPr>
        <p:spPr>
          <a:xfrm>
            <a:off x="3670072" y="4797152"/>
            <a:ext cx="490840" cy="246221"/>
          </a:xfrm>
          <a:prstGeom prst="rect">
            <a:avLst/>
          </a:prstGeom>
          <a:solidFill>
            <a:srgbClr val="FFCC66"/>
          </a:solidFill>
        </p:spPr>
        <p:txBody>
          <a:bodyPr wrap="none" rtlCol="0">
            <a:spAutoFit/>
          </a:bodyPr>
          <a:lstStyle/>
          <a:p>
            <a:r>
              <a:rPr lang="de-DE" sz="1000" b="1" dirty="0" smtClean="0">
                <a:solidFill>
                  <a:schemeClr val="bg1"/>
                </a:solidFill>
              </a:rPr>
              <a:t>NISA</a:t>
            </a:r>
            <a:endParaRPr lang="de-DE" sz="1000" b="1" dirty="0">
              <a:solidFill>
                <a:schemeClr val="bg1"/>
              </a:solidFill>
            </a:endParaRPr>
          </a:p>
        </p:txBody>
      </p:sp>
      <p:sp>
        <p:nvSpPr>
          <p:cNvPr id="61" name="Textfeld 60"/>
          <p:cNvSpPr txBox="1"/>
          <p:nvPr/>
        </p:nvSpPr>
        <p:spPr>
          <a:xfrm>
            <a:off x="4260436" y="4797152"/>
            <a:ext cx="548548" cy="246221"/>
          </a:xfrm>
          <a:prstGeom prst="rect">
            <a:avLst/>
          </a:prstGeom>
          <a:solidFill>
            <a:srgbClr val="FF9933"/>
          </a:solidFill>
        </p:spPr>
        <p:txBody>
          <a:bodyPr wrap="none" rtlCol="0">
            <a:spAutoFit/>
          </a:bodyPr>
          <a:lstStyle/>
          <a:p>
            <a:r>
              <a:rPr lang="de-DE" sz="1000" b="1" dirty="0" smtClean="0">
                <a:solidFill>
                  <a:schemeClr val="bg1"/>
                </a:solidFill>
              </a:rPr>
              <a:t>APAC</a:t>
            </a:r>
            <a:endParaRPr lang="de-DE" sz="1000" b="1" dirty="0">
              <a:solidFill>
                <a:schemeClr val="bg1"/>
              </a:solidFill>
            </a:endParaRPr>
          </a:p>
        </p:txBody>
      </p:sp>
      <p:sp>
        <p:nvSpPr>
          <p:cNvPr id="62" name="Textfeld 61"/>
          <p:cNvSpPr txBox="1"/>
          <p:nvPr/>
        </p:nvSpPr>
        <p:spPr>
          <a:xfrm>
            <a:off x="4880992" y="4797152"/>
            <a:ext cx="577402" cy="246221"/>
          </a:xfrm>
          <a:prstGeom prst="rect">
            <a:avLst/>
          </a:prstGeom>
          <a:solidFill>
            <a:srgbClr val="002060"/>
          </a:solidFill>
        </p:spPr>
        <p:txBody>
          <a:bodyPr wrap="none" rtlCol="0">
            <a:spAutoFit/>
          </a:bodyPr>
          <a:lstStyle/>
          <a:p>
            <a:r>
              <a:rPr lang="de-DE" sz="1000" b="1" dirty="0" smtClean="0">
                <a:solidFill>
                  <a:schemeClr val="bg1"/>
                </a:solidFill>
              </a:rPr>
              <a:t>NOMA</a:t>
            </a:r>
            <a:endParaRPr lang="de-DE" sz="1000" b="1" dirty="0">
              <a:solidFill>
                <a:schemeClr val="bg1"/>
              </a:solidFill>
            </a:endParaRPr>
          </a:p>
        </p:txBody>
      </p:sp>
    </p:spTree>
    <p:extLst>
      <p:ext uri="{BB962C8B-B14F-4D97-AF65-F5344CB8AC3E}">
        <p14:creationId xmlns:p14="http://schemas.microsoft.com/office/powerpoint/2010/main" xmlns="" val="32529808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Disclaimer</a:t>
            </a:r>
          </a:p>
        </p:txBody>
      </p:sp>
      <p:sp>
        <p:nvSpPr>
          <p:cNvPr id="52227" name="Rectangle 3"/>
          <p:cNvSpPr>
            <a:spLocks noGrp="1" noChangeArrowheads="1"/>
          </p:cNvSpPr>
          <p:nvPr>
            <p:ph idx="1"/>
          </p:nvPr>
        </p:nvSpPr>
        <p:spPr>
          <a:xfrm>
            <a:off x="200025" y="1371600"/>
            <a:ext cx="6985000" cy="4545013"/>
          </a:xfrm>
        </p:spPr>
        <p:txBody>
          <a:bodyPr/>
          <a:lstStyle/>
          <a:p>
            <a:pPr algn="just">
              <a:lnSpc>
                <a:spcPct val="80000"/>
              </a:lnSpc>
              <a:buFont typeface="Arial" charset="0"/>
              <a:buNone/>
            </a:pPr>
            <a:r>
              <a:rPr lang="en-US" sz="1600" b="0" dirty="0" smtClean="0"/>
              <a:t>	This presentation was produced by Rosenbauer International AG (Rosenbauer for short) for informational purposes only. Despite the greatest care taken by Rosenbauer, no guarantee is given for the correctness and completeness of the content.</a:t>
            </a:r>
          </a:p>
          <a:p>
            <a:pPr algn="just">
              <a:lnSpc>
                <a:spcPct val="80000"/>
              </a:lnSpc>
              <a:buFont typeface="Arial" charset="0"/>
              <a:buNone/>
            </a:pPr>
            <a:r>
              <a:rPr lang="en-US" sz="1600" b="0" dirty="0" smtClean="0"/>
              <a:t>	This presentation may not be reproduced, transmitted, or distributed (neither in its entirety nor in part). Unless otherwise stated, all information (including financial statements and forecasts) is the property of Rosenbauer and may therefore be changed without prior notification by Rosenbauer.</a:t>
            </a:r>
          </a:p>
          <a:p>
            <a:pPr algn="just">
              <a:lnSpc>
                <a:spcPct val="80000"/>
              </a:lnSpc>
              <a:buFont typeface="Arial" charset="0"/>
              <a:buNone/>
            </a:pPr>
            <a:r>
              <a:rPr lang="en-US" sz="1600" b="0" dirty="0" smtClean="0"/>
              <a:t>	All decisions based on information included in the Rosenbauer presentation are the sole responsibility of the user. Rosenbauer accepts no liability for the actions and consequences resulting from the use of the presentation.</a:t>
            </a:r>
          </a:p>
          <a:p>
            <a:pPr algn="just">
              <a:lnSpc>
                <a:spcPct val="80000"/>
              </a:lnSpc>
              <a:buFont typeface="Arial" charset="0"/>
              <a:buNone/>
            </a:pPr>
            <a:r>
              <a:rPr lang="en-US" sz="1600" b="0" dirty="0" smtClean="0"/>
              <a:t>	None of the information provided in the presentation constitutes, or is intended to be, an invitation to buy or trade in Rosenbauer shares.</a:t>
            </a:r>
          </a:p>
        </p:txBody>
      </p:sp>
    </p:spTree>
    <p:extLst>
      <p:ext uri="{BB962C8B-B14F-4D97-AF65-F5344CB8AC3E}">
        <p14:creationId xmlns:p14="http://schemas.microsoft.com/office/powerpoint/2010/main" xmlns="" val="24948418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xmlns="" id="{89935ED1-DB4C-4E1B-A068-17F4B1F27838}"/>
              </a:ext>
            </a:extLst>
          </p:cNvPr>
          <p:cNvGraphicFramePr>
            <a:graphicFrameLocks noChangeAspect="1"/>
          </p:cNvGraphicFramePr>
          <p:nvPr>
            <p:extLst/>
          </p:nvPr>
        </p:nvGraphicFramePr>
        <p:xfrm>
          <a:off x="1588" y="1588"/>
          <a:ext cx="1588" cy="1588"/>
        </p:xfrm>
        <a:graphic>
          <a:graphicData uri="http://schemas.openxmlformats.org/presentationml/2006/ole">
            <p:oleObj spid="_x0000_s7484" name="think-cell Folie" r:id="rId30" imgW="360" imgH="360" progId="">
              <p:embed/>
            </p:oleObj>
          </a:graphicData>
        </a:graphic>
      </p:graphicFrame>
      <p:sp>
        <p:nvSpPr>
          <p:cNvPr id="5" name="Rechteck 4" hidden="1">
            <a:extLst>
              <a:ext uri="{FF2B5EF4-FFF2-40B4-BE49-F238E27FC236}">
                <a16:creationId xmlns:a16="http://schemas.microsoft.com/office/drawing/2014/main" xmlns="" id="{5DE4C19C-16F6-45C7-A6B7-AB9407A7B330}"/>
              </a:ext>
            </a:extLst>
          </p:cNvPr>
          <p:cNvSpPr/>
          <p:nvPr>
            <p:custDataLst>
              <p:tags r:id="rId2"/>
            </p:custDataLst>
          </p:nvPr>
        </p:nvSpPr>
        <p:spPr bwMode="auto">
          <a:xfrm>
            <a:off x="0" y="0"/>
            <a:ext cx="158750" cy="15875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endParaRPr kumimoji="0" lang="de-CH" sz="1400" b="1" u="none" strike="noStrike" cap="none" normalizeH="0" dirty="0">
              <a:ln>
                <a:noFill/>
              </a:ln>
              <a:solidFill>
                <a:schemeClr val="tx1"/>
              </a:solidFill>
              <a:effectLst/>
              <a:latin typeface="+mn-lt"/>
              <a:sym typeface="+mn-lt"/>
            </a:endParaRPr>
          </a:p>
        </p:txBody>
      </p:sp>
      <p:sp>
        <p:nvSpPr>
          <p:cNvPr id="2" name="Titel 1">
            <a:extLst>
              <a:ext uri="{FF2B5EF4-FFF2-40B4-BE49-F238E27FC236}">
                <a16:creationId xmlns:a16="http://schemas.microsoft.com/office/drawing/2014/main" xmlns="" id="{3F8E2895-B4A9-4F5D-ADDC-A94896C6838A}"/>
              </a:ext>
            </a:extLst>
          </p:cNvPr>
          <p:cNvSpPr>
            <a:spLocks noGrp="1"/>
          </p:cNvSpPr>
          <p:nvPr>
            <p:ph type="title"/>
          </p:nvPr>
        </p:nvSpPr>
        <p:spPr/>
        <p:txBody>
          <a:bodyPr/>
          <a:lstStyle/>
          <a:p>
            <a:r>
              <a:rPr lang="de-CH" dirty="0"/>
              <a:t>EBIT </a:t>
            </a:r>
            <a:r>
              <a:rPr lang="de-CH" dirty="0" err="1" smtClean="0"/>
              <a:t>development</a:t>
            </a:r>
            <a:r>
              <a:rPr lang="de-CH" dirty="0" smtClean="0"/>
              <a:t> </a:t>
            </a:r>
            <a:endParaRPr lang="de-CH" dirty="0"/>
          </a:p>
        </p:txBody>
      </p:sp>
      <p:cxnSp>
        <p:nvCxnSpPr>
          <p:cNvPr id="34" name="Gerader Verbinder 33">
            <a:extLst>
              <a:ext uri="{FF2B5EF4-FFF2-40B4-BE49-F238E27FC236}">
                <a16:creationId xmlns:a16="http://schemas.microsoft.com/office/drawing/2014/main" xmlns="" id="{B5540774-6E80-4133-A6D6-834F95FDA1BD}"/>
              </a:ext>
            </a:extLst>
          </p:cNvPr>
          <p:cNvCxnSpPr/>
          <p:nvPr>
            <p:custDataLst>
              <p:tags r:id="rId3"/>
            </p:custDataLst>
          </p:nvPr>
        </p:nvCxnSpPr>
        <p:spPr bwMode="auto">
          <a:xfrm>
            <a:off x="5394325" y="2624138"/>
            <a:ext cx="279400"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Gerader Verbinder 9">
            <a:extLst>
              <a:ext uri="{FF2B5EF4-FFF2-40B4-BE49-F238E27FC236}">
                <a16:creationId xmlns:a16="http://schemas.microsoft.com/office/drawing/2014/main" xmlns="" id="{EE07EECC-ED28-416E-BC7C-807E220443B3}"/>
              </a:ext>
            </a:extLst>
          </p:cNvPr>
          <p:cNvCxnSpPr/>
          <p:nvPr>
            <p:custDataLst>
              <p:tags r:id="rId4"/>
            </p:custDataLst>
          </p:nvPr>
        </p:nvCxnSpPr>
        <p:spPr bwMode="auto">
          <a:xfrm>
            <a:off x="2251075" y="3857625"/>
            <a:ext cx="279400"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Gerader Verbinder 10">
            <a:extLst>
              <a:ext uri="{FF2B5EF4-FFF2-40B4-BE49-F238E27FC236}">
                <a16:creationId xmlns:a16="http://schemas.microsoft.com/office/drawing/2014/main" xmlns="" id="{5D196CC8-F754-47E0-AD34-19586EB12239}"/>
              </a:ext>
            </a:extLst>
          </p:cNvPr>
          <p:cNvCxnSpPr/>
          <p:nvPr>
            <p:custDataLst>
              <p:tags r:id="rId5"/>
            </p:custDataLst>
          </p:nvPr>
        </p:nvCxnSpPr>
        <p:spPr bwMode="auto">
          <a:xfrm>
            <a:off x="2879725" y="3230563"/>
            <a:ext cx="279400"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 name="Gerader Verbinder 20">
            <a:extLst>
              <a:ext uri="{FF2B5EF4-FFF2-40B4-BE49-F238E27FC236}">
                <a16:creationId xmlns:a16="http://schemas.microsoft.com/office/drawing/2014/main" xmlns="" id="{1772DA39-6388-43D9-A3C7-DE42DB1EBACB}"/>
              </a:ext>
            </a:extLst>
          </p:cNvPr>
          <p:cNvCxnSpPr/>
          <p:nvPr>
            <p:custDataLst>
              <p:tags r:id="rId6"/>
            </p:custDataLst>
          </p:nvPr>
        </p:nvCxnSpPr>
        <p:spPr bwMode="auto">
          <a:xfrm>
            <a:off x="3508375" y="2846388"/>
            <a:ext cx="279400"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Gerader Verbinder 24">
            <a:extLst>
              <a:ext uri="{FF2B5EF4-FFF2-40B4-BE49-F238E27FC236}">
                <a16:creationId xmlns:a16="http://schemas.microsoft.com/office/drawing/2014/main" xmlns="" id="{279B1D44-4438-4499-9D6B-B48A2DD80847}"/>
              </a:ext>
            </a:extLst>
          </p:cNvPr>
          <p:cNvCxnSpPr/>
          <p:nvPr>
            <p:custDataLst>
              <p:tags r:id="rId7"/>
            </p:custDataLst>
          </p:nvPr>
        </p:nvCxnSpPr>
        <p:spPr bwMode="auto">
          <a:xfrm>
            <a:off x="4137025" y="2733675"/>
            <a:ext cx="279400"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 name="Gerader Verbinder 28">
            <a:extLst>
              <a:ext uri="{FF2B5EF4-FFF2-40B4-BE49-F238E27FC236}">
                <a16:creationId xmlns:a16="http://schemas.microsoft.com/office/drawing/2014/main" xmlns="" id="{2D8ABA1C-D478-417A-9CCE-D54FEE93A781}"/>
              </a:ext>
            </a:extLst>
          </p:cNvPr>
          <p:cNvCxnSpPr/>
          <p:nvPr>
            <p:custDataLst>
              <p:tags r:id="rId8"/>
            </p:custDataLst>
          </p:nvPr>
        </p:nvCxnSpPr>
        <p:spPr bwMode="auto">
          <a:xfrm>
            <a:off x="4765675" y="2528888"/>
            <a:ext cx="279400"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 name="Gerader Verbinder 36">
            <a:extLst>
              <a:ext uri="{FF2B5EF4-FFF2-40B4-BE49-F238E27FC236}">
                <a16:creationId xmlns:a16="http://schemas.microsoft.com/office/drawing/2014/main" xmlns="" id="{F18FF582-71FF-44AD-8A75-D3CBC9E4CDF7}"/>
              </a:ext>
            </a:extLst>
          </p:cNvPr>
          <p:cNvCxnSpPr/>
          <p:nvPr>
            <p:custDataLst>
              <p:tags r:id="rId9"/>
            </p:custDataLst>
          </p:nvPr>
        </p:nvCxnSpPr>
        <p:spPr bwMode="auto">
          <a:xfrm>
            <a:off x="6022975" y="2649538"/>
            <a:ext cx="279400" cy="0"/>
          </a:xfrm>
          <a:prstGeom prst="line">
            <a:avLst/>
          </a:prstGeom>
          <a:noFill/>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aphicFrame>
        <p:nvGraphicFramePr>
          <p:cNvPr id="74" name="Chart 3">
            <a:extLst>
              <a:ext uri="{FF2B5EF4-FFF2-40B4-BE49-F238E27FC236}">
                <a16:creationId xmlns:a16="http://schemas.microsoft.com/office/drawing/2014/main" xmlns="" id="{DB693D79-461C-4997-B402-08B6DD06F050}"/>
              </a:ext>
            </a:extLst>
          </p:cNvPr>
          <p:cNvGraphicFramePr/>
          <p:nvPr>
            <p:custDataLst>
              <p:tags r:id="rId10"/>
            </p:custDataLst>
            <p:extLst/>
          </p:nvPr>
        </p:nvGraphicFramePr>
        <p:xfrm>
          <a:off x="1679575" y="2079625"/>
          <a:ext cx="5194300" cy="2779713"/>
        </p:xfrm>
        <a:graphic>
          <a:graphicData uri="http://schemas.openxmlformats.org/drawingml/2006/chart">
            <c:chart xmlns:c="http://schemas.openxmlformats.org/drawingml/2006/chart" xmlns:r="http://schemas.openxmlformats.org/officeDocument/2006/relationships" r:id="rId31"/>
          </a:graphicData>
        </a:graphic>
      </p:graphicFrame>
      <p:cxnSp>
        <p:nvCxnSpPr>
          <p:cNvPr id="158" name="Gerader Verbinder 157">
            <a:extLst>
              <a:ext uri="{FF2B5EF4-FFF2-40B4-BE49-F238E27FC236}">
                <a16:creationId xmlns:a16="http://schemas.microsoft.com/office/drawing/2014/main" xmlns="" id="{D10CD7E7-6529-408B-BB02-43E8CD80E8C0}"/>
              </a:ext>
            </a:extLst>
          </p:cNvPr>
          <p:cNvCxnSpPr/>
          <p:nvPr>
            <p:custDataLst>
              <p:tags r:id="rId11"/>
            </p:custDataLst>
          </p:nvPr>
        </p:nvCxnSpPr>
        <p:spPr bwMode="auto">
          <a:xfrm flipV="1">
            <a:off x="2076450" y="1485900"/>
            <a:ext cx="4400550" cy="1208088"/>
          </a:xfrm>
          <a:prstGeom prst="line">
            <a:avLst/>
          </a:prstGeom>
          <a:noFill/>
          <a:ln w="2857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0" name="Rectangle 3">
            <a:extLst>
              <a:ext uri="{FF2B5EF4-FFF2-40B4-BE49-F238E27FC236}">
                <a16:creationId xmlns:a16="http://schemas.microsoft.com/office/drawing/2014/main" xmlns="" id="{CD798013-7EA5-4C27-AC79-EBCD593F2561}"/>
              </a:ext>
            </a:extLst>
          </p:cNvPr>
          <p:cNvSpPr>
            <a:spLocks noGrp="1" noChangeArrowheads="1"/>
          </p:cNvSpPr>
          <p:nvPr>
            <p:custDataLst>
              <p:tags r:id="rId12"/>
            </p:custDataLst>
          </p:nvPr>
        </p:nvSpPr>
        <p:spPr bwMode="gray">
          <a:xfrm>
            <a:off x="5695950" y="2674938"/>
            <a:ext cx="30638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713C8CB7-0EEB-4A19-818A-D9A59B57F61F}" type="datetime'''''''''''-''''''''''''''''''''''''''0''''''.''''''''6'">
              <a:rPr lang="de-CH" altLang="en-US" sz="1200" b="0" smtClean="0"/>
              <a:pPr marL="0" indent="0" algn="ctr">
                <a:spcBef>
                  <a:spcPct val="0"/>
                </a:spcBef>
                <a:spcAft>
                  <a:spcPct val="0"/>
                </a:spcAft>
                <a:buNone/>
              </a:pPr>
              <a:t>-0.6</a:t>
            </a:fld>
            <a:endParaRPr lang="de-CH" sz="1200" b="0" dirty="0">
              <a:sym typeface="+mn-lt"/>
            </a:endParaRPr>
          </a:p>
        </p:txBody>
      </p:sp>
      <p:sp>
        <p:nvSpPr>
          <p:cNvPr id="27" name="Rectangle 3">
            <a:extLst>
              <a:ext uri="{FF2B5EF4-FFF2-40B4-BE49-F238E27FC236}">
                <a16:creationId xmlns:a16="http://schemas.microsoft.com/office/drawing/2014/main" xmlns="" id="{607A996D-3049-479D-B25C-322009F61F3E}"/>
              </a:ext>
            </a:extLst>
          </p:cNvPr>
          <p:cNvSpPr>
            <a:spLocks noGrp="1" noChangeArrowheads="1"/>
          </p:cNvSpPr>
          <p:nvPr>
            <p:custDataLst>
              <p:tags r:id="rId13"/>
            </p:custDataLst>
          </p:nvPr>
        </p:nvSpPr>
        <p:spPr bwMode="auto">
          <a:xfrm>
            <a:off x="4984750" y="4827588"/>
            <a:ext cx="4699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NOMA</a:t>
            </a:r>
            <a:endParaRPr lang="de-CH" sz="1200" b="0" dirty="0">
              <a:sym typeface="+mn-lt"/>
            </a:endParaRPr>
          </a:p>
        </p:txBody>
      </p:sp>
      <p:sp>
        <p:nvSpPr>
          <p:cNvPr id="9" name="Rectangle 3">
            <a:extLst>
              <a:ext uri="{FF2B5EF4-FFF2-40B4-BE49-F238E27FC236}">
                <a16:creationId xmlns:a16="http://schemas.microsoft.com/office/drawing/2014/main" xmlns="" id="{17E5B90A-2B83-4ADE-8EAA-F06496FC1E1A}"/>
              </a:ext>
            </a:extLst>
          </p:cNvPr>
          <p:cNvSpPr>
            <a:spLocks noGrp="1" noChangeArrowheads="1"/>
          </p:cNvSpPr>
          <p:nvPr>
            <p:custDataLst>
              <p:tags r:id="rId14"/>
            </p:custDataLst>
          </p:nvPr>
        </p:nvSpPr>
        <p:spPr bwMode="auto">
          <a:xfrm>
            <a:off x="3108325" y="4827588"/>
            <a:ext cx="45243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MENA</a:t>
            </a:r>
            <a:endParaRPr lang="de-CH" sz="1200" b="0" dirty="0">
              <a:sym typeface="+mn-lt"/>
            </a:endParaRPr>
          </a:p>
        </p:txBody>
      </p:sp>
      <p:sp>
        <p:nvSpPr>
          <p:cNvPr id="7" name="Rectangle 3">
            <a:extLst>
              <a:ext uri="{FF2B5EF4-FFF2-40B4-BE49-F238E27FC236}">
                <a16:creationId xmlns:a16="http://schemas.microsoft.com/office/drawing/2014/main" xmlns="" id="{C60F82E6-05F3-4948-8A1C-AD431FB1F2F3}"/>
              </a:ext>
            </a:extLst>
          </p:cNvPr>
          <p:cNvSpPr>
            <a:spLocks noGrp="1" noChangeArrowheads="1"/>
          </p:cNvSpPr>
          <p:nvPr>
            <p:custDataLst>
              <p:tags r:id="rId15"/>
            </p:custDataLst>
          </p:nvPr>
        </p:nvSpPr>
        <p:spPr bwMode="auto">
          <a:xfrm>
            <a:off x="1901825" y="4827588"/>
            <a:ext cx="34925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2017</a:t>
            </a:r>
            <a:endParaRPr lang="de-CH" sz="1200" dirty="0">
              <a:sym typeface="+mn-lt"/>
            </a:endParaRPr>
          </a:p>
        </p:txBody>
      </p:sp>
      <p:sp>
        <p:nvSpPr>
          <p:cNvPr id="8" name="Rectangle 3">
            <a:extLst>
              <a:ext uri="{FF2B5EF4-FFF2-40B4-BE49-F238E27FC236}">
                <a16:creationId xmlns:a16="http://schemas.microsoft.com/office/drawing/2014/main" xmlns="" id="{705BE5E2-26C7-4DB5-909C-FAF95C79D934}"/>
              </a:ext>
            </a:extLst>
          </p:cNvPr>
          <p:cNvSpPr>
            <a:spLocks noGrp="1" noChangeArrowheads="1"/>
          </p:cNvSpPr>
          <p:nvPr>
            <p:custDataLst>
              <p:tags r:id="rId16"/>
            </p:custDataLst>
          </p:nvPr>
        </p:nvSpPr>
        <p:spPr bwMode="auto">
          <a:xfrm>
            <a:off x="2487613" y="4827588"/>
            <a:ext cx="4349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CEEU</a:t>
            </a:r>
            <a:endParaRPr lang="de-CH" sz="1200" b="0" dirty="0">
              <a:sym typeface="+mn-lt"/>
            </a:endParaRPr>
          </a:p>
        </p:txBody>
      </p:sp>
      <p:sp>
        <p:nvSpPr>
          <p:cNvPr id="109" name="Rectangle 3">
            <a:extLst>
              <a:ext uri="{FF2B5EF4-FFF2-40B4-BE49-F238E27FC236}">
                <a16:creationId xmlns:a16="http://schemas.microsoft.com/office/drawing/2014/main" xmlns="" id="{2D65EC28-160F-48A2-A131-1F51938E9F1D}"/>
              </a:ext>
            </a:extLst>
          </p:cNvPr>
          <p:cNvSpPr>
            <a:spLocks noGrp="1" noChangeArrowheads="1"/>
          </p:cNvSpPr>
          <p:nvPr>
            <p:custDataLst>
              <p:tags r:id="rId17"/>
            </p:custDataLst>
          </p:nvPr>
        </p:nvSpPr>
        <p:spPr bwMode="gray">
          <a:xfrm>
            <a:off x="5067300" y="2649538"/>
            <a:ext cx="30638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E8BAD48E-D65E-4C52-85CC-B61CD24873CF}" type="datetime'-''''''''''2''''''''''''''''''''''''''''''''.''''''2'''">
              <a:rPr lang="de-CH" altLang="en-US" sz="1200" b="0" smtClean="0"/>
              <a:pPr marL="0" indent="0" algn="ctr">
                <a:spcBef>
                  <a:spcPct val="0"/>
                </a:spcBef>
                <a:spcAft>
                  <a:spcPct val="0"/>
                </a:spcAft>
                <a:buNone/>
              </a:pPr>
              <a:t>-2.2</a:t>
            </a:fld>
            <a:endParaRPr lang="de-CH" sz="1200" b="0" dirty="0">
              <a:sym typeface="+mn-lt"/>
            </a:endParaRPr>
          </a:p>
        </p:txBody>
      </p:sp>
      <p:sp>
        <p:nvSpPr>
          <p:cNvPr id="19" name="Rectangle 3">
            <a:extLst>
              <a:ext uri="{FF2B5EF4-FFF2-40B4-BE49-F238E27FC236}">
                <a16:creationId xmlns:a16="http://schemas.microsoft.com/office/drawing/2014/main" xmlns="" id="{DF9676C2-E973-4E38-A96C-70230545EA22}"/>
              </a:ext>
            </a:extLst>
          </p:cNvPr>
          <p:cNvSpPr>
            <a:spLocks noGrp="1" noChangeArrowheads="1"/>
          </p:cNvSpPr>
          <p:nvPr>
            <p:custDataLst>
              <p:tags r:id="rId18"/>
            </p:custDataLst>
          </p:nvPr>
        </p:nvSpPr>
        <p:spPr bwMode="auto">
          <a:xfrm>
            <a:off x="3778250" y="4827588"/>
            <a:ext cx="3683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NISA</a:t>
            </a:r>
            <a:endParaRPr lang="de-CH" sz="1200" b="0" dirty="0">
              <a:sym typeface="+mn-lt"/>
            </a:endParaRPr>
          </a:p>
        </p:txBody>
      </p:sp>
      <p:sp>
        <p:nvSpPr>
          <p:cNvPr id="105" name="Rectangle 3">
            <a:extLst>
              <a:ext uri="{FF2B5EF4-FFF2-40B4-BE49-F238E27FC236}">
                <a16:creationId xmlns:a16="http://schemas.microsoft.com/office/drawing/2014/main" xmlns="" id="{8AB38560-A9F3-42EF-AF7A-60F531541424}"/>
              </a:ext>
            </a:extLst>
          </p:cNvPr>
          <p:cNvSpPr>
            <a:spLocks noGrp="1" noChangeArrowheads="1"/>
          </p:cNvSpPr>
          <p:nvPr>
            <p:custDataLst>
              <p:tags r:id="rId19"/>
            </p:custDataLst>
          </p:nvPr>
        </p:nvSpPr>
        <p:spPr bwMode="gray">
          <a:xfrm>
            <a:off x="2535238" y="3022600"/>
            <a:ext cx="33972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9186289A-0C40-414A-B754-7BE6B77A7956}" type="datetime'''''''''''''''''''''''''''1''''''''''''''4''''.''''4'''''">
              <a:rPr lang="de-CH" altLang="en-US" sz="1200" b="0" smtClean="0"/>
              <a:pPr marL="0" indent="0" algn="ctr">
                <a:spcBef>
                  <a:spcPct val="0"/>
                </a:spcBef>
                <a:spcAft>
                  <a:spcPct val="0"/>
                </a:spcAft>
                <a:buNone/>
              </a:pPr>
              <a:t>14.4</a:t>
            </a:fld>
            <a:endParaRPr lang="de-CH" sz="1200" b="0" dirty="0">
              <a:sym typeface="+mn-lt"/>
            </a:endParaRPr>
          </a:p>
        </p:txBody>
      </p:sp>
      <p:sp>
        <p:nvSpPr>
          <p:cNvPr id="31" name="Rectangle 3">
            <a:extLst>
              <a:ext uri="{FF2B5EF4-FFF2-40B4-BE49-F238E27FC236}">
                <a16:creationId xmlns:a16="http://schemas.microsoft.com/office/drawing/2014/main" xmlns="" id="{EC799DFF-033F-4D9D-8E6D-B3406648E020}"/>
              </a:ext>
            </a:extLst>
          </p:cNvPr>
          <p:cNvSpPr>
            <a:spLocks noGrp="1" noChangeArrowheads="1"/>
          </p:cNvSpPr>
          <p:nvPr>
            <p:custDataLst>
              <p:tags r:id="rId20"/>
            </p:custDataLst>
          </p:nvPr>
        </p:nvSpPr>
        <p:spPr bwMode="auto">
          <a:xfrm>
            <a:off x="5694363" y="4827588"/>
            <a:ext cx="309563"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SFP</a:t>
            </a:r>
            <a:endParaRPr lang="de-CH" sz="1200" b="0" dirty="0">
              <a:sym typeface="+mn-lt"/>
            </a:endParaRPr>
          </a:p>
        </p:txBody>
      </p:sp>
      <p:sp>
        <p:nvSpPr>
          <p:cNvPr id="43" name="Rectangle 3">
            <a:extLst>
              <a:ext uri="{FF2B5EF4-FFF2-40B4-BE49-F238E27FC236}">
                <a16:creationId xmlns:a16="http://schemas.microsoft.com/office/drawing/2014/main" xmlns="" id="{4D760AB8-AD0B-4AB0-A549-0CD0E1753A3A}"/>
              </a:ext>
            </a:extLst>
          </p:cNvPr>
          <p:cNvSpPr>
            <a:spLocks noGrp="1" noChangeArrowheads="1"/>
          </p:cNvSpPr>
          <p:nvPr>
            <p:custDataLst>
              <p:tags r:id="rId21"/>
            </p:custDataLst>
          </p:nvPr>
        </p:nvSpPr>
        <p:spPr bwMode="gray">
          <a:xfrm>
            <a:off x="6307138" y="2441575"/>
            <a:ext cx="33972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13BD16B5-6294-4C08-B0AF-F3D11C161294}" type="datetime'''''4''''''''''''''''''8''''''.''''''''''''8'''''">
              <a:rPr lang="de-CH" altLang="en-US" sz="1200" smtClean="0"/>
              <a:pPr marL="0" indent="0" algn="ctr">
                <a:spcBef>
                  <a:spcPct val="0"/>
                </a:spcBef>
                <a:spcAft>
                  <a:spcPct val="0"/>
                </a:spcAft>
                <a:buNone/>
              </a:pPr>
              <a:t>48.8</a:t>
            </a:fld>
            <a:endParaRPr lang="de-CH" sz="1200" dirty="0">
              <a:sym typeface="+mn-lt"/>
            </a:endParaRPr>
          </a:p>
        </p:txBody>
      </p:sp>
      <p:sp>
        <p:nvSpPr>
          <p:cNvPr id="23" name="Rectangle 3">
            <a:extLst>
              <a:ext uri="{FF2B5EF4-FFF2-40B4-BE49-F238E27FC236}">
                <a16:creationId xmlns:a16="http://schemas.microsoft.com/office/drawing/2014/main" xmlns="" id="{891AB7A1-BA99-47A7-AE58-17B6EC1F0DA2}"/>
              </a:ext>
            </a:extLst>
          </p:cNvPr>
          <p:cNvSpPr>
            <a:spLocks noGrp="1" noChangeArrowheads="1"/>
          </p:cNvSpPr>
          <p:nvPr>
            <p:custDataLst>
              <p:tags r:id="rId22"/>
            </p:custDataLst>
          </p:nvPr>
        </p:nvSpPr>
        <p:spPr bwMode="auto">
          <a:xfrm>
            <a:off x="4383088" y="4827588"/>
            <a:ext cx="41592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a:t>APAC</a:t>
            </a:r>
            <a:endParaRPr lang="de-CH" sz="1200" b="0" dirty="0">
              <a:sym typeface="+mn-lt"/>
            </a:endParaRPr>
          </a:p>
        </p:txBody>
      </p:sp>
      <p:sp>
        <p:nvSpPr>
          <p:cNvPr id="36" name="Rectangle 3">
            <a:extLst>
              <a:ext uri="{FF2B5EF4-FFF2-40B4-BE49-F238E27FC236}">
                <a16:creationId xmlns:a16="http://schemas.microsoft.com/office/drawing/2014/main" xmlns="" id="{5FA71872-DAE3-4A97-A5CF-D8B2F414B335}"/>
              </a:ext>
            </a:extLst>
          </p:cNvPr>
          <p:cNvSpPr>
            <a:spLocks noGrp="1" noChangeArrowheads="1"/>
          </p:cNvSpPr>
          <p:nvPr>
            <p:custDataLst>
              <p:tags r:id="rId23"/>
            </p:custDataLst>
          </p:nvPr>
        </p:nvSpPr>
        <p:spPr bwMode="auto">
          <a:xfrm>
            <a:off x="6302375" y="4827588"/>
            <a:ext cx="34925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0" tIns="0" rIns="0" bIns="0" numCol="1" spcCol="0" anchor="t"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2018</a:t>
            </a:r>
            <a:endParaRPr lang="de-CH" sz="1200" dirty="0">
              <a:sym typeface="+mn-lt"/>
            </a:endParaRPr>
          </a:p>
        </p:txBody>
      </p:sp>
      <p:sp>
        <p:nvSpPr>
          <p:cNvPr id="42" name="Rectangle 3">
            <a:extLst>
              <a:ext uri="{FF2B5EF4-FFF2-40B4-BE49-F238E27FC236}">
                <a16:creationId xmlns:a16="http://schemas.microsoft.com/office/drawing/2014/main" xmlns="" id="{4FBF355E-A3B0-4768-A46F-084E820D4CCC}"/>
              </a:ext>
            </a:extLst>
          </p:cNvPr>
          <p:cNvSpPr>
            <a:spLocks noGrp="1" noChangeArrowheads="1"/>
          </p:cNvSpPr>
          <p:nvPr>
            <p:custDataLst>
              <p:tags r:id="rId24"/>
            </p:custDataLst>
          </p:nvPr>
        </p:nvSpPr>
        <p:spPr bwMode="gray">
          <a:xfrm>
            <a:off x="1906588" y="3649663"/>
            <a:ext cx="33972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E63CFD2D-255C-4F30-9D8F-A7D693C920BD}" type="datetime'''''''''''''''''''''2''''''''''''''1.''''''''''''1'''''''''''">
              <a:rPr lang="de-CH" altLang="en-US" sz="1200" smtClean="0"/>
              <a:pPr marL="0" indent="0" algn="ctr">
                <a:spcBef>
                  <a:spcPct val="0"/>
                </a:spcBef>
                <a:spcAft>
                  <a:spcPct val="0"/>
                </a:spcAft>
                <a:buNone/>
              </a:pPr>
              <a:t>21.1</a:t>
            </a:fld>
            <a:endParaRPr lang="de-CH" sz="1200" dirty="0">
              <a:sym typeface="+mn-lt"/>
            </a:endParaRPr>
          </a:p>
        </p:txBody>
      </p:sp>
      <p:sp>
        <p:nvSpPr>
          <p:cNvPr id="106" name="Rectangle 3">
            <a:extLst>
              <a:ext uri="{FF2B5EF4-FFF2-40B4-BE49-F238E27FC236}">
                <a16:creationId xmlns:a16="http://schemas.microsoft.com/office/drawing/2014/main" xmlns="" id="{93A102D1-CBDA-4395-9CD0-400E7FFA183E}"/>
              </a:ext>
            </a:extLst>
          </p:cNvPr>
          <p:cNvSpPr>
            <a:spLocks noGrp="1" noChangeArrowheads="1"/>
          </p:cNvSpPr>
          <p:nvPr>
            <p:custDataLst>
              <p:tags r:id="rId25"/>
            </p:custDataLst>
          </p:nvPr>
        </p:nvSpPr>
        <p:spPr bwMode="gray">
          <a:xfrm>
            <a:off x="3206750" y="2638425"/>
            <a:ext cx="25558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9A3ECEC3-71CA-45D5-B67E-63A0802BDCB8}" type="datetime'''''''''''''''8''''.''''8'''''''''''">
              <a:rPr lang="de-CH" altLang="en-US" sz="1200" b="0" smtClean="0"/>
              <a:pPr marL="0" indent="0" algn="ctr">
                <a:spcBef>
                  <a:spcPct val="0"/>
                </a:spcBef>
                <a:spcAft>
                  <a:spcPct val="0"/>
                </a:spcAft>
                <a:buNone/>
              </a:pPr>
              <a:t>8.8</a:t>
            </a:fld>
            <a:endParaRPr lang="de-CH" sz="1200" b="0" dirty="0">
              <a:sym typeface="+mn-lt"/>
            </a:endParaRPr>
          </a:p>
        </p:txBody>
      </p:sp>
      <p:sp>
        <p:nvSpPr>
          <p:cNvPr id="107" name="Rectangle 3">
            <a:extLst>
              <a:ext uri="{FF2B5EF4-FFF2-40B4-BE49-F238E27FC236}">
                <a16:creationId xmlns:a16="http://schemas.microsoft.com/office/drawing/2014/main" xmlns="" id="{6573C729-E1CA-4983-A8B6-63E1B1F2F7A5}"/>
              </a:ext>
            </a:extLst>
          </p:cNvPr>
          <p:cNvSpPr>
            <a:spLocks noGrp="1" noChangeArrowheads="1"/>
          </p:cNvSpPr>
          <p:nvPr>
            <p:custDataLst>
              <p:tags r:id="rId26"/>
            </p:custDataLst>
          </p:nvPr>
        </p:nvSpPr>
        <p:spPr bwMode="gray">
          <a:xfrm>
            <a:off x="3835400" y="2525713"/>
            <a:ext cx="25558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F76A595C-ECC7-4720-8DA3-8D26C5C1F1D7}" type="datetime'''''''''''2''''.''''''''''''''''''''''''''''''''''''6'''">
              <a:rPr lang="de-CH" altLang="en-US" sz="1200" b="0" smtClean="0"/>
              <a:pPr marL="0" indent="0" algn="ctr">
                <a:spcBef>
                  <a:spcPct val="0"/>
                </a:spcBef>
                <a:spcAft>
                  <a:spcPct val="0"/>
                </a:spcAft>
                <a:buNone/>
              </a:pPr>
              <a:t>2.6</a:t>
            </a:fld>
            <a:endParaRPr lang="de-CH" sz="1200" b="0" dirty="0">
              <a:sym typeface="+mn-lt"/>
            </a:endParaRPr>
          </a:p>
        </p:txBody>
      </p:sp>
      <p:sp>
        <p:nvSpPr>
          <p:cNvPr id="108" name="Rectangle 3">
            <a:extLst>
              <a:ext uri="{FF2B5EF4-FFF2-40B4-BE49-F238E27FC236}">
                <a16:creationId xmlns:a16="http://schemas.microsoft.com/office/drawing/2014/main" xmlns="" id="{35A03E85-E149-4904-A546-7EB2BFB3D82E}"/>
              </a:ext>
            </a:extLst>
          </p:cNvPr>
          <p:cNvSpPr>
            <a:spLocks noGrp="1" noChangeArrowheads="1"/>
          </p:cNvSpPr>
          <p:nvPr>
            <p:custDataLst>
              <p:tags r:id="rId27"/>
            </p:custDataLst>
          </p:nvPr>
        </p:nvSpPr>
        <p:spPr bwMode="gray">
          <a:xfrm>
            <a:off x="4464050" y="2320925"/>
            <a:ext cx="25558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miter lim="800000"/>
                <a:headEnd type="none" w="med" len="med"/>
                <a:tailEnd type="none" w="med" len="med"/>
              </a14:hiddenLine>
            </a:ext>
          </a:extLst>
        </p:spPr>
        <p:txBody>
          <a:bodyPr vert="horz" wrap="none" lIns="22225" tIns="0" rIns="22225" bIns="0" numCol="1" spcCol="0" anchor="b"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35AEA3E4-9B37-4B12-985E-EEB2FDCC8C94}" type="datetime'''''''4''''''''''.''''''''''''''''7'">
              <a:rPr lang="de-CH" altLang="en-US" sz="1200" b="0" smtClean="0"/>
              <a:pPr marL="0" indent="0" algn="ctr">
                <a:spcBef>
                  <a:spcPct val="0"/>
                </a:spcBef>
                <a:spcAft>
                  <a:spcPct val="0"/>
                </a:spcAft>
                <a:buNone/>
              </a:pPr>
              <a:t>4.7</a:t>
            </a:fld>
            <a:endParaRPr lang="de-CH" sz="1200" b="0" dirty="0">
              <a:sym typeface="+mn-lt"/>
            </a:endParaRPr>
          </a:p>
        </p:txBody>
      </p:sp>
      <p:sp>
        <p:nvSpPr>
          <p:cNvPr id="157" name="Rectangle 3">
            <a:extLst>
              <a:ext uri="{FF2B5EF4-FFF2-40B4-BE49-F238E27FC236}">
                <a16:creationId xmlns:a16="http://schemas.microsoft.com/office/drawing/2014/main" xmlns="" id="{B3E6200B-4E20-4656-8B7D-711DC1FA384A}"/>
              </a:ext>
            </a:extLst>
          </p:cNvPr>
          <p:cNvSpPr>
            <a:spLocks noGrp="1" noChangeArrowheads="1"/>
          </p:cNvSpPr>
          <p:nvPr>
            <p:custDataLst>
              <p:tags r:id="rId28"/>
            </p:custDataLst>
          </p:nvPr>
        </p:nvSpPr>
        <p:spPr bwMode="auto">
          <a:xfrm>
            <a:off x="3849688" y="1960563"/>
            <a:ext cx="854075" cy="258763"/>
          </a:xfrm>
          <a:prstGeom prst="ellipse">
            <a:avLst/>
          </a:prstGeom>
          <a:solidFill>
            <a:schemeClr val="bg1"/>
          </a:solidFill>
          <a:ln w="9525" cap="flat" cmpd="sng" algn="ctr">
            <a:solidFill>
              <a:schemeClr val="tx1"/>
            </a:solidFill>
            <a:prstDash val="solid"/>
            <a:miter lim="800000"/>
            <a:headEnd type="none" w="med" len="med"/>
            <a:tailEnd type="none" w="med" len="med"/>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fld id="{BA0B389F-F191-4347-9D81-3B9FF3E9A9E4}" type="datetime'''''+''''''''1''''''3''1.3%'''''''''''''''''''''''">
              <a:rPr lang="de-CH" altLang="en-US" sz="1200" smtClean="0"/>
              <a:pPr marL="0" indent="0" algn="ctr">
                <a:spcBef>
                  <a:spcPct val="0"/>
                </a:spcBef>
                <a:spcAft>
                  <a:spcPct val="0"/>
                </a:spcAft>
                <a:buNone/>
              </a:pPr>
              <a:t>+131.3%</a:t>
            </a:fld>
            <a:endParaRPr lang="de-CH" sz="1200" dirty="0">
              <a:sym typeface="+mn-lt"/>
            </a:endParaRPr>
          </a:p>
        </p:txBody>
      </p:sp>
      <p:sp>
        <p:nvSpPr>
          <p:cNvPr id="165" name="Inhaltsplatzhalter 11">
            <a:extLst>
              <a:ext uri="{FF2B5EF4-FFF2-40B4-BE49-F238E27FC236}">
                <a16:creationId xmlns:a16="http://schemas.microsoft.com/office/drawing/2014/main" xmlns="" id="{1B21561E-281C-4CD0-A1B8-FC4196FF2636}"/>
              </a:ext>
            </a:extLst>
          </p:cNvPr>
          <p:cNvSpPr txBox="1">
            <a:spLocks/>
          </p:cNvSpPr>
          <p:nvPr/>
        </p:nvSpPr>
        <p:spPr bwMode="auto">
          <a:xfrm>
            <a:off x="728663" y="5141912"/>
            <a:ext cx="10334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r">
              <a:buFont typeface="Arial" charset="0"/>
              <a:buNone/>
            </a:pPr>
            <a:r>
              <a:rPr lang="de-CH" sz="1200" kern="0" noProof="1" smtClean="0"/>
              <a:t>Area </a:t>
            </a:r>
            <a:r>
              <a:rPr lang="de-CH" sz="1200" kern="0" noProof="1"/>
              <a:t>EBIT</a:t>
            </a:r>
            <a:br>
              <a:rPr lang="de-CH" sz="1200" kern="0" noProof="1"/>
            </a:br>
            <a:r>
              <a:rPr lang="de-CH" sz="1200" kern="0" noProof="1"/>
              <a:t>2018</a:t>
            </a:r>
          </a:p>
        </p:txBody>
      </p:sp>
      <p:sp>
        <p:nvSpPr>
          <p:cNvPr id="168" name="Rectangle 3">
            <a:extLst>
              <a:ext uri="{FF2B5EF4-FFF2-40B4-BE49-F238E27FC236}">
                <a16:creationId xmlns:a16="http://schemas.microsoft.com/office/drawing/2014/main" xmlns="" id="{8D51B067-461E-4F83-B691-5B72A0954452}"/>
              </a:ext>
            </a:extLst>
          </p:cNvPr>
          <p:cNvSpPr>
            <a:spLocks noGrp="1" noChangeArrowheads="1"/>
          </p:cNvSpPr>
          <p:nvPr/>
        </p:nvSpPr>
        <p:spPr bwMode="auto">
          <a:xfrm>
            <a:off x="2459038"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13.6</a:t>
            </a:r>
            <a:endParaRPr lang="de-CH" sz="1200" dirty="0">
              <a:sym typeface="+mn-lt"/>
            </a:endParaRPr>
          </a:p>
        </p:txBody>
      </p:sp>
      <p:sp>
        <p:nvSpPr>
          <p:cNvPr id="169" name="Rectangle 3">
            <a:extLst>
              <a:ext uri="{FF2B5EF4-FFF2-40B4-BE49-F238E27FC236}">
                <a16:creationId xmlns:a16="http://schemas.microsoft.com/office/drawing/2014/main" xmlns="" id="{9BCE7AC5-413D-4545-B5A5-8103E4870BA0}"/>
              </a:ext>
            </a:extLst>
          </p:cNvPr>
          <p:cNvSpPr>
            <a:spLocks noGrp="1" noChangeArrowheads="1"/>
          </p:cNvSpPr>
          <p:nvPr/>
        </p:nvSpPr>
        <p:spPr bwMode="auto">
          <a:xfrm>
            <a:off x="3084513"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8.9</a:t>
            </a:r>
            <a:endParaRPr lang="de-CH" sz="1200" dirty="0">
              <a:sym typeface="+mn-lt"/>
            </a:endParaRPr>
          </a:p>
        </p:txBody>
      </p:sp>
      <p:sp>
        <p:nvSpPr>
          <p:cNvPr id="170" name="Rectangle 3">
            <a:extLst>
              <a:ext uri="{FF2B5EF4-FFF2-40B4-BE49-F238E27FC236}">
                <a16:creationId xmlns:a16="http://schemas.microsoft.com/office/drawing/2014/main" xmlns="" id="{3E4EF573-777A-4243-A6BF-DE251CC8C84B}"/>
              </a:ext>
            </a:extLst>
          </p:cNvPr>
          <p:cNvSpPr>
            <a:spLocks noGrp="1" noChangeArrowheads="1"/>
          </p:cNvSpPr>
          <p:nvPr/>
        </p:nvSpPr>
        <p:spPr bwMode="auto">
          <a:xfrm>
            <a:off x="3709988"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3.5</a:t>
            </a:r>
            <a:endParaRPr lang="de-CH" sz="1200" dirty="0">
              <a:sym typeface="+mn-lt"/>
            </a:endParaRPr>
          </a:p>
        </p:txBody>
      </p:sp>
      <p:sp>
        <p:nvSpPr>
          <p:cNvPr id="171" name="Rectangle 3">
            <a:extLst>
              <a:ext uri="{FF2B5EF4-FFF2-40B4-BE49-F238E27FC236}">
                <a16:creationId xmlns:a16="http://schemas.microsoft.com/office/drawing/2014/main" xmlns="" id="{E5C821B7-4987-40FF-82D8-C4E9CF1F4643}"/>
              </a:ext>
            </a:extLst>
          </p:cNvPr>
          <p:cNvSpPr>
            <a:spLocks noGrp="1" noChangeArrowheads="1"/>
          </p:cNvSpPr>
          <p:nvPr/>
        </p:nvSpPr>
        <p:spPr bwMode="auto">
          <a:xfrm>
            <a:off x="4337050"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13.0</a:t>
            </a:r>
            <a:endParaRPr lang="de-CH" sz="1200" dirty="0">
              <a:sym typeface="+mn-lt"/>
            </a:endParaRPr>
          </a:p>
        </p:txBody>
      </p:sp>
      <p:sp>
        <p:nvSpPr>
          <p:cNvPr id="172" name="Rectangle 3">
            <a:extLst>
              <a:ext uri="{FF2B5EF4-FFF2-40B4-BE49-F238E27FC236}">
                <a16:creationId xmlns:a16="http://schemas.microsoft.com/office/drawing/2014/main" xmlns="" id="{CE8277FA-C283-4E2F-A9C2-324B24299E7F}"/>
              </a:ext>
            </a:extLst>
          </p:cNvPr>
          <p:cNvSpPr>
            <a:spLocks noGrp="1" noChangeArrowheads="1"/>
          </p:cNvSpPr>
          <p:nvPr/>
        </p:nvSpPr>
        <p:spPr bwMode="auto">
          <a:xfrm>
            <a:off x="4962525"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11.0</a:t>
            </a:r>
            <a:endParaRPr lang="de-CH" sz="1200" dirty="0">
              <a:sym typeface="+mn-lt"/>
            </a:endParaRPr>
          </a:p>
        </p:txBody>
      </p:sp>
      <p:sp>
        <p:nvSpPr>
          <p:cNvPr id="173" name="Rectangle 3">
            <a:extLst>
              <a:ext uri="{FF2B5EF4-FFF2-40B4-BE49-F238E27FC236}">
                <a16:creationId xmlns:a16="http://schemas.microsoft.com/office/drawing/2014/main" xmlns="" id="{F3900375-0982-4695-986D-02EAA3DCEE78}"/>
              </a:ext>
            </a:extLst>
          </p:cNvPr>
          <p:cNvSpPr>
            <a:spLocks noGrp="1" noChangeArrowheads="1"/>
          </p:cNvSpPr>
          <p:nvPr/>
        </p:nvSpPr>
        <p:spPr bwMode="auto">
          <a:xfrm>
            <a:off x="5588000" y="5135562"/>
            <a:ext cx="468313" cy="360000"/>
          </a:xfrm>
          <a:prstGeom prst="ellipse">
            <a:avLst/>
          </a:prstGeom>
          <a:solidFill>
            <a:schemeClr val="bg1"/>
          </a:solidFill>
          <a:ln>
            <a:solidFill>
              <a:schemeClr val="tx1"/>
            </a:solid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dirty="0"/>
              <a:t>-1.2</a:t>
            </a:r>
            <a:endParaRPr lang="de-CH" sz="1200" dirty="0">
              <a:sym typeface="+mn-lt"/>
            </a:endParaRPr>
          </a:p>
        </p:txBody>
      </p:sp>
      <p:sp>
        <p:nvSpPr>
          <p:cNvPr id="174" name="Inhaltsplatzhalter 11">
            <a:extLst>
              <a:ext uri="{FF2B5EF4-FFF2-40B4-BE49-F238E27FC236}">
                <a16:creationId xmlns:a16="http://schemas.microsoft.com/office/drawing/2014/main" xmlns="" id="{E430CDA7-447A-4E5D-9838-5EA2983DC33E}"/>
              </a:ext>
            </a:extLst>
          </p:cNvPr>
          <p:cNvSpPr txBox="1">
            <a:spLocks/>
          </p:cNvSpPr>
          <p:nvPr/>
        </p:nvSpPr>
        <p:spPr bwMode="auto">
          <a:xfrm>
            <a:off x="457200" y="5596771"/>
            <a:ext cx="13049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r">
              <a:buFont typeface="Arial" charset="0"/>
              <a:buNone/>
            </a:pPr>
            <a:r>
              <a:rPr lang="de-CH" sz="1200" kern="0" noProof="1"/>
              <a:t>Group EBIT</a:t>
            </a:r>
            <a:br>
              <a:rPr lang="de-CH" sz="1200" kern="0" noProof="1"/>
            </a:br>
            <a:r>
              <a:rPr lang="de-CH" sz="1200" kern="0" noProof="1"/>
              <a:t>2018</a:t>
            </a:r>
          </a:p>
        </p:txBody>
      </p:sp>
      <p:sp>
        <p:nvSpPr>
          <p:cNvPr id="175" name="Rectangle 3">
            <a:extLst>
              <a:ext uri="{FF2B5EF4-FFF2-40B4-BE49-F238E27FC236}">
                <a16:creationId xmlns:a16="http://schemas.microsoft.com/office/drawing/2014/main" xmlns="" id="{DE3C369B-B9C4-4150-92BA-4D1ABE2A5F0F}"/>
              </a:ext>
            </a:extLst>
          </p:cNvPr>
          <p:cNvSpPr>
            <a:spLocks noGrp="1" noChangeArrowheads="1"/>
          </p:cNvSpPr>
          <p:nvPr/>
        </p:nvSpPr>
        <p:spPr bwMode="auto">
          <a:xfrm>
            <a:off x="2459038"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28%</a:t>
            </a:r>
            <a:endParaRPr lang="de-CH" sz="1200" b="0" dirty="0">
              <a:sym typeface="+mn-lt"/>
            </a:endParaRPr>
          </a:p>
        </p:txBody>
      </p:sp>
      <p:sp>
        <p:nvSpPr>
          <p:cNvPr id="176" name="Rectangle 3">
            <a:extLst>
              <a:ext uri="{FF2B5EF4-FFF2-40B4-BE49-F238E27FC236}">
                <a16:creationId xmlns:a16="http://schemas.microsoft.com/office/drawing/2014/main" xmlns="" id="{C1A870F1-E360-4C9A-96BF-0FEA54D540BD}"/>
              </a:ext>
            </a:extLst>
          </p:cNvPr>
          <p:cNvSpPr>
            <a:spLocks noGrp="1" noChangeArrowheads="1"/>
          </p:cNvSpPr>
          <p:nvPr/>
        </p:nvSpPr>
        <p:spPr bwMode="auto">
          <a:xfrm>
            <a:off x="3084513"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18%</a:t>
            </a:r>
            <a:endParaRPr lang="de-CH" sz="1200" b="0" dirty="0">
              <a:sym typeface="+mn-lt"/>
            </a:endParaRPr>
          </a:p>
        </p:txBody>
      </p:sp>
      <p:sp>
        <p:nvSpPr>
          <p:cNvPr id="177" name="Rectangle 3">
            <a:extLst>
              <a:ext uri="{FF2B5EF4-FFF2-40B4-BE49-F238E27FC236}">
                <a16:creationId xmlns:a16="http://schemas.microsoft.com/office/drawing/2014/main" xmlns="" id="{FF13D4EF-75BD-4BC0-BCA5-FA3941C0198D}"/>
              </a:ext>
            </a:extLst>
          </p:cNvPr>
          <p:cNvSpPr>
            <a:spLocks noGrp="1" noChangeArrowheads="1"/>
          </p:cNvSpPr>
          <p:nvPr/>
        </p:nvSpPr>
        <p:spPr bwMode="auto">
          <a:xfrm>
            <a:off x="3709988"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7%</a:t>
            </a:r>
            <a:endParaRPr lang="de-CH" sz="1200" b="0" dirty="0">
              <a:sym typeface="+mn-lt"/>
            </a:endParaRPr>
          </a:p>
        </p:txBody>
      </p:sp>
      <p:sp>
        <p:nvSpPr>
          <p:cNvPr id="178" name="Rectangle 3">
            <a:extLst>
              <a:ext uri="{FF2B5EF4-FFF2-40B4-BE49-F238E27FC236}">
                <a16:creationId xmlns:a16="http://schemas.microsoft.com/office/drawing/2014/main" xmlns="" id="{70B3E6EE-B630-4657-A32F-39E1C9C49F86}"/>
              </a:ext>
            </a:extLst>
          </p:cNvPr>
          <p:cNvSpPr>
            <a:spLocks noGrp="1" noChangeArrowheads="1"/>
          </p:cNvSpPr>
          <p:nvPr/>
        </p:nvSpPr>
        <p:spPr bwMode="auto">
          <a:xfrm>
            <a:off x="4337050"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27%</a:t>
            </a:r>
            <a:endParaRPr lang="de-CH" sz="1200" b="0" dirty="0">
              <a:sym typeface="+mn-lt"/>
            </a:endParaRPr>
          </a:p>
        </p:txBody>
      </p:sp>
      <p:sp>
        <p:nvSpPr>
          <p:cNvPr id="179" name="Rectangle 3">
            <a:extLst>
              <a:ext uri="{FF2B5EF4-FFF2-40B4-BE49-F238E27FC236}">
                <a16:creationId xmlns:a16="http://schemas.microsoft.com/office/drawing/2014/main" xmlns="" id="{C0EB77ED-5D1A-42C6-83CD-E2D33B5DE4E6}"/>
              </a:ext>
            </a:extLst>
          </p:cNvPr>
          <p:cNvSpPr>
            <a:spLocks noGrp="1" noChangeArrowheads="1"/>
          </p:cNvSpPr>
          <p:nvPr/>
        </p:nvSpPr>
        <p:spPr bwMode="auto">
          <a:xfrm>
            <a:off x="4962525"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22%</a:t>
            </a:r>
            <a:endParaRPr lang="de-CH" sz="1200" b="0" dirty="0">
              <a:sym typeface="+mn-lt"/>
            </a:endParaRPr>
          </a:p>
        </p:txBody>
      </p:sp>
      <p:sp>
        <p:nvSpPr>
          <p:cNvPr id="180" name="Rectangle 3">
            <a:extLst>
              <a:ext uri="{FF2B5EF4-FFF2-40B4-BE49-F238E27FC236}">
                <a16:creationId xmlns:a16="http://schemas.microsoft.com/office/drawing/2014/main" xmlns="" id="{AF9F4527-2E9B-4017-89EE-BDD3AD85460F}"/>
              </a:ext>
            </a:extLst>
          </p:cNvPr>
          <p:cNvSpPr>
            <a:spLocks noGrp="1" noChangeArrowheads="1"/>
          </p:cNvSpPr>
          <p:nvPr/>
        </p:nvSpPr>
        <p:spPr bwMode="auto">
          <a:xfrm>
            <a:off x="5588000" y="55999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t>-2%</a:t>
            </a:r>
            <a:endParaRPr lang="de-CH" sz="1200" b="0" dirty="0">
              <a:sym typeface="+mn-lt"/>
            </a:endParaRPr>
          </a:p>
        </p:txBody>
      </p:sp>
      <p:sp>
        <p:nvSpPr>
          <p:cNvPr id="181" name="Inhaltsplatzhalter 11">
            <a:extLst>
              <a:ext uri="{FF2B5EF4-FFF2-40B4-BE49-F238E27FC236}">
                <a16:creationId xmlns:a16="http://schemas.microsoft.com/office/drawing/2014/main" xmlns="" id="{AA026C4E-DAC8-4BB0-B9B1-98C0540998A1}"/>
              </a:ext>
            </a:extLst>
          </p:cNvPr>
          <p:cNvSpPr txBox="1">
            <a:spLocks/>
          </p:cNvSpPr>
          <p:nvPr/>
        </p:nvSpPr>
        <p:spPr bwMode="auto">
          <a:xfrm>
            <a:off x="457200" y="6055321"/>
            <a:ext cx="13049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r">
              <a:buFont typeface="Arial" charset="0"/>
              <a:buNone/>
            </a:pPr>
            <a:r>
              <a:rPr lang="de-CH" sz="1200" kern="0" noProof="1">
                <a:solidFill>
                  <a:schemeClr val="accent1">
                    <a:lumMod val="75000"/>
                  </a:schemeClr>
                </a:solidFill>
              </a:rPr>
              <a:t>Group EBIT</a:t>
            </a:r>
            <a:br>
              <a:rPr lang="de-CH" sz="1200" kern="0" noProof="1">
                <a:solidFill>
                  <a:schemeClr val="accent1">
                    <a:lumMod val="75000"/>
                  </a:schemeClr>
                </a:solidFill>
              </a:rPr>
            </a:br>
            <a:r>
              <a:rPr lang="de-CH" sz="1200" kern="0" noProof="1">
                <a:solidFill>
                  <a:schemeClr val="accent1">
                    <a:lumMod val="75000"/>
                  </a:schemeClr>
                </a:solidFill>
              </a:rPr>
              <a:t>2017</a:t>
            </a:r>
          </a:p>
        </p:txBody>
      </p:sp>
      <p:sp>
        <p:nvSpPr>
          <p:cNvPr id="182" name="Rectangle 3">
            <a:extLst>
              <a:ext uri="{FF2B5EF4-FFF2-40B4-BE49-F238E27FC236}">
                <a16:creationId xmlns:a16="http://schemas.microsoft.com/office/drawing/2014/main" xmlns="" id="{6868FD61-B017-4CBB-B5C6-9EC9FDF499FA}"/>
              </a:ext>
            </a:extLst>
          </p:cNvPr>
          <p:cNvSpPr>
            <a:spLocks noGrp="1" noChangeArrowheads="1"/>
          </p:cNvSpPr>
          <p:nvPr/>
        </p:nvSpPr>
        <p:spPr bwMode="auto">
          <a:xfrm>
            <a:off x="2459038"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-4%</a:t>
            </a:r>
            <a:endParaRPr lang="de-CH" sz="1200" b="0" dirty="0">
              <a:solidFill>
                <a:schemeClr val="accent1">
                  <a:lumMod val="75000"/>
                </a:schemeClr>
              </a:solidFill>
              <a:sym typeface="+mn-lt"/>
            </a:endParaRPr>
          </a:p>
        </p:txBody>
      </p:sp>
      <p:sp>
        <p:nvSpPr>
          <p:cNvPr id="183" name="Rectangle 3">
            <a:extLst>
              <a:ext uri="{FF2B5EF4-FFF2-40B4-BE49-F238E27FC236}">
                <a16:creationId xmlns:a16="http://schemas.microsoft.com/office/drawing/2014/main" xmlns="" id="{339194F7-CCE3-4BA2-8FE3-6156A1AD3F92}"/>
              </a:ext>
            </a:extLst>
          </p:cNvPr>
          <p:cNvSpPr>
            <a:spLocks noGrp="1" noChangeArrowheads="1"/>
          </p:cNvSpPr>
          <p:nvPr/>
        </p:nvSpPr>
        <p:spPr bwMode="auto">
          <a:xfrm>
            <a:off x="3084513"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1%</a:t>
            </a:r>
            <a:endParaRPr lang="de-CH" sz="1200" b="0" dirty="0">
              <a:solidFill>
                <a:schemeClr val="accent1">
                  <a:lumMod val="75000"/>
                </a:schemeClr>
              </a:solidFill>
              <a:sym typeface="+mn-lt"/>
            </a:endParaRPr>
          </a:p>
        </p:txBody>
      </p:sp>
      <p:sp>
        <p:nvSpPr>
          <p:cNvPr id="184" name="Rectangle 3">
            <a:extLst>
              <a:ext uri="{FF2B5EF4-FFF2-40B4-BE49-F238E27FC236}">
                <a16:creationId xmlns:a16="http://schemas.microsoft.com/office/drawing/2014/main" xmlns="" id="{EC3E0470-F1BB-45E0-B10B-9BC52062B504}"/>
              </a:ext>
            </a:extLst>
          </p:cNvPr>
          <p:cNvSpPr>
            <a:spLocks noGrp="1" noChangeArrowheads="1"/>
          </p:cNvSpPr>
          <p:nvPr/>
        </p:nvSpPr>
        <p:spPr bwMode="auto">
          <a:xfrm>
            <a:off x="3709988"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4%</a:t>
            </a:r>
            <a:endParaRPr lang="de-CH" sz="1200" b="0" dirty="0">
              <a:solidFill>
                <a:schemeClr val="accent1">
                  <a:lumMod val="75000"/>
                </a:schemeClr>
              </a:solidFill>
              <a:sym typeface="+mn-lt"/>
            </a:endParaRPr>
          </a:p>
        </p:txBody>
      </p:sp>
      <p:sp>
        <p:nvSpPr>
          <p:cNvPr id="185" name="Rectangle 3">
            <a:extLst>
              <a:ext uri="{FF2B5EF4-FFF2-40B4-BE49-F238E27FC236}">
                <a16:creationId xmlns:a16="http://schemas.microsoft.com/office/drawing/2014/main" xmlns="" id="{882DDE9F-21A3-4765-9AD7-354059C5E0A6}"/>
              </a:ext>
            </a:extLst>
          </p:cNvPr>
          <p:cNvSpPr>
            <a:spLocks noGrp="1" noChangeArrowheads="1"/>
          </p:cNvSpPr>
          <p:nvPr/>
        </p:nvSpPr>
        <p:spPr bwMode="auto">
          <a:xfrm>
            <a:off x="4337050"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39%</a:t>
            </a:r>
            <a:endParaRPr lang="de-CH" sz="1200" b="0" dirty="0">
              <a:solidFill>
                <a:schemeClr val="accent1">
                  <a:lumMod val="75000"/>
                </a:schemeClr>
              </a:solidFill>
              <a:sym typeface="+mn-lt"/>
            </a:endParaRPr>
          </a:p>
        </p:txBody>
      </p:sp>
      <p:sp>
        <p:nvSpPr>
          <p:cNvPr id="186" name="Rectangle 3">
            <a:extLst>
              <a:ext uri="{FF2B5EF4-FFF2-40B4-BE49-F238E27FC236}">
                <a16:creationId xmlns:a16="http://schemas.microsoft.com/office/drawing/2014/main" xmlns="" id="{1C990395-BF87-4413-97E8-7ADC4CF95928}"/>
              </a:ext>
            </a:extLst>
          </p:cNvPr>
          <p:cNvSpPr>
            <a:spLocks noGrp="1" noChangeArrowheads="1"/>
          </p:cNvSpPr>
          <p:nvPr/>
        </p:nvSpPr>
        <p:spPr bwMode="auto">
          <a:xfrm>
            <a:off x="4962525"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63%</a:t>
            </a:r>
            <a:endParaRPr lang="de-CH" sz="1200" b="0" dirty="0">
              <a:solidFill>
                <a:schemeClr val="accent1">
                  <a:lumMod val="75000"/>
                </a:schemeClr>
              </a:solidFill>
              <a:sym typeface="+mn-lt"/>
            </a:endParaRPr>
          </a:p>
        </p:txBody>
      </p:sp>
      <p:sp>
        <p:nvSpPr>
          <p:cNvPr id="187" name="Rectangle 3">
            <a:extLst>
              <a:ext uri="{FF2B5EF4-FFF2-40B4-BE49-F238E27FC236}">
                <a16:creationId xmlns:a16="http://schemas.microsoft.com/office/drawing/2014/main" xmlns="" id="{951FC6D3-C03D-4C30-AE54-BF401CCEB1D1}"/>
              </a:ext>
            </a:extLst>
          </p:cNvPr>
          <p:cNvSpPr>
            <a:spLocks noGrp="1" noChangeArrowheads="1"/>
          </p:cNvSpPr>
          <p:nvPr/>
        </p:nvSpPr>
        <p:spPr bwMode="auto">
          <a:xfrm>
            <a:off x="5588000" y="6039446"/>
            <a:ext cx="468313" cy="360000"/>
          </a:xfrm>
          <a:prstGeom prst="rect">
            <a:avLst/>
          </a:prstGeom>
          <a:solidFill>
            <a:schemeClr val="bg1"/>
          </a:solidFill>
          <a:ln>
            <a:noFill/>
          </a:ln>
          <a:extLst/>
        </p:spPr>
        <p:txBody>
          <a:bodyPr vert="horz" wrap="none" lIns="0" tIns="0" rIns="0" bIns="0" numCol="1" spcCol="0" anchor="ctr" anchorCtr="0" compatLnSpc="1">
            <a:prstTxWarp prst="textNoShape">
              <a:avLst/>
            </a:prstTxWarp>
            <a:no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lgn="ctr">
              <a:spcBef>
                <a:spcPct val="0"/>
              </a:spcBef>
              <a:spcAft>
                <a:spcPct val="0"/>
              </a:spcAft>
              <a:buNone/>
            </a:pPr>
            <a:r>
              <a:rPr lang="de-CH" altLang="en-US" sz="1200" b="0" dirty="0" smtClean="0">
                <a:solidFill>
                  <a:schemeClr val="accent1">
                    <a:lumMod val="75000"/>
                  </a:schemeClr>
                </a:solidFill>
              </a:rPr>
              <a:t>-3%</a:t>
            </a:r>
            <a:endParaRPr lang="de-CH" sz="1200" b="0" dirty="0">
              <a:solidFill>
                <a:schemeClr val="accent1">
                  <a:lumMod val="75000"/>
                </a:schemeClr>
              </a:solidFill>
              <a:sym typeface="+mn-lt"/>
            </a:endParaRPr>
          </a:p>
        </p:txBody>
      </p:sp>
      <p:cxnSp>
        <p:nvCxnSpPr>
          <p:cNvPr id="189" name="Gerader Verbinder 188">
            <a:extLst>
              <a:ext uri="{FF2B5EF4-FFF2-40B4-BE49-F238E27FC236}">
                <a16:creationId xmlns:a16="http://schemas.microsoft.com/office/drawing/2014/main" xmlns="" id="{50D53373-02AA-4660-8EAC-2A7FC76EA89E}"/>
              </a:ext>
            </a:extLst>
          </p:cNvPr>
          <p:cNvCxnSpPr/>
          <p:nvPr/>
        </p:nvCxnSpPr>
        <p:spPr bwMode="auto">
          <a:xfrm>
            <a:off x="523876" y="5571887"/>
            <a:ext cx="5705475" cy="0"/>
          </a:xfrm>
          <a:prstGeom prst="line">
            <a:avLst/>
          </a:prstGeom>
          <a:no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0" name="Gerader Verbinder 189">
            <a:extLst>
              <a:ext uri="{FF2B5EF4-FFF2-40B4-BE49-F238E27FC236}">
                <a16:creationId xmlns:a16="http://schemas.microsoft.com/office/drawing/2014/main" xmlns="" id="{C26425C9-DF1B-43B4-954B-719991EB2A42}"/>
              </a:ext>
            </a:extLst>
          </p:cNvPr>
          <p:cNvCxnSpPr/>
          <p:nvPr/>
        </p:nvCxnSpPr>
        <p:spPr bwMode="auto">
          <a:xfrm>
            <a:off x="523876" y="6010633"/>
            <a:ext cx="5705475" cy="0"/>
          </a:xfrm>
          <a:prstGeom prst="line">
            <a:avLst/>
          </a:prstGeom>
          <a:no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1" name="Gerader Verbinder 190">
            <a:extLst>
              <a:ext uri="{FF2B5EF4-FFF2-40B4-BE49-F238E27FC236}">
                <a16:creationId xmlns:a16="http://schemas.microsoft.com/office/drawing/2014/main" xmlns="" id="{F5448794-284F-4803-A025-2823A1AFA821}"/>
              </a:ext>
            </a:extLst>
          </p:cNvPr>
          <p:cNvCxnSpPr/>
          <p:nvPr/>
        </p:nvCxnSpPr>
        <p:spPr bwMode="auto">
          <a:xfrm>
            <a:off x="523876" y="6467833"/>
            <a:ext cx="5705475" cy="0"/>
          </a:xfrm>
          <a:prstGeom prst="line">
            <a:avLst/>
          </a:prstGeom>
          <a:no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0" name="Inhaltsplatzhalter 162">
            <a:extLst>
              <a:ext uri="{FF2B5EF4-FFF2-40B4-BE49-F238E27FC236}">
                <a16:creationId xmlns:a16="http://schemas.microsoft.com/office/drawing/2014/main" xmlns="" id="{AD6D04C8-64F1-4806-AC6C-FD09E20F52F8}"/>
              </a:ext>
            </a:extLst>
          </p:cNvPr>
          <p:cNvSpPr>
            <a:spLocks noGrp="1"/>
          </p:cNvSpPr>
          <p:nvPr>
            <p:ph idx="1"/>
          </p:nvPr>
        </p:nvSpPr>
        <p:spPr>
          <a:xfrm>
            <a:off x="7429500" y="2162174"/>
            <a:ext cx="1962149" cy="2628901"/>
          </a:xfrm>
        </p:spPr>
        <p:txBody>
          <a:bodyPr/>
          <a:lstStyle/>
          <a:p>
            <a:r>
              <a:rPr lang="de-CH" sz="1400" dirty="0" err="1" smtClean="0"/>
              <a:t>Earnings</a:t>
            </a:r>
            <a:r>
              <a:rPr lang="de-CH" sz="1400" dirty="0" smtClean="0"/>
              <a:t> </a:t>
            </a:r>
            <a:r>
              <a:rPr lang="de-CH" sz="1400" dirty="0" err="1" smtClean="0"/>
              <a:t>improvement</a:t>
            </a:r>
            <a:r>
              <a:rPr lang="de-CH" sz="1400" dirty="0" smtClean="0"/>
              <a:t> </a:t>
            </a:r>
            <a:r>
              <a:rPr lang="de-CH" sz="1400" dirty="0" err="1" smtClean="0"/>
              <a:t>thanks</a:t>
            </a:r>
            <a:r>
              <a:rPr lang="de-CH" sz="1400" dirty="0" smtClean="0"/>
              <a:t> </a:t>
            </a:r>
            <a:r>
              <a:rPr lang="de-CH" sz="1400" dirty="0" err="1" smtClean="0"/>
              <a:t>to</a:t>
            </a:r>
            <a:r>
              <a:rPr lang="de-CH" sz="1400" dirty="0" smtClean="0"/>
              <a:t> </a:t>
            </a:r>
            <a:r>
              <a:rPr lang="de-CH" sz="1400" dirty="0" err="1" smtClean="0"/>
              <a:t>higher</a:t>
            </a:r>
            <a:r>
              <a:rPr lang="de-CH" sz="1400" dirty="0" smtClean="0"/>
              <a:t> </a:t>
            </a:r>
            <a:r>
              <a:rPr lang="de-CH" sz="1400" dirty="0" err="1" smtClean="0"/>
              <a:t>output</a:t>
            </a:r>
            <a:r>
              <a:rPr lang="de-CH" sz="1400" dirty="0" smtClean="0"/>
              <a:t> </a:t>
            </a:r>
            <a:r>
              <a:rPr lang="de-CH" sz="1400" dirty="0" err="1" smtClean="0"/>
              <a:t>and</a:t>
            </a:r>
            <a:r>
              <a:rPr lang="de-CH" sz="1400" dirty="0" smtClean="0"/>
              <a:t> favorable </a:t>
            </a:r>
            <a:r>
              <a:rPr lang="de-CH" sz="1400" dirty="0" err="1" smtClean="0"/>
              <a:t>product</a:t>
            </a:r>
            <a:r>
              <a:rPr lang="de-CH" sz="1400" dirty="0" smtClean="0"/>
              <a:t> mix</a:t>
            </a:r>
          </a:p>
          <a:p>
            <a:r>
              <a:rPr lang="de-CH" sz="1400" dirty="0" smtClean="0"/>
              <a:t>2017 EBIT </a:t>
            </a:r>
            <a:r>
              <a:rPr lang="de-CH" sz="1400" dirty="0" err="1" smtClean="0"/>
              <a:t>affected</a:t>
            </a:r>
            <a:r>
              <a:rPr lang="de-CH" sz="1400" dirty="0" smtClean="0"/>
              <a:t> </a:t>
            </a:r>
            <a:r>
              <a:rPr lang="de-CH" sz="1400" dirty="0" err="1" smtClean="0"/>
              <a:t>by</a:t>
            </a:r>
            <a:r>
              <a:rPr lang="de-CH" sz="1400" dirty="0" smtClean="0"/>
              <a:t> </a:t>
            </a:r>
            <a:r>
              <a:rPr lang="de-CH" sz="1400" dirty="0" err="1" smtClean="0"/>
              <a:t>one</a:t>
            </a:r>
            <a:r>
              <a:rPr lang="de-CH" sz="1400" dirty="0" smtClean="0"/>
              <a:t>-offs</a:t>
            </a:r>
          </a:p>
          <a:p>
            <a:r>
              <a:rPr lang="de-CH" sz="1400" dirty="0" err="1" smtClean="0"/>
              <a:t>Stationary</a:t>
            </a:r>
            <a:r>
              <a:rPr lang="de-CH" sz="1400" dirty="0" smtClean="0"/>
              <a:t> </a:t>
            </a:r>
            <a:r>
              <a:rPr lang="de-CH" sz="1400" dirty="0" err="1" smtClean="0"/>
              <a:t>Fire</a:t>
            </a:r>
            <a:r>
              <a:rPr lang="de-CH" sz="1400" dirty="0" smtClean="0"/>
              <a:t> </a:t>
            </a:r>
            <a:r>
              <a:rPr lang="de-CH" sz="1400" dirty="0" err="1" smtClean="0"/>
              <a:t>Protection</a:t>
            </a:r>
            <a:r>
              <a:rPr lang="de-CH" sz="1400" dirty="0" smtClean="0"/>
              <a:t> </a:t>
            </a:r>
            <a:r>
              <a:rPr lang="de-CH" sz="1400" dirty="0" err="1" smtClean="0"/>
              <a:t>shows</a:t>
            </a:r>
            <a:r>
              <a:rPr lang="de-CH" sz="1400" dirty="0" smtClean="0"/>
              <a:t> negative EBIT </a:t>
            </a:r>
            <a:r>
              <a:rPr lang="de-CH" sz="1400" dirty="0" err="1" smtClean="0"/>
              <a:t>as</a:t>
            </a:r>
            <a:r>
              <a:rPr lang="de-CH" sz="1400" dirty="0" smtClean="0"/>
              <a:t> </a:t>
            </a:r>
            <a:r>
              <a:rPr lang="de-CH" sz="1400" dirty="0" err="1" smtClean="0"/>
              <a:t>it</a:t>
            </a:r>
            <a:r>
              <a:rPr lang="de-CH" sz="1400" dirty="0" smtClean="0"/>
              <a:t> </a:t>
            </a:r>
            <a:r>
              <a:rPr lang="de-CH" sz="1400" dirty="0" err="1" smtClean="0"/>
              <a:t>has</a:t>
            </a:r>
            <a:r>
              <a:rPr lang="de-CH" sz="1400" dirty="0" smtClean="0"/>
              <a:t> not </a:t>
            </a:r>
            <a:r>
              <a:rPr lang="de-CH" sz="1400" dirty="0" err="1" smtClean="0"/>
              <a:t>yet</a:t>
            </a:r>
            <a:r>
              <a:rPr lang="de-CH" sz="1400" dirty="0" smtClean="0"/>
              <a:t> </a:t>
            </a:r>
            <a:r>
              <a:rPr lang="de-CH" sz="1400" dirty="0" err="1" smtClean="0"/>
              <a:t>reached</a:t>
            </a:r>
            <a:r>
              <a:rPr lang="de-CH" sz="1400" dirty="0" smtClean="0"/>
              <a:t> </a:t>
            </a:r>
            <a:r>
              <a:rPr lang="de-CH" sz="1400" dirty="0" err="1" smtClean="0"/>
              <a:t>critical</a:t>
            </a:r>
            <a:r>
              <a:rPr lang="de-CH" sz="1400" dirty="0" smtClean="0"/>
              <a:t> </a:t>
            </a:r>
            <a:r>
              <a:rPr lang="de-CH" sz="1400" dirty="0" err="1" smtClean="0"/>
              <a:t>size</a:t>
            </a:r>
            <a:endParaRPr lang="de-CH" sz="1400" dirty="0"/>
          </a:p>
        </p:txBody>
      </p:sp>
      <p:sp>
        <p:nvSpPr>
          <p:cNvPr id="3" name="Textfeld 2"/>
          <p:cNvSpPr txBox="1"/>
          <p:nvPr/>
        </p:nvSpPr>
        <p:spPr>
          <a:xfrm>
            <a:off x="2432720" y="4797152"/>
            <a:ext cx="540533" cy="246221"/>
          </a:xfrm>
          <a:prstGeom prst="rect">
            <a:avLst/>
          </a:prstGeom>
          <a:solidFill>
            <a:srgbClr val="FF0000"/>
          </a:solidFill>
        </p:spPr>
        <p:txBody>
          <a:bodyPr wrap="none" rtlCol="0">
            <a:spAutoFit/>
          </a:bodyPr>
          <a:lstStyle/>
          <a:p>
            <a:r>
              <a:rPr lang="de-DE" sz="1000" b="1" dirty="0" smtClean="0">
                <a:solidFill>
                  <a:schemeClr val="bg1"/>
                </a:solidFill>
              </a:rPr>
              <a:t>CEEU</a:t>
            </a:r>
            <a:endParaRPr lang="de-DE" sz="1000" b="1" dirty="0">
              <a:solidFill>
                <a:schemeClr val="bg1"/>
              </a:solidFill>
            </a:endParaRPr>
          </a:p>
        </p:txBody>
      </p:sp>
      <p:sp>
        <p:nvSpPr>
          <p:cNvPr id="6" name="Textfeld 5"/>
          <p:cNvSpPr txBox="1"/>
          <p:nvPr/>
        </p:nvSpPr>
        <p:spPr>
          <a:xfrm>
            <a:off x="3029888" y="4797152"/>
            <a:ext cx="554960" cy="246221"/>
          </a:xfrm>
          <a:prstGeom prst="rect">
            <a:avLst/>
          </a:prstGeom>
          <a:solidFill>
            <a:schemeClr val="accent1">
              <a:lumMod val="75000"/>
            </a:schemeClr>
          </a:solidFill>
        </p:spPr>
        <p:txBody>
          <a:bodyPr wrap="none" rtlCol="0">
            <a:spAutoFit/>
          </a:bodyPr>
          <a:lstStyle/>
          <a:p>
            <a:r>
              <a:rPr lang="de-DE" sz="1000" dirty="0" smtClean="0">
                <a:solidFill>
                  <a:schemeClr val="bg1"/>
                </a:solidFill>
              </a:rPr>
              <a:t>MENA</a:t>
            </a:r>
            <a:endParaRPr lang="de-DE" sz="1000" dirty="0">
              <a:solidFill>
                <a:schemeClr val="bg1"/>
              </a:solidFill>
            </a:endParaRPr>
          </a:p>
        </p:txBody>
      </p:sp>
      <p:sp>
        <p:nvSpPr>
          <p:cNvPr id="12" name="Textfeld 11"/>
          <p:cNvSpPr txBox="1"/>
          <p:nvPr/>
        </p:nvSpPr>
        <p:spPr>
          <a:xfrm>
            <a:off x="3670072" y="4797152"/>
            <a:ext cx="490840" cy="246221"/>
          </a:xfrm>
          <a:prstGeom prst="rect">
            <a:avLst/>
          </a:prstGeom>
          <a:solidFill>
            <a:srgbClr val="FFCC66"/>
          </a:solidFill>
        </p:spPr>
        <p:txBody>
          <a:bodyPr wrap="none" rtlCol="0">
            <a:spAutoFit/>
          </a:bodyPr>
          <a:lstStyle/>
          <a:p>
            <a:r>
              <a:rPr lang="de-DE" sz="1000" b="1" dirty="0" smtClean="0">
                <a:solidFill>
                  <a:schemeClr val="bg1"/>
                </a:solidFill>
              </a:rPr>
              <a:t>NISA</a:t>
            </a:r>
            <a:endParaRPr lang="de-DE" sz="1000" b="1" dirty="0">
              <a:solidFill>
                <a:schemeClr val="bg1"/>
              </a:solidFill>
            </a:endParaRPr>
          </a:p>
        </p:txBody>
      </p:sp>
      <p:sp>
        <p:nvSpPr>
          <p:cNvPr id="13" name="Textfeld 12"/>
          <p:cNvSpPr txBox="1"/>
          <p:nvPr/>
        </p:nvSpPr>
        <p:spPr>
          <a:xfrm>
            <a:off x="4260436" y="4797152"/>
            <a:ext cx="548548" cy="246221"/>
          </a:xfrm>
          <a:prstGeom prst="rect">
            <a:avLst/>
          </a:prstGeom>
          <a:solidFill>
            <a:srgbClr val="FF9933"/>
          </a:solidFill>
        </p:spPr>
        <p:txBody>
          <a:bodyPr wrap="none" rtlCol="0">
            <a:spAutoFit/>
          </a:bodyPr>
          <a:lstStyle/>
          <a:p>
            <a:r>
              <a:rPr lang="de-DE" sz="1000" b="1" dirty="0" smtClean="0">
                <a:solidFill>
                  <a:schemeClr val="bg1"/>
                </a:solidFill>
              </a:rPr>
              <a:t>APAC</a:t>
            </a:r>
            <a:endParaRPr lang="de-DE" sz="1000" b="1" dirty="0">
              <a:solidFill>
                <a:schemeClr val="bg1"/>
              </a:solidFill>
            </a:endParaRPr>
          </a:p>
        </p:txBody>
      </p:sp>
      <p:sp>
        <p:nvSpPr>
          <p:cNvPr id="14" name="Textfeld 13"/>
          <p:cNvSpPr txBox="1"/>
          <p:nvPr/>
        </p:nvSpPr>
        <p:spPr>
          <a:xfrm>
            <a:off x="4880992" y="4797152"/>
            <a:ext cx="577402" cy="246221"/>
          </a:xfrm>
          <a:prstGeom prst="rect">
            <a:avLst/>
          </a:prstGeom>
          <a:solidFill>
            <a:srgbClr val="002060"/>
          </a:solidFill>
        </p:spPr>
        <p:txBody>
          <a:bodyPr wrap="none" rtlCol="0">
            <a:spAutoFit/>
          </a:bodyPr>
          <a:lstStyle/>
          <a:p>
            <a:r>
              <a:rPr lang="de-DE" sz="1000" b="1" dirty="0" smtClean="0">
                <a:solidFill>
                  <a:schemeClr val="bg1"/>
                </a:solidFill>
              </a:rPr>
              <a:t>NOMA</a:t>
            </a:r>
            <a:endParaRPr lang="de-DE" sz="1000" b="1" dirty="0">
              <a:solidFill>
                <a:schemeClr val="bg1"/>
              </a:solidFill>
            </a:endParaRPr>
          </a:p>
        </p:txBody>
      </p:sp>
      <p:sp>
        <p:nvSpPr>
          <p:cNvPr id="62" name="Inhaltsplatzhalter 11">
            <a:extLst>
              <a:ext uri="{FF2B5EF4-FFF2-40B4-BE49-F238E27FC236}">
                <a16:creationId xmlns:a16="http://schemas.microsoft.com/office/drawing/2014/main" xmlns="" id="{81CCD6BB-ACF0-4302-AB24-9A68F1EF9133}"/>
              </a:ext>
            </a:extLst>
          </p:cNvPr>
          <p:cNvSpPr txBox="1">
            <a:spLocks/>
          </p:cNvSpPr>
          <p:nvPr/>
        </p:nvSpPr>
        <p:spPr bwMode="auto">
          <a:xfrm>
            <a:off x="575525" y="1124744"/>
            <a:ext cx="56105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buFont typeface="Arial" charset="0"/>
              <a:buNone/>
            </a:pPr>
            <a:r>
              <a:rPr lang="de-CH" sz="1200" b="0" kern="0" noProof="1" smtClean="0"/>
              <a:t>€ million</a:t>
            </a:r>
            <a:endParaRPr lang="de-CH" sz="1200" b="0" kern="0" noProof="1"/>
          </a:p>
        </p:txBody>
      </p:sp>
    </p:spTree>
    <p:extLst>
      <p:ext uri="{BB962C8B-B14F-4D97-AF65-F5344CB8AC3E}">
        <p14:creationId xmlns:p14="http://schemas.microsoft.com/office/powerpoint/2010/main" xmlns="" val="385278264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1" name="Rectangle 3"/>
          <p:cNvSpPr>
            <a:spLocks noGrp="1" noChangeArrowheads="1"/>
          </p:cNvSpPr>
          <p:nvPr>
            <p:ph type="title"/>
          </p:nvPr>
        </p:nvSpPr>
        <p:spPr/>
        <p:txBody>
          <a:bodyPr/>
          <a:lstStyle/>
          <a:p>
            <a:r>
              <a:rPr lang="en-US" dirty="0" smtClean="0"/>
              <a:t>Revenues and EBIT quarterly</a:t>
            </a:r>
            <a:endParaRPr lang="en-US" sz="1800" dirty="0"/>
          </a:p>
        </p:txBody>
      </p:sp>
      <p:graphicFrame>
        <p:nvGraphicFramePr>
          <p:cNvPr id="2" name="Object 2"/>
          <p:cNvGraphicFramePr>
            <a:graphicFrameLocks noGrp="1" noChangeAspect="1"/>
          </p:cNvGraphicFramePr>
          <p:nvPr>
            <p:ph idx="1"/>
            <p:extLst>
              <p:ext uri="{D42A27DB-BD31-4B8C-83A1-F6EECF244321}">
                <p14:modId xmlns:p14="http://schemas.microsoft.com/office/powerpoint/2010/main" xmlns="" val="71578735"/>
              </p:ext>
            </p:extLst>
          </p:nvPr>
        </p:nvGraphicFramePr>
        <p:xfrm>
          <a:off x="517728" y="1628800"/>
          <a:ext cx="8815507" cy="4944398"/>
        </p:xfrm>
        <a:graphic>
          <a:graphicData uri="http://schemas.openxmlformats.org/drawingml/2006/chart">
            <c:chart xmlns:c="http://schemas.openxmlformats.org/drawingml/2006/chart" xmlns:r="http://schemas.openxmlformats.org/officeDocument/2006/relationships" r:id="rId3"/>
          </a:graphicData>
        </a:graphic>
      </p:graphicFrame>
      <p:sp>
        <p:nvSpPr>
          <p:cNvPr id="5" name="Inhaltsplatzhalter 11">
            <a:extLst>
              <a:ext uri="{FF2B5EF4-FFF2-40B4-BE49-F238E27FC236}">
                <a16:creationId xmlns:a16="http://schemas.microsoft.com/office/drawing/2014/main" xmlns="" id="{81CCD6BB-ACF0-4302-AB24-9A68F1EF9133}"/>
              </a:ext>
            </a:extLst>
          </p:cNvPr>
          <p:cNvSpPr txBox="1">
            <a:spLocks/>
          </p:cNvSpPr>
          <p:nvPr/>
        </p:nvSpPr>
        <p:spPr bwMode="auto">
          <a:xfrm>
            <a:off x="575525" y="1124744"/>
            <a:ext cx="1065107"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buNone/>
            </a:pPr>
            <a:r>
              <a:rPr lang="de-CH" sz="1200" b="0" kern="0" noProof="1" smtClean="0"/>
              <a:t>in € million</a:t>
            </a:r>
            <a:endParaRPr lang="de-CH" sz="1200" b="0" kern="0" noProof="1"/>
          </a:p>
        </p:txBody>
      </p:sp>
      <p:cxnSp>
        <p:nvCxnSpPr>
          <p:cNvPr id="6" name="Gerader Verbinder 5"/>
          <p:cNvCxnSpPr>
            <a:endCxn id="9" idx="2"/>
          </p:cNvCxnSpPr>
          <p:nvPr/>
        </p:nvCxnSpPr>
        <p:spPr bwMode="auto">
          <a:xfrm flipV="1">
            <a:off x="6640671" y="4329089"/>
            <a:ext cx="657106" cy="614261"/>
          </a:xfrm>
          <a:prstGeom prst="line">
            <a:avLst/>
          </a:prstGeom>
          <a:noFill/>
          <a:ln w="25400" cap="flat" cmpd="sng" algn="ctr">
            <a:solidFill>
              <a:schemeClr val="accent2">
                <a:lumMod val="40000"/>
                <a:lumOff val="60000"/>
              </a:schemeClr>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 name="Rechteck 6"/>
          <p:cNvSpPr/>
          <p:nvPr/>
        </p:nvSpPr>
        <p:spPr bwMode="auto">
          <a:xfrm>
            <a:off x="6600150" y="4888014"/>
            <a:ext cx="81042" cy="83128"/>
          </a:xfrm>
          <a:prstGeom prst="rect">
            <a:avLst/>
          </a:prstGeom>
          <a:solidFill>
            <a:schemeClr val="accent2">
              <a:lumMod val="40000"/>
              <a:lumOff val="60000"/>
            </a:schemeClr>
          </a:solidFill>
          <a:ln w="12700" cap="flat" cmpd="sng" algn="ctr">
            <a:noFill/>
            <a:prstDash val="solid"/>
            <a:round/>
            <a:headEnd type="none" w="med" len="med"/>
            <a:tailEnd type="none" w="med" len="med"/>
          </a:ln>
          <a:effectLs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de-DE"/>
          </a:p>
        </p:txBody>
      </p:sp>
      <p:cxnSp>
        <p:nvCxnSpPr>
          <p:cNvPr id="8" name="Gerader Verbinder 7"/>
          <p:cNvCxnSpPr>
            <a:stCxn id="9" idx="1"/>
            <a:endCxn id="10" idx="0"/>
          </p:cNvCxnSpPr>
          <p:nvPr/>
        </p:nvCxnSpPr>
        <p:spPr bwMode="auto">
          <a:xfrm>
            <a:off x="7257256" y="4287525"/>
            <a:ext cx="692394" cy="221595"/>
          </a:xfrm>
          <a:prstGeom prst="line">
            <a:avLst/>
          </a:prstGeom>
          <a:noFill/>
          <a:ln w="25400" cap="flat" cmpd="sng" algn="ctr">
            <a:solidFill>
              <a:schemeClr val="accent2">
                <a:lumMod val="40000"/>
                <a:lumOff val="60000"/>
              </a:schemeClr>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Rechteck 8"/>
          <p:cNvSpPr/>
          <p:nvPr/>
        </p:nvSpPr>
        <p:spPr bwMode="auto">
          <a:xfrm>
            <a:off x="7257256" y="4245961"/>
            <a:ext cx="81042" cy="83128"/>
          </a:xfrm>
          <a:prstGeom prst="rect">
            <a:avLst/>
          </a:prstGeom>
          <a:solidFill>
            <a:schemeClr val="accent2">
              <a:lumMod val="40000"/>
              <a:lumOff val="60000"/>
            </a:schemeClr>
          </a:solidFill>
          <a:ln w="12700" cap="flat" cmpd="sng" algn="ctr">
            <a:noFill/>
            <a:prstDash val="solid"/>
            <a:round/>
            <a:headEnd type="none" w="med" len="med"/>
            <a:tailEnd type="none" w="med" len="med"/>
          </a:ln>
          <a:effectLs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de-DE"/>
          </a:p>
        </p:txBody>
      </p:sp>
      <p:sp>
        <p:nvSpPr>
          <p:cNvPr id="10" name="Rechteck 9"/>
          <p:cNvSpPr/>
          <p:nvPr/>
        </p:nvSpPr>
        <p:spPr bwMode="auto">
          <a:xfrm>
            <a:off x="7909129" y="4509120"/>
            <a:ext cx="81042" cy="83128"/>
          </a:xfrm>
          <a:prstGeom prst="rect">
            <a:avLst/>
          </a:prstGeom>
          <a:solidFill>
            <a:schemeClr val="accent2">
              <a:lumMod val="40000"/>
              <a:lumOff val="60000"/>
            </a:schemeClr>
          </a:solidFill>
          <a:ln w="12700" cap="flat" cmpd="sng" algn="ctr">
            <a:noFill/>
            <a:prstDash val="solid"/>
            <a:round/>
            <a:headEnd type="none" w="med" len="med"/>
            <a:tailEnd type="none" w="med" len="med"/>
          </a:ln>
          <a:effectLs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de-DE"/>
          </a:p>
        </p:txBody>
      </p:sp>
      <p:cxnSp>
        <p:nvCxnSpPr>
          <p:cNvPr id="12" name="Gerader Verbinder 11"/>
          <p:cNvCxnSpPr>
            <a:endCxn id="23" idx="0"/>
          </p:cNvCxnSpPr>
          <p:nvPr/>
        </p:nvCxnSpPr>
        <p:spPr bwMode="auto">
          <a:xfrm flipV="1">
            <a:off x="7956000" y="3189262"/>
            <a:ext cx="669365" cy="1357095"/>
          </a:xfrm>
          <a:prstGeom prst="line">
            <a:avLst/>
          </a:prstGeom>
          <a:noFill/>
          <a:ln w="25400" cap="flat" cmpd="sng" algn="ctr">
            <a:solidFill>
              <a:schemeClr val="accent2">
                <a:lumMod val="40000"/>
                <a:lumOff val="60000"/>
              </a:schemeClr>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Gerader Verbinder 12"/>
          <p:cNvCxnSpPr>
            <a:endCxn id="7" idx="1"/>
          </p:cNvCxnSpPr>
          <p:nvPr/>
        </p:nvCxnSpPr>
        <p:spPr bwMode="auto">
          <a:xfrm>
            <a:off x="5983564" y="4739399"/>
            <a:ext cx="616586" cy="190179"/>
          </a:xfrm>
          <a:prstGeom prst="line">
            <a:avLst/>
          </a:prstGeom>
          <a:noFill/>
          <a:ln w="25400" cap="flat" cmpd="sng" algn="ctr">
            <a:solidFill>
              <a:schemeClr val="accent2">
                <a:lumMod val="40000"/>
                <a:lumOff val="60000"/>
              </a:schemeClr>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 name="Textfeld 1"/>
          <p:cNvSpPr txBox="1"/>
          <p:nvPr/>
        </p:nvSpPr>
        <p:spPr>
          <a:xfrm>
            <a:off x="6433637" y="4611566"/>
            <a:ext cx="414067" cy="25566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b="1" dirty="0" smtClean="0">
                <a:solidFill>
                  <a:schemeClr val="accent3">
                    <a:lumMod val="50000"/>
                  </a:schemeClr>
                </a:solidFill>
              </a:rPr>
              <a:t>4.6</a:t>
            </a:r>
            <a:endParaRPr lang="de-DE" sz="1100" b="1" dirty="0">
              <a:solidFill>
                <a:schemeClr val="accent3">
                  <a:lumMod val="50000"/>
                </a:schemeClr>
              </a:solidFill>
            </a:endParaRPr>
          </a:p>
        </p:txBody>
      </p:sp>
      <p:sp>
        <p:nvSpPr>
          <p:cNvPr id="21" name="Textfeld 1"/>
          <p:cNvSpPr txBox="1"/>
          <p:nvPr/>
        </p:nvSpPr>
        <p:spPr>
          <a:xfrm>
            <a:off x="7069514" y="3995994"/>
            <a:ext cx="505742" cy="27424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b="1" dirty="0" smtClean="0">
                <a:solidFill>
                  <a:schemeClr val="accent3">
                    <a:lumMod val="50000"/>
                  </a:schemeClr>
                </a:solidFill>
              </a:rPr>
              <a:t>12.8</a:t>
            </a:r>
            <a:endParaRPr lang="de-DE" sz="1100" b="1" dirty="0">
              <a:solidFill>
                <a:schemeClr val="accent3">
                  <a:lumMod val="50000"/>
                </a:schemeClr>
              </a:solidFill>
            </a:endParaRPr>
          </a:p>
        </p:txBody>
      </p:sp>
      <p:sp>
        <p:nvSpPr>
          <p:cNvPr id="22" name="Textfeld 1"/>
          <p:cNvSpPr txBox="1"/>
          <p:nvPr/>
        </p:nvSpPr>
        <p:spPr>
          <a:xfrm>
            <a:off x="7784940" y="4208905"/>
            <a:ext cx="505742" cy="27424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b="1" dirty="0" smtClean="0">
                <a:solidFill>
                  <a:schemeClr val="accent3">
                    <a:lumMod val="50000"/>
                  </a:schemeClr>
                </a:solidFill>
              </a:rPr>
              <a:t>8,1</a:t>
            </a:r>
            <a:endParaRPr lang="de-DE" sz="1100" b="1" dirty="0">
              <a:solidFill>
                <a:schemeClr val="accent3">
                  <a:lumMod val="50000"/>
                </a:schemeClr>
              </a:solidFill>
            </a:endParaRPr>
          </a:p>
        </p:txBody>
      </p:sp>
      <p:sp>
        <p:nvSpPr>
          <p:cNvPr id="23" name="Rechteck 22"/>
          <p:cNvSpPr/>
          <p:nvPr/>
        </p:nvSpPr>
        <p:spPr bwMode="auto">
          <a:xfrm>
            <a:off x="8584844" y="3189262"/>
            <a:ext cx="81042" cy="83128"/>
          </a:xfrm>
          <a:prstGeom prst="rect">
            <a:avLst/>
          </a:prstGeom>
          <a:solidFill>
            <a:schemeClr val="accent2">
              <a:lumMod val="40000"/>
              <a:lumOff val="60000"/>
            </a:schemeClr>
          </a:solidFill>
          <a:ln w="12700" cap="flat" cmpd="sng" algn="ctr">
            <a:noFill/>
            <a:prstDash val="solid"/>
            <a:round/>
            <a:headEnd type="none" w="med" len="med"/>
            <a:tailEnd type="none" w="med" len="med"/>
          </a:ln>
          <a:effectLst/>
          <a:extLst/>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de-DE"/>
          </a:p>
        </p:txBody>
      </p:sp>
      <p:sp>
        <p:nvSpPr>
          <p:cNvPr id="25" name="Textfeld 1"/>
          <p:cNvSpPr txBox="1"/>
          <p:nvPr/>
        </p:nvSpPr>
        <p:spPr>
          <a:xfrm>
            <a:off x="8402505" y="2942695"/>
            <a:ext cx="505742" cy="27424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b="1" dirty="0" smtClean="0">
                <a:solidFill>
                  <a:schemeClr val="bg1">
                    <a:lumMod val="85000"/>
                  </a:schemeClr>
                </a:solidFill>
              </a:rPr>
              <a:t>23.4</a:t>
            </a:r>
            <a:endParaRPr lang="de-DE" sz="1100" b="1" dirty="0">
              <a:solidFill>
                <a:schemeClr val="bg1">
                  <a:lumMod val="85000"/>
                </a:schemeClr>
              </a:solidFill>
            </a:endParaRPr>
          </a:p>
        </p:txBody>
      </p:sp>
      <p:sp>
        <p:nvSpPr>
          <p:cNvPr id="27" name="Textfeld 26"/>
          <p:cNvSpPr txBox="1"/>
          <p:nvPr/>
        </p:nvSpPr>
        <p:spPr>
          <a:xfrm>
            <a:off x="6516414" y="3572496"/>
            <a:ext cx="250146" cy="296091"/>
          </a:xfrm>
          <a:prstGeom prst="rect">
            <a:avLst/>
          </a:prstGeom>
          <a:solidFill>
            <a:srgbClr val="C0C0C0">
              <a:alpha val="35000"/>
            </a:srgbClr>
          </a:solidFill>
          <a:ln w="19050">
            <a:solidFill>
              <a:schemeClr val="accent1"/>
            </a:solidFill>
            <a:prstDash val="dash"/>
          </a:ln>
        </p:spPr>
        <p:txBody>
          <a:bodyPr wrap="square" rtlCol="0">
            <a:noAutofit/>
          </a:bodyPr>
          <a:lstStyle/>
          <a:p>
            <a:endParaRPr lang="de-DE" dirty="0"/>
          </a:p>
        </p:txBody>
      </p:sp>
      <p:sp>
        <p:nvSpPr>
          <p:cNvPr id="28" name="Textfeld 1"/>
          <p:cNvSpPr txBox="1"/>
          <p:nvPr/>
        </p:nvSpPr>
        <p:spPr>
          <a:xfrm>
            <a:off x="6336528" y="3326857"/>
            <a:ext cx="767535" cy="223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solidFill>
                  <a:schemeClr val="accent1">
                    <a:lumMod val="75000"/>
                  </a:schemeClr>
                </a:solidFill>
              </a:rPr>
              <a:t>183.6</a:t>
            </a:r>
            <a:endParaRPr lang="de-DE" sz="1200" b="1" dirty="0">
              <a:solidFill>
                <a:schemeClr val="accent1">
                  <a:lumMod val="75000"/>
                </a:schemeClr>
              </a:solidFill>
            </a:endParaRPr>
          </a:p>
        </p:txBody>
      </p:sp>
      <p:sp>
        <p:nvSpPr>
          <p:cNvPr id="29" name="Textfeld 1"/>
          <p:cNvSpPr txBox="1"/>
          <p:nvPr/>
        </p:nvSpPr>
        <p:spPr>
          <a:xfrm>
            <a:off x="7012480" y="2992289"/>
            <a:ext cx="767535" cy="223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solidFill>
                  <a:schemeClr val="accent1">
                    <a:lumMod val="75000"/>
                  </a:schemeClr>
                </a:solidFill>
              </a:rPr>
              <a:t>219.4</a:t>
            </a:r>
            <a:endParaRPr lang="de-DE" sz="1200" b="1" dirty="0">
              <a:solidFill>
                <a:schemeClr val="accent1">
                  <a:lumMod val="75000"/>
                </a:schemeClr>
              </a:solidFill>
            </a:endParaRPr>
          </a:p>
        </p:txBody>
      </p:sp>
      <p:sp>
        <p:nvSpPr>
          <p:cNvPr id="30" name="Textfeld 1"/>
          <p:cNvSpPr txBox="1"/>
          <p:nvPr/>
        </p:nvSpPr>
        <p:spPr>
          <a:xfrm>
            <a:off x="7686557" y="3127135"/>
            <a:ext cx="767535" cy="223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solidFill>
                  <a:schemeClr val="accent1">
                    <a:lumMod val="75000"/>
                  </a:schemeClr>
                </a:solidFill>
              </a:rPr>
              <a:t>204.7</a:t>
            </a:r>
            <a:endParaRPr lang="de-DE" sz="1200" b="1" dirty="0">
              <a:solidFill>
                <a:schemeClr val="accent1">
                  <a:lumMod val="75000"/>
                </a:schemeClr>
              </a:solidFill>
            </a:endParaRPr>
          </a:p>
        </p:txBody>
      </p:sp>
      <p:sp>
        <p:nvSpPr>
          <p:cNvPr id="31" name="Textfeld 30"/>
          <p:cNvSpPr txBox="1"/>
          <p:nvPr/>
        </p:nvSpPr>
        <p:spPr>
          <a:xfrm>
            <a:off x="8508274" y="2168434"/>
            <a:ext cx="243840" cy="261257"/>
          </a:xfrm>
          <a:prstGeom prst="rect">
            <a:avLst/>
          </a:prstGeom>
          <a:solidFill>
            <a:srgbClr val="C0C0C0"/>
          </a:solidFill>
          <a:ln w="19050">
            <a:solidFill>
              <a:schemeClr val="accent1"/>
            </a:solidFill>
            <a:prstDash val="dash"/>
          </a:ln>
        </p:spPr>
        <p:txBody>
          <a:bodyPr wrap="square" rtlCol="0">
            <a:noAutofit/>
          </a:bodyPr>
          <a:lstStyle/>
          <a:p>
            <a:endParaRPr lang="de-DE" dirty="0"/>
          </a:p>
        </p:txBody>
      </p:sp>
      <p:sp>
        <p:nvSpPr>
          <p:cNvPr id="32" name="Textfeld 1"/>
          <p:cNvSpPr txBox="1"/>
          <p:nvPr/>
        </p:nvSpPr>
        <p:spPr>
          <a:xfrm>
            <a:off x="8350928" y="2116937"/>
            <a:ext cx="767535" cy="223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solidFill>
                  <a:schemeClr val="accent1">
                    <a:lumMod val="75000"/>
                  </a:schemeClr>
                </a:solidFill>
              </a:rPr>
              <a:t>318.4</a:t>
            </a:r>
            <a:endParaRPr lang="de-DE" sz="1200" b="1" dirty="0">
              <a:solidFill>
                <a:schemeClr val="accent1">
                  <a:lumMod val="75000"/>
                </a:schemeClr>
              </a:solidFill>
            </a:endParaRPr>
          </a:p>
        </p:txBody>
      </p:sp>
    </p:spTree>
    <p:extLst>
      <p:ext uri="{BB962C8B-B14F-4D97-AF65-F5344CB8AC3E}">
        <p14:creationId xmlns:p14="http://schemas.microsoft.com/office/powerpoint/2010/main" xmlns="" val="394449978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318C559-3039-4367-B2AE-7DCDC910B444}"/>
              </a:ext>
            </a:extLst>
          </p:cNvPr>
          <p:cNvGraphicFramePr>
            <a:graphicFrameLocks noChangeAspect="1"/>
          </p:cNvGraphicFramePr>
          <p:nvPr>
            <p:extLst/>
          </p:nvPr>
        </p:nvGraphicFramePr>
        <p:xfrm>
          <a:off x="1588" y="1588"/>
          <a:ext cx="1588" cy="1588"/>
        </p:xfrm>
        <a:graphic>
          <a:graphicData uri="http://schemas.openxmlformats.org/presentationml/2006/ole">
            <p:oleObj spid="_x0000_s11535" name="think-cell Folie" r:id="rId4" imgW="360" imgH="360" progId="">
              <p:embed/>
            </p:oleObj>
          </a:graphicData>
        </a:graphic>
      </p:graphicFrame>
      <p:sp>
        <p:nvSpPr>
          <p:cNvPr id="8" name="Rechteck 7" hidden="1">
            <a:extLst>
              <a:ext uri="{FF2B5EF4-FFF2-40B4-BE49-F238E27FC236}">
                <a16:creationId xmlns:a16="http://schemas.microsoft.com/office/drawing/2014/main" xmlns="" id="{09E51672-E357-48D9-AE27-3BC318C275F2}"/>
              </a:ext>
            </a:extLst>
          </p:cNvPr>
          <p:cNvSpPr/>
          <p:nvPr>
            <p:custDataLst>
              <p:tags r:id="rId2"/>
            </p:custDataLst>
          </p:nvPr>
        </p:nvSpPr>
        <p:spPr bwMode="auto">
          <a:xfrm>
            <a:off x="0" y="0"/>
            <a:ext cx="158750" cy="15875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spcCol="0" rtlCol="0" anchor="t" anchorCtr="0" compatLnSpc="1">
            <a:prstTxWarp prst="textNoShape">
              <a:avLst/>
            </a:prstTxWarp>
            <a:noAutofit/>
          </a:bodyPr>
          <a:lstStyle/>
          <a:p>
            <a:endParaRPr kumimoji="0" lang="en-US" sz="2400" b="1" u="none" strike="noStrike" cap="none" normalizeH="0" dirty="0">
              <a:ln>
                <a:noFill/>
              </a:ln>
              <a:solidFill>
                <a:schemeClr val="tx1"/>
              </a:solidFill>
              <a:effectLst/>
              <a:latin typeface="Arial" panose="020B0604020202020204" pitchFamily="34" charset="0"/>
              <a:ea typeface="+mj-ea"/>
              <a:cs typeface="+mj-cs"/>
              <a:sym typeface="Arial" panose="020B0604020202020204" pitchFamily="34" charset="0"/>
            </a:endParaRPr>
          </a:p>
        </p:txBody>
      </p:sp>
      <p:graphicFrame>
        <p:nvGraphicFramePr>
          <p:cNvPr id="16" name="Inhaltsplatzhalter 6">
            <a:extLst>
              <a:ext uri="{FF2B5EF4-FFF2-40B4-BE49-F238E27FC236}">
                <a16:creationId xmlns:a16="http://schemas.microsoft.com/office/drawing/2014/main" xmlns="" id="{E6C00355-D046-46D9-A8FF-96CC46B7A978}"/>
              </a:ext>
            </a:extLst>
          </p:cNvPr>
          <p:cNvGraphicFramePr>
            <a:graphicFrameLocks noGrp="1"/>
          </p:cNvGraphicFramePr>
          <p:nvPr>
            <p:ph idx="1"/>
            <p:extLst>
              <p:ext uri="{D42A27DB-BD31-4B8C-83A1-F6EECF244321}">
                <p14:modId xmlns:p14="http://schemas.microsoft.com/office/powerpoint/2010/main" xmlns="" val="3201845198"/>
              </p:ext>
            </p:extLst>
          </p:nvPr>
        </p:nvGraphicFramePr>
        <p:xfrm>
          <a:off x="616676" y="1667113"/>
          <a:ext cx="4091120" cy="4031774"/>
        </p:xfrm>
        <a:graphic>
          <a:graphicData uri="http://schemas.openxmlformats.org/drawingml/2006/chart">
            <c:chart xmlns:c="http://schemas.openxmlformats.org/drawingml/2006/chart" xmlns:r="http://schemas.openxmlformats.org/officeDocument/2006/relationships" r:id="rId5"/>
          </a:graphicData>
        </a:graphic>
      </p:graphicFrame>
      <p:sp>
        <p:nvSpPr>
          <p:cNvPr id="2" name="Titel 1"/>
          <p:cNvSpPr>
            <a:spLocks noGrp="1"/>
          </p:cNvSpPr>
          <p:nvPr>
            <p:ph type="title"/>
          </p:nvPr>
        </p:nvSpPr>
        <p:spPr/>
        <p:txBody>
          <a:bodyPr/>
          <a:lstStyle/>
          <a:p>
            <a:r>
              <a:rPr lang="en-US" dirty="0" smtClean="0"/>
              <a:t>Investments</a:t>
            </a:r>
            <a:endParaRPr 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xmlns="" val="2821794630"/>
              </p:ext>
            </p:extLst>
          </p:nvPr>
        </p:nvGraphicFramePr>
        <p:xfrm>
          <a:off x="5030788" y="1611060"/>
          <a:ext cx="4351337" cy="5076825"/>
        </p:xfrm>
        <a:graphic>
          <a:graphicData uri="http://schemas.openxmlformats.org/drawingml/2006/chart">
            <c:chart xmlns:c="http://schemas.openxmlformats.org/drawingml/2006/chart" xmlns:r="http://schemas.openxmlformats.org/officeDocument/2006/relationships" r:id="rId6"/>
          </a:graphicData>
        </a:graphic>
      </p:graphicFrame>
      <p:sp>
        <p:nvSpPr>
          <p:cNvPr id="13" name="Inhaltsplatzhalter 11">
            <a:extLst>
              <a:ext uri="{FF2B5EF4-FFF2-40B4-BE49-F238E27FC236}">
                <a16:creationId xmlns:a16="http://schemas.microsoft.com/office/drawing/2014/main" xmlns="" id="{E98DF489-B2B6-4AD5-822A-06B44497917C}"/>
              </a:ext>
            </a:extLst>
          </p:cNvPr>
          <p:cNvSpPr txBox="1">
            <a:spLocks/>
          </p:cNvSpPr>
          <p:nvPr/>
        </p:nvSpPr>
        <p:spPr bwMode="auto">
          <a:xfrm>
            <a:off x="538163" y="1500188"/>
            <a:ext cx="2518318"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buFont typeface="Arial" charset="0"/>
              <a:buNone/>
            </a:pPr>
            <a:r>
              <a:rPr lang="de-CH" sz="1600" kern="0" noProof="1" smtClean="0"/>
              <a:t>CAPEX, </a:t>
            </a:r>
            <a:r>
              <a:rPr lang="de-CH" sz="1600" kern="0" noProof="1"/>
              <a:t>depreciation and </a:t>
            </a:r>
            <a:br>
              <a:rPr lang="de-CH" sz="1600" kern="0" noProof="1"/>
            </a:br>
            <a:r>
              <a:rPr lang="de-CH" sz="1600" kern="0" noProof="1"/>
              <a:t>amortization</a:t>
            </a:r>
            <a:br>
              <a:rPr lang="de-CH" sz="1600" kern="0" noProof="1"/>
            </a:br>
            <a:r>
              <a:rPr lang="de-CH" sz="1200" b="0" kern="0" noProof="1" smtClean="0"/>
              <a:t>€ million</a:t>
            </a:r>
            <a:endParaRPr lang="de-CH" sz="1600" b="0" kern="0" noProof="1"/>
          </a:p>
        </p:txBody>
      </p:sp>
      <p:sp>
        <p:nvSpPr>
          <p:cNvPr id="17" name="Inhaltsplatzhalter 11">
            <a:extLst>
              <a:ext uri="{FF2B5EF4-FFF2-40B4-BE49-F238E27FC236}">
                <a16:creationId xmlns:a16="http://schemas.microsoft.com/office/drawing/2014/main" xmlns="" id="{A9F6742E-421A-428A-9654-70D83EB00CCB}"/>
              </a:ext>
            </a:extLst>
          </p:cNvPr>
          <p:cNvSpPr txBox="1">
            <a:spLocks/>
          </p:cNvSpPr>
          <p:nvPr/>
        </p:nvSpPr>
        <p:spPr bwMode="auto">
          <a:xfrm>
            <a:off x="5374873" y="1500188"/>
            <a:ext cx="3914451"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buNone/>
            </a:pPr>
            <a:r>
              <a:rPr lang="de-CH" sz="1600" kern="0" noProof="1"/>
              <a:t>R&amp;D expenses, ratio of R&amp;D expenses to </a:t>
            </a:r>
            <a:r>
              <a:rPr lang="de-CH" sz="1600" kern="0" noProof="1" smtClean="0"/>
              <a:t>sales</a:t>
            </a:r>
            <a:r>
              <a:rPr lang="de-CH" sz="1600" kern="0" noProof="1"/>
              <a:t/>
            </a:r>
            <a:br>
              <a:rPr lang="de-CH" sz="1600" kern="0" noProof="1"/>
            </a:br>
            <a:r>
              <a:rPr lang="de-CH" sz="1200" b="0" kern="0" noProof="1" smtClean="0"/>
              <a:t>€ million</a:t>
            </a:r>
            <a:endParaRPr lang="de-CH" sz="1600" b="0" kern="0" noProof="1"/>
          </a:p>
        </p:txBody>
      </p:sp>
      <p:sp>
        <p:nvSpPr>
          <p:cNvPr id="14" name="Inhaltsplatzhalter 162">
            <a:extLst>
              <a:ext uri="{FF2B5EF4-FFF2-40B4-BE49-F238E27FC236}">
                <a16:creationId xmlns:a16="http://schemas.microsoft.com/office/drawing/2014/main" xmlns="" id="{AD6D04C8-64F1-4806-AC6C-FD09E20F52F8}"/>
              </a:ext>
            </a:extLst>
          </p:cNvPr>
          <p:cNvSpPr txBox="1">
            <a:spLocks/>
          </p:cNvSpPr>
          <p:nvPr/>
        </p:nvSpPr>
        <p:spPr bwMode="auto">
          <a:xfrm>
            <a:off x="632520" y="5552628"/>
            <a:ext cx="4248472" cy="972716"/>
          </a:xfrm>
          <a:prstGeom prst="rect">
            <a:avLst/>
          </a:prstGeom>
          <a:solidFill>
            <a:schemeClr val="accent3">
              <a:lumMod val="85000"/>
            </a:schemeClr>
          </a:solidFill>
          <a:ln>
            <a:noFill/>
          </a:ln>
          <a:extLst/>
        </p:spPr>
        <p:txBody>
          <a:bodyPr vert="horz" wrap="square" lIns="0" tIns="0" rIns="0" bIns="0" numCol="1" anchor="t" anchorCtr="0" compatLnSpc="1">
            <a:prstTxWarp prst="textNoShape">
              <a:avLst/>
            </a:prstTxWarp>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r>
              <a:rPr lang="de-CH" sz="1400" b="0" kern="0" dirty="0" smtClean="0"/>
              <a:t>CAPEX 2018: 63% </a:t>
            </a:r>
            <a:r>
              <a:rPr lang="de-CH" sz="1400" b="0" kern="0" dirty="0" err="1" smtClean="0"/>
              <a:t>growth</a:t>
            </a:r>
            <a:r>
              <a:rPr lang="de-CH" sz="1400" b="0" kern="0" dirty="0" smtClean="0"/>
              <a:t>, 21% </a:t>
            </a:r>
            <a:r>
              <a:rPr lang="de-CH" sz="1400" b="0" kern="0" dirty="0" err="1" smtClean="0"/>
              <a:t>replacement</a:t>
            </a:r>
            <a:r>
              <a:rPr lang="de-CH" sz="1400" b="0" kern="0" dirty="0" smtClean="0"/>
              <a:t>, 16% </a:t>
            </a:r>
            <a:r>
              <a:rPr lang="de-CH" sz="1400" b="0" kern="0" dirty="0" err="1" smtClean="0"/>
              <a:t>rationalization</a:t>
            </a:r>
            <a:endParaRPr lang="de-CH" sz="1400" b="0" kern="0" dirty="0" smtClean="0"/>
          </a:p>
          <a:p>
            <a:r>
              <a:rPr lang="de-CH" sz="1400" b="0" kern="0" dirty="0" smtClean="0"/>
              <a:t>Paint </a:t>
            </a:r>
            <a:r>
              <a:rPr lang="de-CH" sz="1400" b="0" kern="0" dirty="0" err="1" smtClean="0"/>
              <a:t>shop</a:t>
            </a:r>
            <a:r>
              <a:rPr lang="de-CH" sz="1400" b="0" kern="0" dirty="0" smtClean="0"/>
              <a:t> </a:t>
            </a:r>
            <a:r>
              <a:rPr lang="de-CH" sz="1400" b="0" kern="0" dirty="0" err="1" smtClean="0"/>
              <a:t>Leonding</a:t>
            </a:r>
            <a:r>
              <a:rPr lang="de-CH" sz="1400" b="0" kern="0" dirty="0" smtClean="0"/>
              <a:t>, </a:t>
            </a:r>
            <a:r>
              <a:rPr lang="de-CH" sz="1400" b="0" kern="0" dirty="0" err="1" smtClean="0"/>
              <a:t>aerials</a:t>
            </a:r>
            <a:r>
              <a:rPr lang="de-CH" sz="1400" b="0" kern="0" dirty="0" smtClean="0"/>
              <a:t> </a:t>
            </a:r>
            <a:r>
              <a:rPr lang="de-CH" sz="1400" b="0" kern="0" dirty="0" err="1" smtClean="0"/>
              <a:t>production</a:t>
            </a:r>
            <a:r>
              <a:rPr lang="de-CH" sz="1400" b="0" kern="0" dirty="0" smtClean="0"/>
              <a:t> Karlsruhe, </a:t>
            </a:r>
            <a:r>
              <a:rPr lang="de-CH" sz="1400" b="0" kern="0" dirty="0" err="1" smtClean="0"/>
              <a:t>production</a:t>
            </a:r>
            <a:r>
              <a:rPr lang="de-CH" sz="1400" b="0" kern="0" dirty="0" smtClean="0"/>
              <a:t> hall </a:t>
            </a:r>
            <a:r>
              <a:rPr lang="de-CH" sz="1400" b="0" kern="0" dirty="0" err="1" smtClean="0"/>
              <a:t>Radgona</a:t>
            </a:r>
            <a:endParaRPr lang="de-CH" sz="1400" b="0" kern="0" dirty="0" smtClean="0"/>
          </a:p>
        </p:txBody>
      </p:sp>
      <p:sp>
        <p:nvSpPr>
          <p:cNvPr id="19" name="Inhaltsplatzhalter 162">
            <a:extLst>
              <a:ext uri="{FF2B5EF4-FFF2-40B4-BE49-F238E27FC236}">
                <a16:creationId xmlns:a16="http://schemas.microsoft.com/office/drawing/2014/main" xmlns="" id="{AD6D04C8-64F1-4806-AC6C-FD09E20F52F8}"/>
              </a:ext>
            </a:extLst>
          </p:cNvPr>
          <p:cNvSpPr txBox="1">
            <a:spLocks/>
          </p:cNvSpPr>
          <p:nvPr/>
        </p:nvSpPr>
        <p:spPr bwMode="auto">
          <a:xfrm>
            <a:off x="5025008" y="5552629"/>
            <a:ext cx="4248472" cy="972715"/>
          </a:xfrm>
          <a:prstGeom prst="rect">
            <a:avLst/>
          </a:prstGeom>
          <a:solidFill>
            <a:schemeClr val="accent3">
              <a:lumMod val="85000"/>
            </a:schemeClr>
          </a:solidFill>
          <a:ln>
            <a:noFill/>
          </a:ln>
          <a:extLst/>
        </p:spPr>
        <p:txBody>
          <a:bodyPr vert="horz" wrap="square" lIns="0" tIns="0" rIns="0" bIns="0" numCol="1" anchor="t" anchorCtr="0" compatLnSpc="1">
            <a:prstTxWarp prst="textNoShape">
              <a:avLst/>
            </a:prstTxWarp>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r>
              <a:rPr lang="de-CH" sz="1400" b="0" kern="0" dirty="0" err="1" smtClean="0"/>
              <a:t>Capitalization</a:t>
            </a:r>
            <a:r>
              <a:rPr lang="de-CH" sz="1400" b="0" kern="0" dirty="0" smtClean="0"/>
              <a:t> rate 8.6% (2017: 14.5%)</a:t>
            </a:r>
          </a:p>
          <a:p>
            <a:r>
              <a:rPr lang="de-CH" sz="1400" b="0" kern="0" dirty="0" smtClean="0"/>
              <a:t>Series </a:t>
            </a:r>
            <a:r>
              <a:rPr lang="de-CH" sz="1400" b="0" kern="0" dirty="0" err="1" smtClean="0"/>
              <a:t>production</a:t>
            </a:r>
            <a:r>
              <a:rPr lang="de-CH" sz="1400" b="0" kern="0" dirty="0" smtClean="0"/>
              <a:t> </a:t>
            </a:r>
            <a:r>
              <a:rPr lang="de-CH" sz="1400" b="0" kern="0" dirty="0" err="1" smtClean="0"/>
              <a:t>readiness</a:t>
            </a:r>
            <a:r>
              <a:rPr lang="de-CH" sz="1400" b="0" kern="0" dirty="0" smtClean="0"/>
              <a:t> CFT, 3rd </a:t>
            </a:r>
            <a:r>
              <a:rPr lang="de-CH" sz="1400" b="0" kern="0" dirty="0" err="1" smtClean="0"/>
              <a:t>generation</a:t>
            </a:r>
            <a:r>
              <a:rPr lang="de-CH" sz="1400" b="0" kern="0" dirty="0" smtClean="0"/>
              <a:t> </a:t>
            </a:r>
            <a:r>
              <a:rPr lang="de-CH" sz="1400" b="0" kern="0" dirty="0" err="1" smtClean="0"/>
              <a:t>of</a:t>
            </a:r>
            <a:r>
              <a:rPr lang="de-CH" sz="1400" b="0" kern="0" dirty="0" smtClean="0"/>
              <a:t> XS </a:t>
            </a:r>
            <a:r>
              <a:rPr lang="de-CH" sz="1400" b="0" kern="0" dirty="0" err="1" smtClean="0"/>
              <a:t>aerials</a:t>
            </a:r>
            <a:r>
              <a:rPr lang="de-CH" sz="1400" b="0" kern="0" dirty="0" smtClean="0"/>
              <a:t> </a:t>
            </a:r>
            <a:r>
              <a:rPr lang="de-CH" sz="1400" b="0" kern="0" dirty="0" err="1" smtClean="0"/>
              <a:t>from</a:t>
            </a:r>
            <a:r>
              <a:rPr lang="de-CH" sz="1400" b="0" kern="0" dirty="0" smtClean="0"/>
              <a:t> Karlsruhe</a:t>
            </a:r>
          </a:p>
        </p:txBody>
      </p:sp>
    </p:spTree>
    <p:extLst>
      <p:ext uri="{BB962C8B-B14F-4D97-AF65-F5344CB8AC3E}">
        <p14:creationId xmlns:p14="http://schemas.microsoft.com/office/powerpoint/2010/main" xmlns="" val="374833168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ChangeArrowheads="1"/>
          </p:cNvSpPr>
          <p:nvPr>
            <p:ph type="title"/>
          </p:nvPr>
        </p:nvSpPr>
        <p:spPr/>
        <p:txBody>
          <a:bodyPr/>
          <a:lstStyle/>
          <a:p>
            <a:r>
              <a:rPr lang="en-US" dirty="0" smtClean="0"/>
              <a:t>Financial figures</a:t>
            </a:r>
            <a:endParaRPr lang="en-US" sz="1800" dirty="0"/>
          </a:p>
        </p:txBody>
      </p:sp>
      <p:graphicFrame>
        <p:nvGraphicFramePr>
          <p:cNvPr id="1216580" name="Group 68"/>
          <p:cNvGraphicFramePr>
            <a:graphicFrameLocks noGrp="1"/>
          </p:cNvGraphicFramePr>
          <p:nvPr>
            <p:ph type="tbl" idx="1"/>
            <p:extLst>
              <p:ext uri="{D42A27DB-BD31-4B8C-83A1-F6EECF244321}">
                <p14:modId xmlns:p14="http://schemas.microsoft.com/office/powerpoint/2010/main" xmlns="" val="828543381"/>
              </p:ext>
            </p:extLst>
          </p:nvPr>
        </p:nvGraphicFramePr>
        <p:xfrm>
          <a:off x="538163" y="1500188"/>
          <a:ext cx="8853486" cy="4091865"/>
        </p:xfrm>
        <a:graphic>
          <a:graphicData uri="http://schemas.openxmlformats.org/drawingml/2006/table">
            <a:tbl>
              <a:tblPr/>
              <a:tblGrid>
                <a:gridCol w="2849979">
                  <a:extLst>
                    <a:ext uri="{9D8B030D-6E8A-4147-A177-3AD203B41FA5}">
                      <a16:colId xmlns:a16="http://schemas.microsoft.com/office/drawing/2014/main" xmlns="" val="20000"/>
                    </a:ext>
                  </a:extLst>
                </a:gridCol>
                <a:gridCol w="1492850">
                  <a:extLst>
                    <a:ext uri="{9D8B030D-6E8A-4147-A177-3AD203B41FA5}">
                      <a16:colId xmlns:a16="http://schemas.microsoft.com/office/drawing/2014/main" xmlns="" val="3446792189"/>
                    </a:ext>
                  </a:extLst>
                </a:gridCol>
                <a:gridCol w="1440160">
                  <a:extLst>
                    <a:ext uri="{9D8B030D-6E8A-4147-A177-3AD203B41FA5}">
                      <a16:colId xmlns:a16="http://schemas.microsoft.com/office/drawing/2014/main" xmlns="" val="20001"/>
                    </a:ext>
                  </a:extLst>
                </a:gridCol>
                <a:gridCol w="1440160">
                  <a:extLst>
                    <a:ext uri="{9D8B030D-6E8A-4147-A177-3AD203B41FA5}">
                      <a16:colId xmlns:a16="http://schemas.microsoft.com/office/drawing/2014/main" xmlns="" val="20002"/>
                    </a:ext>
                  </a:extLst>
                </a:gridCol>
                <a:gridCol w="1630337">
                  <a:extLst>
                    <a:ext uri="{9D8B030D-6E8A-4147-A177-3AD203B41FA5}">
                      <a16:colId xmlns:a16="http://schemas.microsoft.com/office/drawing/2014/main" xmlns="" val="20003"/>
                    </a:ext>
                  </a:extLst>
                </a:gridCol>
              </a:tblGrid>
              <a:tr h="573088">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200" b="1" i="0" u="none" strike="noStrike" cap="none" baseline="0" dirty="0" smtClean="0">
                          <a:ln>
                            <a:noFill/>
                          </a:ln>
                          <a:solidFill>
                            <a:schemeClr val="tx1"/>
                          </a:solidFill>
                          <a:effectLst/>
                          <a:latin typeface="Arial" charset="0"/>
                          <a:sym typeface="Wingdings" pitchFamily="2" charset="2"/>
                        </a:rPr>
                        <a:t>€ million</a:t>
                      </a:r>
                    </a:p>
                  </a:txBody>
                  <a:tcPr marL="89986" marR="89986" marT="46793" marB="46793" anchor="ctr" horzOverflow="overflow">
                    <a:lnL cap="flat">
                      <a:noFill/>
                    </a:lnL>
                    <a:lnR w="28575"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20000"/>
                        </a:spcAft>
                        <a:buClr>
                          <a:schemeClr val="accent2"/>
                        </a:buClr>
                        <a:buSzTx/>
                        <a:buFont typeface="Arial" charset="0"/>
                        <a:buNone/>
                        <a:tabLst/>
                        <a:defRPr/>
                      </a:pPr>
                      <a:r>
                        <a:rPr kumimoji="0" lang="en-US" sz="1800" b="1" i="0" u="none" strike="noStrike" cap="none" baseline="0" noProof="0" dirty="0" smtClean="0">
                          <a:ln>
                            <a:noFill/>
                          </a:ln>
                          <a:solidFill>
                            <a:schemeClr val="tx1"/>
                          </a:solidFill>
                          <a:effectLst/>
                          <a:latin typeface="Arial" charset="0"/>
                          <a:sym typeface="Wingdings" pitchFamily="2" charset="2"/>
                        </a:rPr>
                        <a:t>2016</a:t>
                      </a:r>
                    </a:p>
                  </a:txBody>
                  <a:tcPr marL="0" marR="71998" marT="0" marB="35999" anchor="ctr" horzOverflow="overflow">
                    <a:lnL w="28575" cap="flat" cmpd="sng" algn="ctr">
                      <a:solidFill>
                        <a:srgbClr val="666666"/>
                      </a:solidFill>
                      <a:prstDash val="solid"/>
                      <a:round/>
                      <a:headEnd type="none" w="med" len="med"/>
                      <a:tailEnd type="none" w="med" len="med"/>
                    </a:lnL>
                    <a:lnR w="28575"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20000"/>
                        </a:spcAft>
                        <a:buClr>
                          <a:schemeClr val="accent2"/>
                        </a:buClr>
                        <a:buSzTx/>
                        <a:buFont typeface="Arial" charset="0"/>
                        <a:buNone/>
                        <a:tabLst/>
                        <a:defRPr/>
                      </a:pPr>
                      <a:r>
                        <a:rPr kumimoji="0" lang="en-US" sz="1800" b="1" i="0" u="none" strike="noStrike" cap="none" baseline="0" noProof="0" dirty="0" smtClean="0">
                          <a:ln>
                            <a:noFill/>
                          </a:ln>
                          <a:solidFill>
                            <a:schemeClr val="tx1"/>
                          </a:solidFill>
                          <a:effectLst/>
                          <a:latin typeface="Arial" charset="0"/>
                          <a:sym typeface="Wingdings" pitchFamily="2" charset="2"/>
                        </a:rPr>
                        <a:t>2017</a:t>
                      </a:r>
                    </a:p>
                  </a:txBody>
                  <a:tcPr marL="0" marR="71998" marT="0" marB="35999"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rgbClr val="C00000"/>
                          </a:solidFill>
                          <a:effectLst/>
                          <a:latin typeface="Arial" charset="0"/>
                          <a:sym typeface="Wingdings" pitchFamily="2" charset="2"/>
                        </a:rPr>
                        <a:t>2018</a:t>
                      </a:r>
                    </a:p>
                  </a:txBody>
                  <a:tcPr marL="0" marR="71998" marT="0" marB="35999"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chemeClr val="tx1"/>
                          </a:solidFill>
                          <a:effectLst/>
                          <a:latin typeface="Arial" charset="0"/>
                          <a:sym typeface="Wingdings 3" pitchFamily="18" charset="2"/>
                        </a:rPr>
                        <a:t></a:t>
                      </a:r>
                      <a:r>
                        <a:rPr b="1" dirty="0"/>
                        <a:t> </a:t>
                      </a:r>
                      <a:r>
                        <a:rPr lang="de-DE" b="1" dirty="0" smtClean="0"/>
                        <a:t>2017/2018</a:t>
                      </a:r>
                      <a:r>
                        <a:rPr b="1" dirty="0" smtClean="0"/>
                        <a:t>    </a:t>
                      </a:r>
                      <a:endParaRPr b="1" dirty="0"/>
                    </a:p>
                  </a:txBody>
                  <a:tcPr marL="0" marR="71998" marT="0" marB="35999" anchor="ctr" horzOverflow="overflow">
                    <a:lnL w="12700" cap="flat" cmpd="sng" algn="ctr">
                      <a:solidFill>
                        <a:srgbClr val="666666"/>
                      </a:solidFill>
                      <a:prstDash val="solid"/>
                      <a:round/>
                      <a:headEnd type="none" w="med" len="med"/>
                      <a:tailEnd type="none" w="med" len="med"/>
                    </a:lnL>
                    <a:lnR cap="flat">
                      <a:noFill/>
                    </a:lnR>
                    <a:lnT cap="flat">
                      <a:noFill/>
                    </a:lnT>
                    <a:lnB w="28575"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69913">
                <a:tc>
                  <a:txBody>
                    <a:bodyPr/>
                    <a:lstStyle/>
                    <a:p>
                      <a:pPr marL="0" marR="0" lvl="0" indent="0" algn="l"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chemeClr val="tx1"/>
                          </a:solidFill>
                          <a:effectLst/>
                          <a:latin typeface="Arial" charset="0"/>
                          <a:sym typeface="Wingdings" pitchFamily="2" charset="2"/>
                        </a:rPr>
                        <a:t>Revenues</a:t>
                      </a:r>
                    </a:p>
                  </a:txBody>
                  <a:tcPr marL="89986" marR="89986" marT="46793" marB="46793" anchor="ctr" horzOverflow="overflow">
                    <a:lnL cap="flat">
                      <a:noFill/>
                    </a:lnL>
                    <a:lnR w="28575"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870.8</a:t>
                      </a:r>
                    </a:p>
                  </a:txBody>
                  <a:tcPr marL="0" marR="179995" marT="0" marB="0" anchor="ctr" horzOverflow="overflow">
                    <a:lnL w="28575" cap="flat" cmpd="sng" algn="ctr">
                      <a:solidFill>
                        <a:srgbClr val="666666"/>
                      </a:solidFill>
                      <a:prstDash val="solid"/>
                      <a:round/>
                      <a:headEnd type="none" w="med" len="med"/>
                      <a:tailEnd type="none" w="med" len="med"/>
                    </a:lnL>
                    <a:lnR w="28575"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847.6</a:t>
                      </a:r>
                    </a:p>
                  </a:txBody>
                  <a:tcPr marL="0" marR="179995"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rgbClr val="C00000"/>
                          </a:solidFill>
                          <a:effectLst/>
                          <a:latin typeface="Arial" charset="0"/>
                          <a:sym typeface="Wingdings" pitchFamily="2" charset="2"/>
                        </a:rPr>
                        <a:t>909.4</a:t>
                      </a:r>
                    </a:p>
                  </a:txBody>
                  <a:tcPr marL="0" marR="179995"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+7.3%</a:t>
                      </a:r>
                    </a:p>
                  </a:txBody>
                  <a:tcPr marL="0" marR="179995" marT="0" marB="0" anchor="ctr" horzOverflow="overflow">
                    <a:lnL w="12700" cap="flat" cmpd="sng" algn="ctr">
                      <a:solidFill>
                        <a:srgbClr val="666666"/>
                      </a:solidFill>
                      <a:prstDash val="solid"/>
                      <a:round/>
                      <a:headEnd type="none" w="med" len="med"/>
                      <a:tailEnd type="none" w="med" len="med"/>
                    </a:lnL>
                    <a:lnR cap="flat">
                      <a:noFill/>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76263">
                <a:tc>
                  <a:txBody>
                    <a:bodyPr/>
                    <a:lstStyle/>
                    <a:p>
                      <a:pPr marL="0" marR="0" lvl="0" indent="0" algn="l"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chemeClr val="tx1"/>
                          </a:solidFill>
                          <a:effectLst/>
                          <a:latin typeface="Arial" charset="0"/>
                          <a:sym typeface="Wingdings" pitchFamily="2" charset="2"/>
                        </a:rPr>
                        <a:t>EBIT</a:t>
                      </a:r>
                    </a:p>
                  </a:txBody>
                  <a:tcPr marL="89986" marR="89986" marT="46793" marB="46793"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47.0</a:t>
                      </a:r>
                    </a:p>
                  </a:txBody>
                  <a:tcPr marL="0" marR="179995" marT="0" marB="0" anchor="ctr" horzOverflow="overflow">
                    <a:lnL w="28575" cap="flat" cmpd="sng" algn="ctr">
                      <a:solidFill>
                        <a:srgbClr val="666666"/>
                      </a:solidFill>
                      <a:prstDash val="solid"/>
                      <a:round/>
                      <a:headEnd type="none" w="med" len="med"/>
                      <a:tailEnd type="none" w="med" len="med"/>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21.1</a:t>
                      </a:r>
                    </a:p>
                  </a:txBody>
                  <a:tcPr marL="0" marR="179995"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rgbClr val="C00000"/>
                          </a:solidFill>
                          <a:effectLst/>
                          <a:latin typeface="Arial" charset="0"/>
                          <a:sym typeface="Wingdings" pitchFamily="2" charset="2"/>
                        </a:rPr>
                        <a:t>48.8</a:t>
                      </a:r>
                    </a:p>
                  </a:txBody>
                  <a:tcPr marL="0" marR="179995"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+131.3%</a:t>
                      </a:r>
                    </a:p>
                  </a:txBody>
                  <a:tcPr marL="0" marR="179995"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93725">
                <a:tc>
                  <a:txBody>
                    <a:bodyPr/>
                    <a:lstStyle/>
                    <a:p>
                      <a:pPr marL="0" marR="0" lvl="0" indent="0" algn="l"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1" u="none" strike="noStrike" cap="none" baseline="0" noProof="0" dirty="0" smtClean="0">
                          <a:ln>
                            <a:noFill/>
                          </a:ln>
                          <a:solidFill>
                            <a:schemeClr val="tx1"/>
                          </a:solidFill>
                          <a:effectLst/>
                          <a:latin typeface="Arial" charset="0"/>
                          <a:sym typeface="Wingdings" pitchFamily="2" charset="2"/>
                        </a:rPr>
                        <a:t>EBIT margin</a:t>
                      </a:r>
                    </a:p>
                  </a:txBody>
                  <a:tcPr marL="89986" marR="89986" marT="46793" marB="46793"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1" u="none" strike="noStrike" cap="none" baseline="0" noProof="0" dirty="0" smtClean="0">
                          <a:ln>
                            <a:noFill/>
                          </a:ln>
                          <a:solidFill>
                            <a:schemeClr val="tx1"/>
                          </a:solidFill>
                          <a:effectLst/>
                          <a:latin typeface="Arial" charset="0"/>
                          <a:sym typeface="Wingdings" pitchFamily="2" charset="2"/>
                        </a:rPr>
                        <a:t>5.4%</a:t>
                      </a:r>
                    </a:p>
                  </a:txBody>
                  <a:tcPr marL="0" marR="179995" marT="0" marB="0" anchor="ctr" horzOverflow="overflow">
                    <a:lnL w="28575" cap="flat" cmpd="sng" algn="ctr">
                      <a:solidFill>
                        <a:srgbClr val="666666"/>
                      </a:solidFill>
                      <a:prstDash val="solid"/>
                      <a:round/>
                      <a:headEnd type="none" w="med" len="med"/>
                      <a:tailEnd type="none" w="med" len="med"/>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1" u="none" strike="noStrike" cap="none" baseline="0" noProof="0" dirty="0" smtClean="0">
                          <a:ln>
                            <a:noFill/>
                          </a:ln>
                          <a:solidFill>
                            <a:schemeClr val="tx1"/>
                          </a:solidFill>
                          <a:effectLst/>
                          <a:latin typeface="Arial" charset="0"/>
                          <a:sym typeface="Wingdings" pitchFamily="2" charset="2"/>
                        </a:rPr>
                        <a:t>2.5%</a:t>
                      </a:r>
                    </a:p>
                  </a:txBody>
                  <a:tcPr marL="0" marR="179995"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1" u="none" strike="noStrike" cap="none" baseline="0" noProof="0" dirty="0" smtClean="0">
                          <a:ln>
                            <a:noFill/>
                          </a:ln>
                          <a:solidFill>
                            <a:srgbClr val="C00000"/>
                          </a:solidFill>
                          <a:effectLst/>
                          <a:latin typeface="Arial" charset="0"/>
                          <a:sym typeface="Wingdings" pitchFamily="2" charset="2"/>
                        </a:rPr>
                        <a:t>5.4%</a:t>
                      </a:r>
                    </a:p>
                  </a:txBody>
                  <a:tcPr marL="0" marR="179995"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1" u="none" strike="noStrike" cap="none" baseline="0" noProof="0" dirty="0" smtClean="0">
                          <a:ln>
                            <a:noFill/>
                          </a:ln>
                          <a:solidFill>
                            <a:schemeClr val="tx1"/>
                          </a:solidFill>
                          <a:effectLst/>
                          <a:latin typeface="Arial" charset="0"/>
                          <a:sym typeface="Wingdings" pitchFamily="2" charset="2"/>
                        </a:rPr>
                        <a:t>-</a:t>
                      </a:r>
                    </a:p>
                  </a:txBody>
                  <a:tcPr marL="0" marR="179995"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68325">
                <a:tc>
                  <a:txBody>
                    <a:bodyPr/>
                    <a:lstStyle/>
                    <a:p>
                      <a:pPr marL="0" marR="0" lvl="0" indent="0" algn="l"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chemeClr val="tx1"/>
                          </a:solidFill>
                          <a:effectLst/>
                          <a:latin typeface="Arial" charset="0"/>
                          <a:sym typeface="Wingdings" pitchFamily="2" charset="2"/>
                        </a:rPr>
                        <a:t>EBT</a:t>
                      </a:r>
                    </a:p>
                  </a:txBody>
                  <a:tcPr marL="89986" marR="89986" marT="46793" marB="46793"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44.0</a:t>
                      </a:r>
                    </a:p>
                  </a:txBody>
                  <a:tcPr marL="0" marR="179995" marT="0" marB="0" anchor="ctr" horzOverflow="overflow">
                    <a:lnL w="28575" cap="flat" cmpd="sng" algn="ctr">
                      <a:solidFill>
                        <a:srgbClr val="666666"/>
                      </a:solidFill>
                      <a:prstDash val="solid"/>
                      <a:round/>
                      <a:headEnd type="none" w="med" len="med"/>
                      <a:tailEnd type="none" w="med" len="med"/>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21.1</a:t>
                      </a:r>
                    </a:p>
                  </a:txBody>
                  <a:tcPr marL="0" marR="179995"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rgbClr val="C00000"/>
                          </a:solidFill>
                          <a:effectLst/>
                          <a:latin typeface="Arial" charset="0"/>
                          <a:sym typeface="Wingdings" pitchFamily="2" charset="2"/>
                        </a:rPr>
                        <a:t>43.8</a:t>
                      </a:r>
                    </a:p>
                  </a:txBody>
                  <a:tcPr marL="0" marR="179995"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smtClean="0">
                          <a:ln>
                            <a:noFill/>
                          </a:ln>
                          <a:solidFill>
                            <a:schemeClr val="tx1"/>
                          </a:solidFill>
                          <a:effectLst/>
                          <a:latin typeface="Arial" charset="0"/>
                          <a:sym typeface="Wingdings" pitchFamily="2" charset="2"/>
                        </a:rPr>
                        <a:t>+107.6%</a:t>
                      </a:r>
                      <a:endParaRPr kumimoji="0" lang="en-US" sz="1800" b="0" i="0" u="none" strike="noStrike" cap="none" baseline="0" noProof="0" dirty="0" smtClean="0">
                        <a:ln>
                          <a:noFill/>
                        </a:ln>
                        <a:solidFill>
                          <a:schemeClr val="tx1"/>
                        </a:solidFill>
                        <a:effectLst/>
                        <a:latin typeface="Arial" charset="0"/>
                        <a:sym typeface="Wingdings" pitchFamily="2" charset="2"/>
                      </a:endParaRPr>
                    </a:p>
                  </a:txBody>
                  <a:tcPr marL="0" marR="179995"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68325">
                <a:tc>
                  <a:txBody>
                    <a:bodyPr/>
                    <a:lstStyle/>
                    <a:p>
                      <a:pPr marL="0" marR="0" lvl="0" indent="0" algn="l"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chemeClr val="tx1"/>
                          </a:solidFill>
                          <a:effectLst/>
                          <a:latin typeface="Arial" charset="0"/>
                          <a:sym typeface="Wingdings" pitchFamily="2" charset="2"/>
                        </a:rPr>
                        <a:t>Net profit for the period</a:t>
                      </a:r>
                      <a:endParaRPr kumimoji="0" lang="en-US" sz="1800" b="1" i="0" u="none" strike="noStrike" cap="none" normalizeH="0" baseline="0" noProof="0" dirty="0" smtClean="0">
                        <a:ln>
                          <a:noFill/>
                        </a:ln>
                        <a:solidFill>
                          <a:schemeClr val="tx1"/>
                        </a:solidFill>
                        <a:effectLst/>
                        <a:latin typeface="Arial" charset="0"/>
                        <a:sym typeface="Wingdings" pitchFamily="2" charset="2"/>
                      </a:endParaRPr>
                    </a:p>
                  </a:txBody>
                  <a:tcPr marL="89986" marR="89986" marT="46793" marB="46793"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34.6</a:t>
                      </a:r>
                    </a:p>
                  </a:txBody>
                  <a:tcPr marL="0" marR="179995" marT="0" marB="0" anchor="ctr" horzOverflow="overflow">
                    <a:lnL w="28575" cap="flat" cmpd="sng" algn="ctr">
                      <a:solidFill>
                        <a:srgbClr val="666666"/>
                      </a:solidFill>
                      <a:prstDash val="solid"/>
                      <a:round/>
                      <a:headEnd type="none" w="med" len="med"/>
                      <a:tailEnd type="none" w="med" len="med"/>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18.5</a:t>
                      </a:r>
                    </a:p>
                  </a:txBody>
                  <a:tcPr marL="0" marR="179995"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rgbClr val="C00000"/>
                          </a:solidFill>
                          <a:effectLst/>
                          <a:latin typeface="Arial" charset="0"/>
                          <a:sym typeface="Wingdings" pitchFamily="2" charset="2"/>
                        </a:rPr>
                        <a:t>34.7</a:t>
                      </a:r>
                    </a:p>
                  </a:txBody>
                  <a:tcPr marL="0" marR="179995"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+87,6%</a:t>
                      </a:r>
                    </a:p>
                  </a:txBody>
                  <a:tcPr marL="0" marR="179995"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568325">
                <a:tc>
                  <a:txBody>
                    <a:bodyPr/>
                    <a:lstStyle/>
                    <a:p>
                      <a:pPr marL="0" marR="0" lvl="0" indent="0" algn="l"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chemeClr val="tx1"/>
                          </a:solidFill>
                          <a:effectLst/>
                          <a:latin typeface="Arial" charset="0"/>
                          <a:sym typeface="Wingdings" pitchFamily="2" charset="2"/>
                        </a:rPr>
                        <a:t>Cash flow</a:t>
                      </a:r>
                      <a:r>
                        <a:rPr dirty="0"/>
                        <a:t> </a:t>
                      </a:r>
                      <a:r>
                        <a:rPr kumimoji="0" lang="en-US" sz="1800" b="1" i="0" u="none" strike="noStrike" cap="none" baseline="0" noProof="0" dirty="0" smtClean="0">
                          <a:ln>
                            <a:noFill/>
                          </a:ln>
                          <a:solidFill>
                            <a:schemeClr val="tx1"/>
                          </a:solidFill>
                          <a:effectLst/>
                          <a:latin typeface="Arial" charset="0"/>
                          <a:sym typeface="Wingdings" pitchFamily="2" charset="2"/>
                        </a:rPr>
                        <a:t>from operating</a:t>
                      </a:r>
                      <a:r>
                        <a:rPr dirty="0"/>
                        <a:t> </a:t>
                      </a:r>
                      <a:r>
                        <a:rPr kumimoji="0" lang="en-US" sz="1800" b="1" i="0" u="none" strike="noStrike" cap="none" baseline="0" noProof="0" dirty="0" smtClean="0">
                          <a:ln>
                            <a:noFill/>
                          </a:ln>
                          <a:solidFill>
                            <a:schemeClr val="tx1"/>
                          </a:solidFill>
                          <a:effectLst/>
                          <a:latin typeface="Arial" charset="0"/>
                          <a:sym typeface="Wingdings" pitchFamily="2" charset="2"/>
                        </a:rPr>
                        <a:t>activities</a:t>
                      </a:r>
                      <a:endParaRPr kumimoji="0" lang="en-US" sz="1800" b="1" i="0" u="none" strike="noStrike" cap="none" normalizeH="0" baseline="0" noProof="0" dirty="0" smtClean="0">
                        <a:ln>
                          <a:noFill/>
                        </a:ln>
                        <a:solidFill>
                          <a:schemeClr val="tx1"/>
                        </a:solidFill>
                        <a:effectLst/>
                        <a:latin typeface="Arial" charset="0"/>
                        <a:sym typeface="Wingdings" pitchFamily="2" charset="2"/>
                      </a:endParaRPr>
                    </a:p>
                  </a:txBody>
                  <a:tcPr marL="89986" marR="89986" marT="46793" marB="46793"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83.4</a:t>
                      </a:r>
                    </a:p>
                  </a:txBody>
                  <a:tcPr marL="0" marR="179995" marT="0" marB="0" anchor="ctr" horzOverflow="overflow">
                    <a:lnL w="28575" cap="flat" cmpd="sng" algn="ctr">
                      <a:solidFill>
                        <a:srgbClr val="666666"/>
                      </a:solidFill>
                      <a:prstDash val="solid"/>
                      <a:round/>
                      <a:headEnd type="none" w="med" len="med"/>
                      <a:tailEnd type="none" w="med" len="med"/>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28.4</a:t>
                      </a:r>
                    </a:p>
                  </a:txBody>
                  <a:tcPr marL="0" marR="179995"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noProof="0" dirty="0" smtClean="0">
                          <a:ln>
                            <a:noFill/>
                          </a:ln>
                          <a:solidFill>
                            <a:srgbClr val="C00000"/>
                          </a:solidFill>
                          <a:effectLst/>
                          <a:latin typeface="Arial" charset="0"/>
                          <a:sym typeface="Wingdings" pitchFamily="2" charset="2"/>
                        </a:rPr>
                        <a:t>-13.7</a:t>
                      </a:r>
                    </a:p>
                  </a:txBody>
                  <a:tcPr marL="0" marR="179995"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noProof="0" dirty="0" smtClean="0">
                          <a:ln>
                            <a:noFill/>
                          </a:ln>
                          <a:solidFill>
                            <a:schemeClr val="tx1"/>
                          </a:solidFill>
                          <a:effectLst/>
                          <a:latin typeface="Arial" charset="0"/>
                          <a:sym typeface="Wingdings" pitchFamily="2" charset="2"/>
                        </a:rPr>
                        <a:t>-148,2%</a:t>
                      </a:r>
                    </a:p>
                  </a:txBody>
                  <a:tcPr marL="0" marR="179995"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936565744"/>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Accounting ratios </a:t>
            </a:r>
            <a:endParaRPr lang="en-US" sz="1800" dirty="0" smtClean="0"/>
          </a:p>
        </p:txBody>
      </p:sp>
      <p:graphicFrame>
        <p:nvGraphicFramePr>
          <p:cNvPr id="1251394" name="Group 66"/>
          <p:cNvGraphicFramePr>
            <a:graphicFrameLocks noGrp="1"/>
          </p:cNvGraphicFramePr>
          <p:nvPr>
            <p:ph idx="1"/>
            <p:extLst>
              <p:ext uri="{D42A27DB-BD31-4B8C-83A1-F6EECF244321}">
                <p14:modId xmlns:p14="http://schemas.microsoft.com/office/powerpoint/2010/main" xmlns="" val="4063441000"/>
              </p:ext>
            </p:extLst>
          </p:nvPr>
        </p:nvGraphicFramePr>
        <p:xfrm>
          <a:off x="538163" y="1500188"/>
          <a:ext cx="8951341" cy="4521149"/>
        </p:xfrm>
        <a:graphic>
          <a:graphicData uri="http://schemas.openxmlformats.org/drawingml/2006/table">
            <a:tbl>
              <a:tblPr/>
              <a:tblGrid>
                <a:gridCol w="2686645">
                  <a:extLst>
                    <a:ext uri="{9D8B030D-6E8A-4147-A177-3AD203B41FA5}">
                      <a16:colId xmlns:a16="http://schemas.microsoft.com/office/drawing/2014/main" xmlns="" val="20000"/>
                    </a:ext>
                  </a:extLst>
                </a:gridCol>
                <a:gridCol w="1584176">
                  <a:extLst>
                    <a:ext uri="{9D8B030D-6E8A-4147-A177-3AD203B41FA5}">
                      <a16:colId xmlns:a16="http://schemas.microsoft.com/office/drawing/2014/main" xmlns="" val="20001"/>
                    </a:ext>
                  </a:extLst>
                </a:gridCol>
                <a:gridCol w="1584176">
                  <a:extLst>
                    <a:ext uri="{9D8B030D-6E8A-4147-A177-3AD203B41FA5}">
                      <a16:colId xmlns:a16="http://schemas.microsoft.com/office/drawing/2014/main" xmlns="" val="20002"/>
                    </a:ext>
                  </a:extLst>
                </a:gridCol>
                <a:gridCol w="1584176">
                  <a:extLst>
                    <a:ext uri="{9D8B030D-6E8A-4147-A177-3AD203B41FA5}">
                      <a16:colId xmlns:a16="http://schemas.microsoft.com/office/drawing/2014/main" xmlns="" val="20003"/>
                    </a:ext>
                  </a:extLst>
                </a:gridCol>
                <a:gridCol w="1512168">
                  <a:extLst>
                    <a:ext uri="{9D8B030D-6E8A-4147-A177-3AD203B41FA5}">
                      <a16:colId xmlns:a16="http://schemas.microsoft.com/office/drawing/2014/main" xmlns="" val="3388941477"/>
                    </a:ext>
                  </a:extLst>
                </a:gridCol>
              </a:tblGrid>
              <a:tr h="564773">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200" b="1" i="0" u="none" strike="noStrike" cap="none" baseline="0" dirty="0" smtClean="0">
                          <a:ln>
                            <a:noFill/>
                          </a:ln>
                          <a:solidFill>
                            <a:schemeClr val="tx1"/>
                          </a:solidFill>
                          <a:effectLst/>
                          <a:latin typeface="Arial" charset="0"/>
                          <a:sym typeface="Wingdings" pitchFamily="2" charset="2"/>
                        </a:rPr>
                        <a:t>€ million / %</a:t>
                      </a:r>
                    </a:p>
                  </a:txBody>
                  <a:tcPr marL="89218" marR="89218" marT="46800" marB="46800" anchor="ctr" horzOverflow="overflow">
                    <a:lnL cap="flat">
                      <a:noFill/>
                    </a:lnL>
                    <a:lnR w="28575"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Dec. 31, 2016</a:t>
                      </a:r>
                    </a:p>
                  </a:txBody>
                  <a:tcPr marL="0" marR="71383" marT="0" marB="36004"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chemeClr val="tx1"/>
                          </a:solidFill>
                          <a:effectLst/>
                          <a:latin typeface="Arial" charset="0"/>
                          <a:sym typeface="Wingdings" pitchFamily="2" charset="2"/>
                        </a:rPr>
                        <a:t>Dec. 31, 2017</a:t>
                      </a:r>
                    </a:p>
                  </a:txBody>
                  <a:tcPr marL="0" marR="71383" marT="0" marB="3600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rgbClr val="C00000"/>
                          </a:solidFill>
                          <a:effectLst/>
                          <a:latin typeface="Arial" charset="0"/>
                          <a:sym typeface="Wingdings" pitchFamily="2" charset="2"/>
                        </a:rPr>
                        <a:t>Dec. 31, 2018</a:t>
                      </a:r>
                    </a:p>
                  </a:txBody>
                  <a:tcPr marL="0" marR="71383" marT="0" marB="3600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defRPr/>
                      </a:pPr>
                      <a:r>
                        <a:rPr kumimoji="0" lang="en-US" sz="1800" b="1" i="0" u="none" strike="noStrike" cap="none" baseline="0" noProof="0" dirty="0" smtClean="0">
                          <a:ln>
                            <a:noFill/>
                          </a:ln>
                          <a:solidFill>
                            <a:schemeClr val="tx1"/>
                          </a:solidFill>
                          <a:effectLst/>
                          <a:latin typeface="Arial" charset="0"/>
                          <a:sym typeface="Wingdings 3" pitchFamily="18" charset="2"/>
                        </a:rPr>
                        <a:t></a:t>
                      </a:r>
                      <a:r>
                        <a:rPr lang="en-US" b="1" dirty="0" smtClean="0"/>
                        <a:t> 2017/2018    </a:t>
                      </a:r>
                    </a:p>
                  </a:txBody>
                  <a:tcPr marL="0" marR="71383" marT="0" marB="36004" anchor="ctr" horzOverflow="overflow">
                    <a:lnL w="12700" cap="flat" cmpd="sng" algn="ctr">
                      <a:solidFill>
                        <a:srgbClr val="666666"/>
                      </a:solidFill>
                      <a:prstDash val="solid"/>
                      <a:round/>
                      <a:headEnd type="none" w="med" len="med"/>
                      <a:tailEnd type="none" w="med" len="med"/>
                    </a:lnL>
                    <a:lnR cap="flat">
                      <a:noFill/>
                    </a:lnR>
                    <a:lnT cap="flat">
                      <a:noFill/>
                    </a:lnT>
                    <a:lnB w="28575"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61808">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chemeClr val="tx1"/>
                          </a:solidFill>
                          <a:effectLst/>
                          <a:latin typeface="Arial" charset="0"/>
                          <a:sym typeface="Wingdings" pitchFamily="2" charset="2"/>
                        </a:rPr>
                        <a:t>Total assets</a:t>
                      </a:r>
                    </a:p>
                  </a:txBody>
                  <a:tcPr marL="89218" marR="89218" marT="46800" marB="46800" anchor="ctr" horzOverflow="overflow">
                    <a:lnL cap="flat">
                      <a:noFill/>
                    </a:lnL>
                    <a:lnR w="28575"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650.6</a:t>
                      </a:r>
                    </a:p>
                  </a:txBody>
                  <a:tcPr marL="0" marR="178459"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625.4</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rgbClr val="C00000"/>
                          </a:solidFill>
                          <a:effectLst/>
                          <a:latin typeface="Arial" charset="0"/>
                          <a:sym typeface="Wingdings" pitchFamily="2" charset="2"/>
                        </a:rPr>
                        <a:t>782.3</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+25.1%</a:t>
                      </a:r>
                    </a:p>
                  </a:txBody>
                  <a:tcPr marL="0" marR="178459" marT="0" marB="0" anchor="ctr" horzOverflow="overflow">
                    <a:lnL w="12700" cap="flat" cmpd="sng" algn="ctr">
                      <a:solidFill>
                        <a:srgbClr val="666666"/>
                      </a:solidFill>
                      <a:prstDash val="solid"/>
                      <a:round/>
                      <a:headEnd type="none" w="med" len="med"/>
                      <a:tailEnd type="none" w="med" len="med"/>
                    </a:lnL>
                    <a:lnR cap="flat">
                      <a:noFill/>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66255">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chemeClr val="tx1"/>
                          </a:solidFill>
                          <a:effectLst/>
                          <a:latin typeface="Arial" charset="0"/>
                          <a:sym typeface="Wingdings" pitchFamily="2" charset="2"/>
                        </a:rPr>
                        <a:t>Equity ratio </a:t>
                      </a:r>
                      <a:endParaRPr kumimoji="0" lang="en-US" sz="1800" b="1" i="0" u="none" strike="noStrike" cap="none" normalizeH="0" baseline="30000" dirty="0" smtClean="0">
                        <a:ln>
                          <a:noFill/>
                        </a:ln>
                        <a:solidFill>
                          <a:schemeClr val="tx1"/>
                        </a:solidFill>
                        <a:effectLst/>
                        <a:latin typeface="Arial" charset="0"/>
                        <a:sym typeface="Wingdings" pitchFamily="2" charset="2"/>
                      </a:endParaRPr>
                    </a:p>
                  </a:txBody>
                  <a:tcPr marL="89218" marR="89218" marT="46800" marB="46800"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37.2%</a:t>
                      </a:r>
                    </a:p>
                  </a:txBody>
                  <a:tcPr marL="0" marR="178459"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38.2%</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rgbClr val="C00000"/>
                          </a:solidFill>
                          <a:effectLst/>
                          <a:latin typeface="Arial" charset="0"/>
                          <a:sym typeface="Wingdings" pitchFamily="2" charset="2"/>
                        </a:rPr>
                        <a:t>30.3%</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a:t>
                      </a:r>
                    </a:p>
                  </a:txBody>
                  <a:tcPr marL="0" marR="178459"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66255">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chemeClr val="tx1"/>
                          </a:solidFill>
                          <a:effectLst/>
                          <a:latin typeface="Arial" charset="0"/>
                          <a:sym typeface="Wingdings" pitchFamily="2" charset="2"/>
                        </a:rPr>
                        <a:t>Capital employed (ø)</a:t>
                      </a:r>
                    </a:p>
                  </a:txBody>
                  <a:tcPr marL="89218" marR="89218" marT="46800" marB="46800"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470.2</a:t>
                      </a:r>
                    </a:p>
                  </a:txBody>
                  <a:tcPr marL="0" marR="178459"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472.6</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rgbClr val="C00000"/>
                          </a:solidFill>
                          <a:effectLst/>
                          <a:latin typeface="Arial" charset="0"/>
                          <a:sym typeface="Wingdings" pitchFamily="2" charset="2"/>
                        </a:rPr>
                        <a:t>498.6</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+5.5%</a:t>
                      </a:r>
                    </a:p>
                  </a:txBody>
                  <a:tcPr marL="0" marR="178459"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60326">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chemeClr val="tx1"/>
                          </a:solidFill>
                          <a:effectLst/>
                          <a:latin typeface="Arial" charset="0"/>
                          <a:sym typeface="Wingdings" pitchFamily="2" charset="2"/>
                        </a:rPr>
                        <a:t>ROCE</a:t>
                      </a:r>
                    </a:p>
                  </a:txBody>
                  <a:tcPr marL="89218" marR="89218" marT="46800" marB="46800"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10.0%</a:t>
                      </a:r>
                    </a:p>
                  </a:txBody>
                  <a:tcPr marL="0" marR="178459"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4.5%</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rgbClr val="C00000"/>
                          </a:solidFill>
                          <a:effectLst/>
                          <a:latin typeface="Arial" charset="0"/>
                          <a:sym typeface="Wingdings" pitchFamily="2" charset="2"/>
                        </a:rPr>
                        <a:t>9.8%</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a:t>
                      </a:r>
                    </a:p>
                  </a:txBody>
                  <a:tcPr marL="0" marR="178459"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60326">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chemeClr val="tx1"/>
                          </a:solidFill>
                          <a:effectLst/>
                          <a:latin typeface="Arial" charset="0"/>
                          <a:sym typeface="Wingdings" pitchFamily="2" charset="2"/>
                        </a:rPr>
                        <a:t>ROE</a:t>
                      </a:r>
                    </a:p>
                  </a:txBody>
                  <a:tcPr marL="89218" marR="89218" marT="46800" marB="46800"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18.8%</a:t>
                      </a:r>
                    </a:p>
                  </a:txBody>
                  <a:tcPr marL="0" marR="178459"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8.8%</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rgbClr val="C00000"/>
                          </a:solidFill>
                          <a:effectLst/>
                          <a:latin typeface="Arial" charset="0"/>
                          <a:sym typeface="Wingdings" pitchFamily="2" charset="2"/>
                        </a:rPr>
                        <a:t>18.4%</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a:t>
                      </a:r>
                    </a:p>
                  </a:txBody>
                  <a:tcPr marL="0" marR="178459"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576633">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chemeClr val="tx1"/>
                          </a:solidFill>
                          <a:effectLst/>
                          <a:latin typeface="Arial" charset="0"/>
                          <a:sym typeface="Wingdings" pitchFamily="2" charset="2"/>
                        </a:rPr>
                        <a:t>Net debt</a:t>
                      </a:r>
                    </a:p>
                  </a:txBody>
                  <a:tcPr marL="89218" marR="89218" marT="46800" marB="46800"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171.3</a:t>
                      </a:r>
                    </a:p>
                  </a:txBody>
                  <a:tcPr marL="0" marR="178459"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184.1</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rgbClr val="C00000"/>
                          </a:solidFill>
                          <a:effectLst/>
                          <a:latin typeface="Arial" charset="0"/>
                          <a:sym typeface="Wingdings" pitchFamily="2" charset="2"/>
                        </a:rPr>
                        <a:t>231.5</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+24.7%</a:t>
                      </a:r>
                    </a:p>
                  </a:txBody>
                  <a:tcPr marL="0" marR="178459"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564773">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chemeClr val="tx1"/>
                          </a:solidFill>
                          <a:effectLst/>
                          <a:latin typeface="Arial" charset="0"/>
                          <a:sym typeface="Wingdings" pitchFamily="2" charset="2"/>
                        </a:rPr>
                        <a:t>Gearing ratio</a:t>
                      </a:r>
                    </a:p>
                  </a:txBody>
                  <a:tcPr marL="89218" marR="89218" marT="46800" marB="46800"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70.8%</a:t>
                      </a:r>
                    </a:p>
                  </a:txBody>
                  <a:tcPr marL="0" marR="178459" marT="0" marB="0"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77.0%</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1" i="0" u="none" strike="noStrike" cap="none" baseline="0" dirty="0" smtClean="0">
                          <a:ln>
                            <a:noFill/>
                          </a:ln>
                          <a:solidFill>
                            <a:srgbClr val="C00000"/>
                          </a:solidFill>
                          <a:effectLst/>
                          <a:latin typeface="Arial" charset="0"/>
                          <a:sym typeface="Wingdings" pitchFamily="2" charset="2"/>
                        </a:rPr>
                        <a:t>97.6%</a:t>
                      </a:r>
                    </a:p>
                  </a:txBody>
                  <a:tcPr marL="0" marR="178459"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800" b="0" i="0" u="none" strike="noStrike" cap="none" baseline="0" dirty="0" smtClean="0">
                          <a:ln>
                            <a:noFill/>
                          </a:ln>
                          <a:solidFill>
                            <a:schemeClr val="tx1"/>
                          </a:solidFill>
                          <a:effectLst/>
                          <a:latin typeface="Arial" charset="0"/>
                          <a:sym typeface="Wingdings" pitchFamily="2" charset="2"/>
                        </a:rPr>
                        <a:t>-</a:t>
                      </a:r>
                    </a:p>
                  </a:txBody>
                  <a:tcPr marL="0" marR="178459"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bl>
          </a:graphicData>
        </a:graphic>
      </p:graphicFrame>
      <p:sp>
        <p:nvSpPr>
          <p:cNvPr id="4" name="Textfeld 3"/>
          <p:cNvSpPr txBox="1"/>
          <p:nvPr/>
        </p:nvSpPr>
        <p:spPr>
          <a:xfrm>
            <a:off x="459766" y="6021288"/>
            <a:ext cx="3406702" cy="400110"/>
          </a:xfrm>
          <a:prstGeom prst="rect">
            <a:avLst/>
          </a:prstGeom>
          <a:noFill/>
        </p:spPr>
        <p:txBody>
          <a:bodyPr wrap="none" rtlCol="0">
            <a:spAutoFit/>
          </a:bodyPr>
          <a:lstStyle/>
          <a:p>
            <a:pPr marL="342900" indent="-342900">
              <a:buAutoNum type="arabicParenR"/>
            </a:pPr>
            <a:r>
              <a:rPr lang="de-DE" sz="1000" dirty="0" smtClean="0"/>
              <a:t>Total </a:t>
            </a:r>
            <a:r>
              <a:rPr lang="de-DE" sz="1000" dirty="0" err="1" smtClean="0"/>
              <a:t>assets</a:t>
            </a:r>
            <a:r>
              <a:rPr lang="de-DE" sz="1000" dirty="0" smtClean="0"/>
              <a:t> w/o IFRS 15: 734.9 € </a:t>
            </a:r>
            <a:r>
              <a:rPr lang="de-DE" sz="1000" dirty="0" err="1" smtClean="0"/>
              <a:t>million</a:t>
            </a:r>
            <a:r>
              <a:rPr lang="de-DE" sz="1000" dirty="0" smtClean="0"/>
              <a:t> (+17.5%)</a:t>
            </a:r>
          </a:p>
          <a:p>
            <a:pPr marL="342900" indent="-342900">
              <a:buAutoNum type="arabicParenR"/>
            </a:pPr>
            <a:r>
              <a:rPr lang="de-DE" sz="1000" dirty="0" smtClean="0"/>
              <a:t>Equity </a:t>
            </a:r>
            <a:r>
              <a:rPr lang="de-DE" sz="1000" dirty="0" err="1" smtClean="0"/>
              <a:t>ratio</a:t>
            </a:r>
            <a:r>
              <a:rPr lang="de-DE" sz="1000" dirty="0" smtClean="0"/>
              <a:t> w/o IFRS 15: 34.7%</a:t>
            </a:r>
            <a:endParaRPr lang="de-DE" sz="1000" dirty="0"/>
          </a:p>
        </p:txBody>
      </p:sp>
      <p:sp>
        <p:nvSpPr>
          <p:cNvPr id="5" name="Textfeld 4"/>
          <p:cNvSpPr txBox="1"/>
          <p:nvPr/>
        </p:nvSpPr>
        <p:spPr>
          <a:xfrm>
            <a:off x="7722138" y="2132856"/>
            <a:ext cx="255198" cy="246221"/>
          </a:xfrm>
          <a:prstGeom prst="rect">
            <a:avLst/>
          </a:prstGeom>
          <a:noFill/>
        </p:spPr>
        <p:txBody>
          <a:bodyPr wrap="none" rtlCol="0">
            <a:spAutoFit/>
          </a:bodyPr>
          <a:lstStyle/>
          <a:p>
            <a:r>
              <a:rPr lang="de-DE" sz="1000" dirty="0" smtClean="0"/>
              <a:t>1</a:t>
            </a:r>
            <a:endParaRPr lang="de-DE" sz="1000" dirty="0"/>
          </a:p>
        </p:txBody>
      </p:sp>
      <p:sp>
        <p:nvSpPr>
          <p:cNvPr id="6" name="Textfeld 5"/>
          <p:cNvSpPr txBox="1"/>
          <p:nvPr/>
        </p:nvSpPr>
        <p:spPr>
          <a:xfrm>
            <a:off x="7722138" y="2708920"/>
            <a:ext cx="255198" cy="246221"/>
          </a:xfrm>
          <a:prstGeom prst="rect">
            <a:avLst/>
          </a:prstGeom>
          <a:noFill/>
        </p:spPr>
        <p:txBody>
          <a:bodyPr wrap="none" rtlCol="0">
            <a:spAutoFit/>
          </a:bodyPr>
          <a:lstStyle/>
          <a:p>
            <a:r>
              <a:rPr lang="de-DE" sz="1000" dirty="0" smtClean="0"/>
              <a:t>2</a:t>
            </a:r>
            <a:endParaRPr lang="de-DE" sz="1000" dirty="0"/>
          </a:p>
        </p:txBody>
      </p:sp>
    </p:spTree>
    <p:extLst>
      <p:ext uri="{BB962C8B-B14F-4D97-AF65-F5344CB8AC3E}">
        <p14:creationId xmlns:p14="http://schemas.microsoft.com/office/powerpoint/2010/main" xmlns="" val="409572410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Balance </a:t>
            </a:r>
            <a:r>
              <a:rPr lang="de-DE" dirty="0" err="1" smtClean="0"/>
              <a:t>sheet</a:t>
            </a:r>
            <a:r>
              <a:rPr lang="de-DE" dirty="0" smtClean="0"/>
              <a:t> </a:t>
            </a:r>
            <a:r>
              <a:rPr lang="de-DE" dirty="0" err="1" smtClean="0"/>
              <a:t>structure</a:t>
            </a:r>
            <a:r>
              <a:rPr lang="de-DE" dirty="0" smtClean="0"/>
              <a:t> </a:t>
            </a:r>
            <a:r>
              <a:rPr lang="de-DE" sz="1662" dirty="0"/>
              <a:t>(in € </a:t>
            </a:r>
            <a:r>
              <a:rPr lang="de-DE" sz="1662" dirty="0" err="1"/>
              <a:t>million</a:t>
            </a:r>
            <a:r>
              <a:rPr lang="de-DE" sz="1662" dirty="0"/>
              <a:t>)</a:t>
            </a:r>
          </a:p>
        </p:txBody>
      </p:sp>
      <p:cxnSp>
        <p:nvCxnSpPr>
          <p:cNvPr id="13" name="Gerader Verbinder 12"/>
          <p:cNvCxnSpPr/>
          <p:nvPr/>
        </p:nvCxnSpPr>
        <p:spPr bwMode="auto">
          <a:xfrm>
            <a:off x="5150772" y="1967752"/>
            <a:ext cx="0" cy="3637519"/>
          </a:xfrm>
          <a:prstGeom prst="line">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aphicFrame>
        <p:nvGraphicFramePr>
          <p:cNvPr id="7" name="Diagrammplatzhalter 9"/>
          <p:cNvGraphicFramePr>
            <a:graphicFrameLocks noGrp="1"/>
          </p:cNvGraphicFramePr>
          <p:nvPr>
            <p:ph type="chart" idx="1"/>
            <p:extLst>
              <p:ext uri="{D42A27DB-BD31-4B8C-83A1-F6EECF244321}">
                <p14:modId xmlns:p14="http://schemas.microsoft.com/office/powerpoint/2010/main" xmlns="" val="2628752208"/>
              </p:ext>
            </p:extLst>
          </p:nvPr>
        </p:nvGraphicFramePr>
        <p:xfrm>
          <a:off x="531184" y="1629973"/>
          <a:ext cx="8773898" cy="39428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platzhalter 9"/>
          <p:cNvGraphicFramePr>
            <a:graphicFrameLocks/>
          </p:cNvGraphicFramePr>
          <p:nvPr>
            <p:extLst>
              <p:ext uri="{D42A27DB-BD31-4B8C-83A1-F6EECF244321}">
                <p14:modId xmlns:p14="http://schemas.microsoft.com/office/powerpoint/2010/main" xmlns="" val="4017258433"/>
              </p:ext>
            </p:extLst>
          </p:nvPr>
        </p:nvGraphicFramePr>
        <p:xfrm>
          <a:off x="5152408" y="1634339"/>
          <a:ext cx="4060495" cy="39428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xmlns="" val="16377177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nhaltsplatzhalter 162">
            <a:extLst>
              <a:ext uri="{FF2B5EF4-FFF2-40B4-BE49-F238E27FC236}">
                <a16:creationId xmlns:a16="http://schemas.microsoft.com/office/drawing/2014/main" xmlns="" id="{AD6D04C8-64F1-4806-AC6C-FD09E20F52F8}"/>
              </a:ext>
            </a:extLst>
          </p:cNvPr>
          <p:cNvSpPr txBox="1">
            <a:spLocks/>
          </p:cNvSpPr>
          <p:nvPr/>
        </p:nvSpPr>
        <p:spPr bwMode="auto">
          <a:xfrm>
            <a:off x="632519" y="5552628"/>
            <a:ext cx="8827688" cy="972716"/>
          </a:xfrm>
          <a:prstGeom prst="rect">
            <a:avLst/>
          </a:prstGeom>
          <a:solidFill>
            <a:schemeClr val="accent3">
              <a:lumMod val="85000"/>
            </a:schemeClr>
          </a:solidFill>
          <a:ln>
            <a:noFill/>
          </a:ln>
          <a:extLst/>
        </p:spPr>
        <p:txBody>
          <a:bodyPr vert="horz" wrap="square" lIns="0" tIns="0" rIns="0" bIns="0" numCol="1" anchor="t" anchorCtr="0" compatLnSpc="1">
            <a:prstTxWarp prst="textNoShape">
              <a:avLst/>
            </a:prstTxWarp>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r>
              <a:rPr lang="de-CH" sz="1400" b="0" kern="0" dirty="0" smtClean="0"/>
              <a:t>Long </a:t>
            </a:r>
            <a:r>
              <a:rPr lang="de-CH" sz="1400" b="0" kern="0" dirty="0" err="1" smtClean="0"/>
              <a:t>throughput</a:t>
            </a:r>
            <a:r>
              <a:rPr lang="de-CH" sz="1400" b="0" kern="0" dirty="0" smtClean="0"/>
              <a:t> </a:t>
            </a:r>
            <a:r>
              <a:rPr lang="de-CH" sz="1400" b="0" kern="0" dirty="0" err="1" smtClean="0"/>
              <a:t>times</a:t>
            </a:r>
            <a:r>
              <a:rPr lang="de-CH" sz="1400" b="0" kern="0" dirty="0" smtClean="0"/>
              <a:t> </a:t>
            </a:r>
            <a:r>
              <a:rPr lang="de-CH" sz="1400" b="0" kern="0" dirty="0" err="1" smtClean="0"/>
              <a:t>of</a:t>
            </a:r>
            <a:r>
              <a:rPr lang="de-CH" sz="1400" b="0" kern="0" dirty="0" smtClean="0"/>
              <a:t> 8 </a:t>
            </a:r>
            <a:r>
              <a:rPr lang="de-CH" sz="1400" b="0" kern="0" dirty="0" err="1" smtClean="0"/>
              <a:t>to</a:t>
            </a:r>
            <a:r>
              <a:rPr lang="de-CH" sz="1400" b="0" kern="0" dirty="0" smtClean="0"/>
              <a:t> 12 </a:t>
            </a:r>
            <a:r>
              <a:rPr lang="de-CH" sz="1400" b="0" kern="0" dirty="0" err="1" smtClean="0"/>
              <a:t>months</a:t>
            </a:r>
            <a:endParaRPr lang="de-CH" sz="1400" b="0" kern="0" dirty="0" smtClean="0"/>
          </a:p>
          <a:p>
            <a:r>
              <a:rPr lang="de-CH" sz="1400" b="0" kern="0" smtClean="0"/>
              <a:t>Prepayments </a:t>
            </a:r>
            <a:r>
              <a:rPr lang="de-CH" sz="1400" b="0" kern="0" dirty="0" smtClean="0"/>
              <a:t>&gt; 15%</a:t>
            </a:r>
          </a:p>
          <a:p>
            <a:r>
              <a:rPr lang="de-CH" sz="1400" b="0" kern="0" dirty="0" smtClean="0"/>
              <a:t>Average </a:t>
            </a:r>
            <a:r>
              <a:rPr lang="de-CH" sz="1400" b="0" kern="0" dirty="0" err="1" smtClean="0"/>
              <a:t>payment</a:t>
            </a:r>
            <a:r>
              <a:rPr lang="de-CH" sz="1400" b="0" kern="0" dirty="0" smtClean="0"/>
              <a:t> </a:t>
            </a:r>
            <a:r>
              <a:rPr lang="de-CH" sz="1400" b="0" kern="0" dirty="0" err="1" smtClean="0"/>
              <a:t>term</a:t>
            </a:r>
            <a:r>
              <a:rPr lang="de-CH" sz="1400" b="0" kern="0" dirty="0" smtClean="0"/>
              <a:t> </a:t>
            </a:r>
            <a:r>
              <a:rPr lang="de-CH" sz="1400" b="0" kern="0" dirty="0" err="1" smtClean="0"/>
              <a:t>of</a:t>
            </a:r>
            <a:r>
              <a:rPr lang="de-CH" sz="1400" b="0" kern="0" dirty="0" smtClean="0"/>
              <a:t> 71 </a:t>
            </a:r>
            <a:r>
              <a:rPr lang="de-CH" sz="1400" b="0" kern="0" dirty="0" err="1" smtClean="0"/>
              <a:t>days</a:t>
            </a:r>
            <a:endParaRPr lang="de-CH" sz="1400" b="0" kern="0" dirty="0" smtClean="0"/>
          </a:p>
        </p:txBody>
      </p:sp>
      <p:sp>
        <p:nvSpPr>
          <p:cNvPr id="2" name="Titel 1"/>
          <p:cNvSpPr>
            <a:spLocks noGrp="1"/>
          </p:cNvSpPr>
          <p:nvPr>
            <p:ph type="title"/>
          </p:nvPr>
        </p:nvSpPr>
        <p:spPr/>
        <p:txBody>
          <a:bodyPr/>
          <a:lstStyle/>
          <a:p>
            <a:r>
              <a:rPr lang="en-US" dirty="0" smtClean="0"/>
              <a:t>Trade working </a:t>
            </a:r>
            <a:r>
              <a:rPr lang="en-US" dirty="0"/>
              <a:t>c</a:t>
            </a:r>
            <a:r>
              <a:rPr lang="en-US" dirty="0" smtClean="0"/>
              <a:t>apital and financing</a:t>
            </a:r>
            <a:r>
              <a:rPr lang="en-US" sz="1662" dirty="0" smtClean="0"/>
              <a:t> </a:t>
            </a:r>
            <a:endParaRPr lang="en-US" sz="1662" dirty="0"/>
          </a:p>
        </p:txBody>
      </p:sp>
      <p:graphicFrame>
        <p:nvGraphicFramePr>
          <p:cNvPr id="12" name="Diagrammplatzhalter 3"/>
          <p:cNvGraphicFramePr>
            <a:graphicFrameLocks/>
          </p:cNvGraphicFramePr>
          <p:nvPr>
            <p:extLst>
              <p:ext uri="{D42A27DB-BD31-4B8C-83A1-F6EECF244321}">
                <p14:modId xmlns:p14="http://schemas.microsoft.com/office/powerpoint/2010/main" xmlns="" val="912629229"/>
              </p:ext>
            </p:extLst>
          </p:nvPr>
        </p:nvGraphicFramePr>
        <p:xfrm>
          <a:off x="4797388" y="1944940"/>
          <a:ext cx="4806834" cy="3607687"/>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hteck 14"/>
          <p:cNvSpPr/>
          <p:nvPr/>
        </p:nvSpPr>
        <p:spPr bwMode="auto">
          <a:xfrm>
            <a:off x="5950053" y="1445942"/>
            <a:ext cx="2973873" cy="293968"/>
          </a:xfrm>
          <a:prstGeom prst="rect">
            <a:avLst/>
          </a:prstGeom>
          <a:noFill/>
          <a:ln w="12700" cap="flat" cmpd="sng" algn="ctr">
            <a:noFill/>
            <a:prstDash val="solid"/>
            <a:round/>
            <a:headEnd type="none" w="med" len="med"/>
            <a:tailEnd type="none" w="med" len="med"/>
          </a:ln>
          <a:effectLst/>
        </p:spPr>
        <p:txBody>
          <a:bodyPr vert="horz" wrap="square" lIns="84406" tIns="16615" rIns="84406" bIns="42203" numCol="1" rtlCol="0" anchor="t" anchorCtr="0" compatLnSpc="1">
            <a:prstTxWarp prst="textNoShape">
              <a:avLst/>
            </a:prstTxWarp>
          </a:bodyPr>
          <a:lstStyle/>
          <a:p>
            <a:pPr algn="ctr" defTabSz="844083"/>
            <a:r>
              <a:rPr lang="en-US" sz="1477" b="1" dirty="0">
                <a:solidFill>
                  <a:srgbClr val="000000"/>
                </a:solidFill>
              </a:rPr>
              <a:t>FINANCING</a:t>
            </a:r>
          </a:p>
          <a:p>
            <a:pPr algn="ctr" defTabSz="844083"/>
            <a:r>
              <a:rPr lang="en-US" sz="1108" spc="185" dirty="0">
                <a:solidFill>
                  <a:srgbClr val="000000"/>
                </a:solidFill>
              </a:rPr>
              <a:t>€ million</a:t>
            </a:r>
          </a:p>
        </p:txBody>
      </p:sp>
      <p:graphicFrame>
        <p:nvGraphicFramePr>
          <p:cNvPr id="13" name="Diagrammplatzhalter 3"/>
          <p:cNvGraphicFramePr>
            <a:graphicFrameLocks/>
          </p:cNvGraphicFramePr>
          <p:nvPr>
            <p:extLst>
              <p:ext uri="{D42A27DB-BD31-4B8C-83A1-F6EECF244321}">
                <p14:modId xmlns:p14="http://schemas.microsoft.com/office/powerpoint/2010/main" xmlns="" val="4232345905"/>
              </p:ext>
            </p:extLst>
          </p:nvPr>
        </p:nvGraphicFramePr>
        <p:xfrm>
          <a:off x="488504" y="2031629"/>
          <a:ext cx="5314888" cy="3520999"/>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hteck 15"/>
          <p:cNvSpPr/>
          <p:nvPr/>
        </p:nvSpPr>
        <p:spPr bwMode="auto">
          <a:xfrm>
            <a:off x="908316" y="1441952"/>
            <a:ext cx="3889073" cy="293968"/>
          </a:xfrm>
          <a:prstGeom prst="rect">
            <a:avLst/>
          </a:prstGeom>
          <a:noFill/>
          <a:ln w="12700" cap="flat" cmpd="sng" algn="ctr">
            <a:noFill/>
            <a:prstDash val="solid"/>
            <a:round/>
            <a:headEnd type="none" w="med" len="med"/>
            <a:tailEnd type="none" w="med" len="med"/>
          </a:ln>
          <a:effectLst/>
        </p:spPr>
        <p:txBody>
          <a:bodyPr vert="horz" wrap="square" lIns="84406" tIns="16615" rIns="84406" bIns="42203" numCol="1" rtlCol="0" anchor="t" anchorCtr="0" compatLnSpc="1">
            <a:prstTxWarp prst="textNoShape">
              <a:avLst/>
            </a:prstTxWarp>
          </a:bodyPr>
          <a:lstStyle/>
          <a:p>
            <a:pPr algn="ctr" defTabSz="844083"/>
            <a:r>
              <a:rPr lang="en-US" sz="1477" b="1" dirty="0">
                <a:solidFill>
                  <a:srgbClr val="000000"/>
                </a:solidFill>
              </a:rPr>
              <a:t>TRADE WORKING CAPITAL</a:t>
            </a:r>
          </a:p>
          <a:p>
            <a:pPr algn="ctr" defTabSz="844083"/>
            <a:r>
              <a:rPr lang="en-US" sz="1108" spc="185" dirty="0">
                <a:solidFill>
                  <a:srgbClr val="000000"/>
                </a:solidFill>
              </a:rPr>
              <a:t>€ million</a:t>
            </a:r>
          </a:p>
        </p:txBody>
      </p:sp>
      <p:sp>
        <p:nvSpPr>
          <p:cNvPr id="9" name="Textfeld 1"/>
          <p:cNvSpPr txBox="1"/>
          <p:nvPr/>
        </p:nvSpPr>
        <p:spPr>
          <a:xfrm>
            <a:off x="8726260" y="1944941"/>
            <a:ext cx="985256" cy="261610"/>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de-DE" dirty="0"/>
          </a:p>
        </p:txBody>
      </p:sp>
      <p:sp>
        <p:nvSpPr>
          <p:cNvPr id="10" name="Textfeld 1"/>
          <p:cNvSpPr txBox="1"/>
          <p:nvPr/>
        </p:nvSpPr>
        <p:spPr>
          <a:xfrm>
            <a:off x="8743358" y="2052489"/>
            <a:ext cx="545261" cy="2878695"/>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de-DE" dirty="0"/>
          </a:p>
        </p:txBody>
      </p:sp>
      <p:sp>
        <p:nvSpPr>
          <p:cNvPr id="3" name="Textfeld 2"/>
          <p:cNvSpPr txBox="1"/>
          <p:nvPr/>
        </p:nvSpPr>
        <p:spPr>
          <a:xfrm>
            <a:off x="516689" y="1340768"/>
            <a:ext cx="3932255" cy="584775"/>
          </a:xfrm>
          <a:prstGeom prst="rect">
            <a:avLst/>
          </a:prstGeom>
          <a:solidFill>
            <a:schemeClr val="bg1"/>
          </a:solidFill>
        </p:spPr>
        <p:txBody>
          <a:bodyPr wrap="square" rtlCol="0">
            <a:spAutoFit/>
          </a:bodyPr>
          <a:lstStyle/>
          <a:p>
            <a:r>
              <a:rPr lang="de-DE" b="1" dirty="0" smtClean="0"/>
              <a:t>Trade Working Capital</a:t>
            </a:r>
          </a:p>
          <a:p>
            <a:r>
              <a:rPr lang="de-DE" dirty="0" smtClean="0"/>
              <a:t>€ </a:t>
            </a:r>
            <a:r>
              <a:rPr lang="de-DE" dirty="0" err="1" smtClean="0"/>
              <a:t>million</a:t>
            </a:r>
            <a:endParaRPr lang="de-DE" dirty="0"/>
          </a:p>
        </p:txBody>
      </p:sp>
      <p:sp>
        <p:nvSpPr>
          <p:cNvPr id="18" name="Textfeld 17"/>
          <p:cNvSpPr txBox="1"/>
          <p:nvPr/>
        </p:nvSpPr>
        <p:spPr>
          <a:xfrm>
            <a:off x="5413233" y="1340768"/>
            <a:ext cx="3932255" cy="584775"/>
          </a:xfrm>
          <a:prstGeom prst="rect">
            <a:avLst/>
          </a:prstGeom>
          <a:solidFill>
            <a:schemeClr val="bg1"/>
          </a:solidFill>
        </p:spPr>
        <p:txBody>
          <a:bodyPr wrap="square" rtlCol="0">
            <a:spAutoFit/>
          </a:bodyPr>
          <a:lstStyle/>
          <a:p>
            <a:r>
              <a:rPr lang="de-DE" b="1" dirty="0" err="1" smtClean="0"/>
              <a:t>Financing</a:t>
            </a:r>
            <a:endParaRPr lang="de-DE" b="1" dirty="0" smtClean="0"/>
          </a:p>
          <a:p>
            <a:r>
              <a:rPr lang="de-DE" dirty="0" smtClean="0"/>
              <a:t>€ </a:t>
            </a:r>
            <a:r>
              <a:rPr lang="de-DE" dirty="0" err="1" smtClean="0"/>
              <a:t>million</a:t>
            </a:r>
            <a:endParaRPr lang="de-DE" dirty="0"/>
          </a:p>
        </p:txBody>
      </p:sp>
    </p:spTree>
    <p:extLst>
      <p:ext uri="{BB962C8B-B14F-4D97-AF65-F5344CB8AC3E}">
        <p14:creationId xmlns:p14="http://schemas.microsoft.com/office/powerpoint/2010/main" xmlns="" val="184086395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New </a:t>
            </a:r>
            <a:r>
              <a:rPr lang="de-DE" dirty="0" err="1"/>
              <a:t>l</a:t>
            </a:r>
            <a:r>
              <a:rPr lang="de-DE" dirty="0" err="1" smtClean="0"/>
              <a:t>ogistics</a:t>
            </a:r>
            <a:r>
              <a:rPr lang="de-DE" dirty="0" smtClean="0"/>
              <a:t> </a:t>
            </a:r>
            <a:r>
              <a:rPr lang="de-DE" dirty="0" err="1" smtClean="0"/>
              <a:t>center</a:t>
            </a:r>
            <a:r>
              <a:rPr lang="de-DE" dirty="0" smtClean="0"/>
              <a:t> Asten</a:t>
            </a:r>
            <a:endParaRPr lang="de-DE" dirty="0"/>
          </a:p>
        </p:txBody>
      </p:sp>
      <p:pic>
        <p:nvPicPr>
          <p:cNvPr id="6" name="Inhaltsplatzhalter 5"/>
          <p:cNvPicPr>
            <a:picLocks noGrp="1" noChangeAspect="1"/>
          </p:cNvPicPr>
          <p:nvPr>
            <p:ph idx="1"/>
          </p:nvPr>
        </p:nvPicPr>
        <p:blipFill>
          <a:blip r:embed="rId2" cstate="print"/>
          <a:stretch>
            <a:fillRect/>
          </a:stretch>
        </p:blipFill>
        <p:spPr>
          <a:xfrm>
            <a:off x="5242150" y="1544240"/>
            <a:ext cx="4103337" cy="2964880"/>
          </a:xfrm>
          <a:prstGeom prst="rect">
            <a:avLst/>
          </a:prstGeom>
        </p:spPr>
      </p:pic>
      <p:sp>
        <p:nvSpPr>
          <p:cNvPr id="7" name="Inhaltsplatzhalter 2"/>
          <p:cNvSpPr txBox="1">
            <a:spLocks/>
          </p:cNvSpPr>
          <p:nvPr/>
        </p:nvSpPr>
        <p:spPr bwMode="auto">
          <a:xfrm>
            <a:off x="538163" y="1556792"/>
            <a:ext cx="4558853" cy="2908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r>
              <a:rPr lang="en-US" altLang="de-DE" sz="1600" kern="0" dirty="0" smtClean="0"/>
              <a:t>Location: </a:t>
            </a:r>
            <a:r>
              <a:rPr lang="en-US" altLang="de-DE" sz="1600" kern="0" dirty="0" err="1" smtClean="0"/>
              <a:t>Handelsring</a:t>
            </a:r>
            <a:r>
              <a:rPr lang="en-US" altLang="de-DE" sz="1600" kern="0" dirty="0" smtClean="0"/>
              <a:t> 12, 4481 </a:t>
            </a:r>
            <a:r>
              <a:rPr lang="en-US" altLang="de-DE" sz="1600" kern="0" dirty="0" err="1" smtClean="0"/>
              <a:t>Asten</a:t>
            </a:r>
            <a:endParaRPr lang="en-US" altLang="de-DE" sz="1600" kern="0" dirty="0" smtClean="0"/>
          </a:p>
          <a:p>
            <a:pPr lvl="1">
              <a:buFont typeface="Courier New" panose="02070309020205020404" pitchFamily="49" charset="0"/>
              <a:buChar char="o"/>
            </a:pPr>
            <a:r>
              <a:rPr lang="en-US" altLang="zh-CN" sz="1400" kern="0" dirty="0" smtClean="0"/>
              <a:t>Warehouse with 4,500 m</a:t>
            </a:r>
            <a:r>
              <a:rPr lang="en-US" altLang="zh-CN" sz="1400" kern="0" baseline="30000" dirty="0" smtClean="0"/>
              <a:t>2</a:t>
            </a:r>
            <a:r>
              <a:rPr lang="en-US" altLang="zh-CN" sz="1400" kern="0" dirty="0" smtClean="0"/>
              <a:t> total usable area</a:t>
            </a:r>
            <a:endParaRPr lang="en-US" altLang="zh-CN" sz="1400" kern="0" dirty="0" smtClean="0">
              <a:ea typeface="SimSun" panose="02010600030101010101" pitchFamily="2" charset="-122"/>
            </a:endParaRPr>
          </a:p>
          <a:p>
            <a:pPr lvl="1">
              <a:buFont typeface="Courier New" panose="02070309020205020404" pitchFamily="49" charset="0"/>
              <a:buChar char="o"/>
            </a:pPr>
            <a:r>
              <a:rPr lang="en-US" altLang="de-DE" sz="1400" kern="0" dirty="0" smtClean="0"/>
              <a:t>Traffic-favorable position next to motorway A1</a:t>
            </a:r>
          </a:p>
          <a:p>
            <a:pPr lvl="1">
              <a:buFont typeface="Courier New" panose="02070309020205020404" pitchFamily="49" charset="0"/>
              <a:buChar char="o"/>
            </a:pPr>
            <a:r>
              <a:rPr lang="en-US" altLang="de-DE" sz="1400" kern="0" dirty="0" smtClean="0"/>
              <a:t>Being put into operation successively from March 2019 on</a:t>
            </a:r>
          </a:p>
          <a:p>
            <a:r>
              <a:rPr lang="en-US" altLang="de-DE" sz="1600" kern="0" dirty="0"/>
              <a:t>Handling of SKD / CKD shipments</a:t>
            </a:r>
          </a:p>
          <a:p>
            <a:r>
              <a:rPr lang="en-US" altLang="de-DE" sz="1600" kern="0" dirty="0" smtClean="0"/>
              <a:t>Move of small- and high-volume packaging</a:t>
            </a:r>
          </a:p>
          <a:p>
            <a:r>
              <a:rPr lang="en-US" altLang="de-DE" sz="1600" kern="0" dirty="0"/>
              <a:t>Temporary storage of chassis and finished firefighting vehicles</a:t>
            </a:r>
          </a:p>
          <a:p>
            <a:endParaRPr lang="en-US" altLang="de-DE" sz="1600" kern="0" dirty="0" smtClean="0"/>
          </a:p>
        </p:txBody>
      </p:sp>
      <p:sp>
        <p:nvSpPr>
          <p:cNvPr id="8" name="Inhaltsplatzhalter 2"/>
          <p:cNvSpPr txBox="1">
            <a:spLocks/>
          </p:cNvSpPr>
          <p:nvPr/>
        </p:nvSpPr>
        <p:spPr bwMode="auto">
          <a:xfrm>
            <a:off x="538163" y="4941168"/>
            <a:ext cx="8807324" cy="1368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a:buFont typeface="Wingdings" panose="05000000000000000000" pitchFamily="2" charset="2"/>
              <a:buChar char="ü"/>
            </a:pPr>
            <a:r>
              <a:rPr lang="en-US" altLang="de-DE" sz="1600" kern="0" dirty="0" smtClean="0"/>
              <a:t>Relief of </a:t>
            </a:r>
            <a:r>
              <a:rPr lang="en-US" altLang="de-DE" sz="1600" kern="0" dirty="0" err="1" smtClean="0"/>
              <a:t>Leonding</a:t>
            </a:r>
            <a:r>
              <a:rPr lang="en-US" altLang="de-DE" sz="1600" kern="0" dirty="0" smtClean="0"/>
              <a:t> plant </a:t>
            </a:r>
            <a:r>
              <a:rPr lang="en-US" altLang="de-DE" sz="1600" kern="0" dirty="0"/>
              <a:t>1</a:t>
            </a:r>
            <a:r>
              <a:rPr lang="en-US" altLang="de-DE" sz="1600" kern="0" dirty="0" smtClean="0"/>
              <a:t>, which has only a limited storage area, and insourcing of logistics services </a:t>
            </a:r>
          </a:p>
          <a:p>
            <a:pPr>
              <a:buFont typeface="Wingdings" panose="05000000000000000000" pitchFamily="2" charset="2"/>
              <a:buChar char="ü"/>
            </a:pPr>
            <a:r>
              <a:rPr lang="en-US" altLang="de-DE" sz="1600" kern="0" dirty="0" smtClean="0"/>
              <a:t>Cost-neutral rezoning of </a:t>
            </a:r>
            <a:r>
              <a:rPr lang="en-US" altLang="de-DE" sz="1600" kern="0" dirty="0" err="1" smtClean="0"/>
              <a:t>Leonding</a:t>
            </a:r>
            <a:r>
              <a:rPr lang="en-US" altLang="de-DE" sz="1600" kern="0" dirty="0" smtClean="0"/>
              <a:t> plant 1 unfreezing additional manufacturing capacity of around 200 SKD assembly kits</a:t>
            </a:r>
          </a:p>
          <a:p>
            <a:pPr marL="0" indent="0">
              <a:buNone/>
            </a:pPr>
            <a:r>
              <a:rPr lang="de" sz="1600" kern="0" dirty="0" smtClean="0"/>
              <a:t> </a:t>
            </a:r>
            <a:endParaRPr lang="en-US" sz="1800" kern="0" dirty="0"/>
          </a:p>
        </p:txBody>
      </p:sp>
    </p:spTree>
    <p:extLst>
      <p:ext uri="{BB962C8B-B14F-4D97-AF65-F5344CB8AC3E}">
        <p14:creationId xmlns:p14="http://schemas.microsoft.com/office/powerpoint/2010/main" xmlns="" val="306817756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3" cstate="screen">
            <a:extLst>
              <a:ext uri="{28A0092B-C50C-407E-A947-70E740481C1C}">
                <a14:useLocalDpi xmlns:a14="http://schemas.microsoft.com/office/drawing/2010/main" xmlns=""/>
              </a:ext>
            </a:extLst>
          </a:blip>
          <a:srcRect t="-397"/>
          <a:stretch/>
        </p:blipFill>
        <p:spPr>
          <a:xfrm>
            <a:off x="-87560" y="-27384"/>
            <a:ext cx="10009112" cy="6912768"/>
          </a:xfrm>
          <a:prstGeom prst="rect">
            <a:avLst/>
          </a:prstGeom>
        </p:spPr>
      </p:pic>
      <p:grpSp>
        <p:nvGrpSpPr>
          <p:cNvPr id="12291" name="Group 12"/>
          <p:cNvGrpSpPr>
            <a:grpSpLocks/>
          </p:cNvGrpSpPr>
          <p:nvPr/>
        </p:nvGrpSpPr>
        <p:grpSpPr bwMode="auto">
          <a:xfrm>
            <a:off x="7454900" y="5616575"/>
            <a:ext cx="1943100" cy="863600"/>
            <a:chOff x="4696" y="1088"/>
            <a:chExt cx="1224" cy="544"/>
          </a:xfrm>
        </p:grpSpPr>
        <p:pic>
          <p:nvPicPr>
            <p:cNvPr id="12294" name="Picture 13" descr="rb_verlauf_klein"/>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696" y="1088"/>
              <a:ext cx="1224"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5" name="Picture 14" descr="logo-rb-fuer-ppt"/>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4831" y="1361"/>
              <a:ext cx="95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2292" name="Rectangle 17"/>
          <p:cNvSpPr>
            <a:spLocks noChangeArrowheads="1"/>
          </p:cNvSpPr>
          <p:nvPr/>
        </p:nvSpPr>
        <p:spPr bwMode="auto">
          <a:xfrm>
            <a:off x="539750" y="5597131"/>
            <a:ext cx="6697663" cy="863600"/>
          </a:xfrm>
          <a:prstGeom prst="rect">
            <a:avLst/>
          </a:prstGeom>
          <a:solidFill>
            <a:srgbClr val="E3000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12293" name="Rectangle 18"/>
          <p:cNvSpPr>
            <a:spLocks noChangeArrowheads="1"/>
          </p:cNvSpPr>
          <p:nvPr/>
        </p:nvSpPr>
        <p:spPr bwMode="auto">
          <a:xfrm>
            <a:off x="647700" y="5613400"/>
            <a:ext cx="6478588" cy="86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ctr"/>
          <a:lstStyle/>
          <a:p>
            <a:pPr defTabSz="909638" eaLnBrk="1" hangingPunct="1"/>
            <a:r>
              <a:rPr lang="en-US" sz="2400" b="1" dirty="0" smtClean="0">
                <a:solidFill>
                  <a:schemeClr val="bg1"/>
                </a:solidFill>
              </a:rPr>
              <a:t>Outlook</a:t>
            </a:r>
            <a:endParaRPr lang="en-US" sz="2400" b="1" dirty="0">
              <a:solidFill>
                <a:schemeClr val="bg1"/>
              </a:solidFill>
            </a:endParaRPr>
          </a:p>
        </p:txBody>
      </p:sp>
    </p:spTree>
    <p:extLst>
      <p:ext uri="{BB962C8B-B14F-4D97-AF65-F5344CB8AC3E}">
        <p14:creationId xmlns:p14="http://schemas.microsoft.com/office/powerpoint/2010/main" xmlns="" val="39223353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t>Order </a:t>
            </a:r>
            <a:r>
              <a:rPr lang="en-US" dirty="0" smtClean="0"/>
              <a:t>intake / backlog</a:t>
            </a:r>
            <a:endParaRPr lang="en-US" sz="1800" dirty="0"/>
          </a:p>
        </p:txBody>
      </p:sp>
      <p:graphicFrame>
        <p:nvGraphicFramePr>
          <p:cNvPr id="13" name="Diagramm 12"/>
          <p:cNvGraphicFramePr/>
          <p:nvPr>
            <p:extLst>
              <p:ext uri="{D42A27DB-BD31-4B8C-83A1-F6EECF244321}">
                <p14:modId xmlns:p14="http://schemas.microsoft.com/office/powerpoint/2010/main" xmlns="" val="1592434804"/>
              </p:ext>
            </p:extLst>
          </p:nvPr>
        </p:nvGraphicFramePr>
        <p:xfrm>
          <a:off x="488504" y="1379220"/>
          <a:ext cx="5544616" cy="5194300"/>
        </p:xfrm>
        <a:graphic>
          <a:graphicData uri="http://schemas.openxmlformats.org/drawingml/2006/chart">
            <c:chart xmlns:c="http://schemas.openxmlformats.org/drawingml/2006/chart" xmlns:r="http://schemas.openxmlformats.org/officeDocument/2006/relationships" r:id="rId3"/>
          </a:graphicData>
        </a:graphic>
      </p:graphicFrame>
      <p:sp>
        <p:nvSpPr>
          <p:cNvPr id="14" name="Inhaltsplatzhalter 11">
            <a:extLst>
              <a:ext uri="{FF2B5EF4-FFF2-40B4-BE49-F238E27FC236}">
                <a16:creationId xmlns:a16="http://schemas.microsoft.com/office/drawing/2014/main" xmlns="" id="{0B4915FD-3B68-4AAD-8275-43A49356C06E}"/>
              </a:ext>
            </a:extLst>
          </p:cNvPr>
          <p:cNvSpPr txBox="1">
            <a:spLocks/>
          </p:cNvSpPr>
          <p:nvPr/>
        </p:nvSpPr>
        <p:spPr bwMode="auto">
          <a:xfrm>
            <a:off x="538163" y="1500188"/>
            <a:ext cx="2042226"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buFont typeface="Arial" charset="0"/>
              <a:buNone/>
            </a:pPr>
            <a:r>
              <a:rPr lang="de-CH" sz="1600" kern="0" noProof="1"/>
              <a:t>Order intake/backlog</a:t>
            </a:r>
            <a:br>
              <a:rPr lang="de-CH" sz="1600" kern="0" noProof="1"/>
            </a:br>
            <a:r>
              <a:rPr lang="de-CH" sz="1600" b="0" kern="0" noProof="1" smtClean="0"/>
              <a:t>€ million</a:t>
            </a:r>
            <a:endParaRPr lang="de-CH" sz="1600" b="0" kern="0" noProof="1"/>
          </a:p>
        </p:txBody>
      </p:sp>
      <p:sp>
        <p:nvSpPr>
          <p:cNvPr id="15" name="Inhaltsplatzhalter 11">
            <a:extLst>
              <a:ext uri="{FF2B5EF4-FFF2-40B4-BE49-F238E27FC236}">
                <a16:creationId xmlns:a16="http://schemas.microsoft.com/office/drawing/2014/main" xmlns="" id="{9A61AA46-ED99-413C-9657-8C95E101FDFC}"/>
              </a:ext>
            </a:extLst>
          </p:cNvPr>
          <p:cNvSpPr txBox="1">
            <a:spLocks/>
          </p:cNvSpPr>
          <p:nvPr/>
        </p:nvSpPr>
        <p:spPr bwMode="auto">
          <a:xfrm>
            <a:off x="6897216" y="1556792"/>
            <a:ext cx="283772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buNone/>
            </a:pPr>
            <a:r>
              <a:rPr lang="de-CH" sz="1600" kern="0" noProof="1"/>
              <a:t>Order intake 2018</a:t>
            </a:r>
            <a:br>
              <a:rPr lang="de-CH" sz="1600" kern="0" noProof="1"/>
            </a:br>
            <a:r>
              <a:rPr lang="de-CH" sz="1600" kern="0" noProof="1" smtClean="0"/>
              <a:t>by Area (2017)</a:t>
            </a:r>
            <a:endParaRPr lang="de-CH" sz="1600" b="0" kern="0" noProof="1"/>
          </a:p>
        </p:txBody>
      </p:sp>
      <p:graphicFrame>
        <p:nvGraphicFramePr>
          <p:cNvPr id="9" name="Object 4">
            <a:extLst>
              <a:ext uri="{FF2B5EF4-FFF2-40B4-BE49-F238E27FC236}">
                <a16:creationId xmlns:a16="http://schemas.microsoft.com/office/drawing/2014/main" xmlns="" id="{BBBFB2F8-B735-4C1D-BA74-C706C76C5427}"/>
              </a:ext>
            </a:extLst>
          </p:cNvPr>
          <p:cNvGraphicFramePr>
            <a:graphicFrameLocks noChangeAspect="1"/>
          </p:cNvGraphicFramePr>
          <p:nvPr>
            <p:extLst>
              <p:ext uri="{D42A27DB-BD31-4B8C-83A1-F6EECF244321}">
                <p14:modId xmlns:p14="http://schemas.microsoft.com/office/powerpoint/2010/main" xmlns="" val="3296131566"/>
              </p:ext>
            </p:extLst>
          </p:nvPr>
        </p:nvGraphicFramePr>
        <p:xfrm>
          <a:off x="5728231" y="2222518"/>
          <a:ext cx="4218390" cy="3528024"/>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feld 9">
            <a:extLst>
              <a:ext uri="{FF2B5EF4-FFF2-40B4-BE49-F238E27FC236}">
                <a16:creationId xmlns:a16="http://schemas.microsoft.com/office/drawing/2014/main" xmlns="" id="{9727B039-76E2-459B-AE3A-185C18D63BDA}"/>
              </a:ext>
            </a:extLst>
          </p:cNvPr>
          <p:cNvSpPr txBox="1"/>
          <p:nvPr/>
        </p:nvSpPr>
        <p:spPr>
          <a:xfrm>
            <a:off x="7060570" y="3807093"/>
            <a:ext cx="1338828" cy="338554"/>
          </a:xfrm>
          <a:prstGeom prst="rect">
            <a:avLst/>
          </a:prstGeom>
          <a:noFill/>
        </p:spPr>
        <p:txBody>
          <a:bodyPr wrap="none" rtlCol="0">
            <a:spAutoFit/>
          </a:bodyPr>
          <a:lstStyle/>
          <a:p>
            <a:pPr algn="ctr"/>
            <a:r>
              <a:rPr lang="de-DE" b="1" dirty="0" smtClean="0"/>
              <a:t>€ 1,107.7 m </a:t>
            </a:r>
            <a:endParaRPr lang="de-DE" b="1" dirty="0"/>
          </a:p>
        </p:txBody>
      </p:sp>
    </p:spTree>
    <p:extLst>
      <p:ext uri="{BB962C8B-B14F-4D97-AF65-F5344CB8AC3E}">
        <p14:creationId xmlns:p14="http://schemas.microsoft.com/office/powerpoint/2010/main" xmlns="" val="53980687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bwMode="auto">
          <a:xfrm>
            <a:off x="0" y="27384"/>
            <a:ext cx="9906000" cy="6858000"/>
          </a:xfrm>
          <a:prstGeom prst="rect">
            <a:avLst/>
          </a:prstGeom>
          <a:solidFill>
            <a:srgbClr val="FF0000"/>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smtClean="0">
              <a:ln>
                <a:noFill/>
              </a:ln>
              <a:solidFill>
                <a:schemeClr val="tx1"/>
              </a:solidFill>
              <a:effectLst/>
              <a:latin typeface="Arial" charset="0"/>
            </a:endParaRPr>
          </a:p>
        </p:txBody>
      </p:sp>
      <p:grpSp>
        <p:nvGrpSpPr>
          <p:cNvPr id="3" name="Group 12">
            <a:extLst>
              <a:ext uri="{FF2B5EF4-FFF2-40B4-BE49-F238E27FC236}">
                <a16:creationId xmlns:a16="http://schemas.microsoft.com/office/drawing/2014/main" xmlns="" id="{9EAD7243-A1A9-4267-814A-1EDA744A1FBF}"/>
              </a:ext>
            </a:extLst>
          </p:cNvPr>
          <p:cNvGrpSpPr>
            <a:grpSpLocks/>
          </p:cNvGrpSpPr>
          <p:nvPr/>
        </p:nvGrpSpPr>
        <p:grpSpPr bwMode="auto">
          <a:xfrm>
            <a:off x="7439025" y="214313"/>
            <a:ext cx="1943100" cy="863600"/>
            <a:chOff x="4696" y="1088"/>
            <a:chExt cx="1224" cy="544"/>
          </a:xfrm>
        </p:grpSpPr>
        <p:pic>
          <p:nvPicPr>
            <p:cNvPr id="4" name="Picture 13" descr="rb_verlauf_klein">
              <a:extLst>
                <a:ext uri="{FF2B5EF4-FFF2-40B4-BE49-F238E27FC236}">
                  <a16:creationId xmlns:a16="http://schemas.microsoft.com/office/drawing/2014/main" xmlns="" id="{85C71226-443F-4F97-BF43-B37B9D54FD90}"/>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96" y="1088"/>
              <a:ext cx="1224"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4" descr="logo-rb-fuer-ppt">
              <a:extLst>
                <a:ext uri="{FF2B5EF4-FFF2-40B4-BE49-F238E27FC236}">
                  <a16:creationId xmlns:a16="http://schemas.microsoft.com/office/drawing/2014/main" xmlns="" id="{455800A7-9C9F-4CA8-B141-784781469151}"/>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31" y="1361"/>
              <a:ext cx="95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 name="Inhaltsplatzhalter 6">
            <a:extLst>
              <a:ext uri="{FF2B5EF4-FFF2-40B4-BE49-F238E27FC236}">
                <a16:creationId xmlns:a16="http://schemas.microsoft.com/office/drawing/2014/main" xmlns="" id="{99EE09D5-E063-424C-8FD4-8671466F3A97}"/>
              </a:ext>
            </a:extLst>
          </p:cNvPr>
          <p:cNvSpPr txBox="1">
            <a:spLocks/>
          </p:cNvSpPr>
          <p:nvPr/>
        </p:nvSpPr>
        <p:spPr>
          <a:xfrm>
            <a:off x="1497013" y="1808790"/>
            <a:ext cx="7481887" cy="4053078"/>
          </a:xfrm>
          <a:prstGeom prst="rect">
            <a:avLst/>
          </a:prstGeom>
        </p:spPr>
        <p:txBody>
          <a:bodyPr/>
          <a:lstStyle>
            <a:lvl1pPr marL="341313" indent="-341313" algn="l" defTabSz="909638" rtl="0" eaLnBrk="0" fontAlgn="base" hangingPunct="0">
              <a:spcBef>
                <a:spcPct val="20000"/>
              </a:spcBef>
              <a:spcAft>
                <a:spcPct val="0"/>
              </a:spcAft>
              <a:buChar char="•"/>
              <a:defRPr sz="3200">
                <a:solidFill>
                  <a:schemeClr val="tx1"/>
                </a:solidFill>
                <a:latin typeface="+mn-lt"/>
                <a:ea typeface="+mn-ea"/>
                <a:cs typeface="+mn-cs"/>
              </a:defRPr>
            </a:lvl1pPr>
            <a:lvl2pPr marL="739775" indent="-284163" algn="l" defTabSz="909638" rtl="0" eaLnBrk="0" fontAlgn="base" hangingPunct="0">
              <a:spcBef>
                <a:spcPct val="20000"/>
              </a:spcBef>
              <a:spcAft>
                <a:spcPct val="0"/>
              </a:spcAft>
              <a:buChar char="–"/>
              <a:defRPr sz="2800">
                <a:solidFill>
                  <a:schemeClr val="tx1"/>
                </a:solidFill>
                <a:latin typeface="+mn-lt"/>
                <a:cs typeface="+mn-cs"/>
              </a:defRPr>
            </a:lvl2pPr>
            <a:lvl3pPr marL="1136650" indent="-227013" algn="l" defTabSz="909638" rtl="0" eaLnBrk="0" fontAlgn="base" hangingPunct="0">
              <a:spcBef>
                <a:spcPct val="20000"/>
              </a:spcBef>
              <a:spcAft>
                <a:spcPct val="0"/>
              </a:spcAft>
              <a:buChar char="•"/>
              <a:defRPr sz="2400">
                <a:solidFill>
                  <a:schemeClr val="tx1"/>
                </a:solidFill>
                <a:latin typeface="+mn-lt"/>
                <a:cs typeface="+mn-cs"/>
              </a:defRPr>
            </a:lvl3pPr>
            <a:lvl4pPr marL="1592263" indent="-227013" algn="l" defTabSz="909638" rtl="0" eaLnBrk="0" fontAlgn="base" hangingPunct="0">
              <a:spcBef>
                <a:spcPct val="20000"/>
              </a:spcBef>
              <a:spcAft>
                <a:spcPct val="0"/>
              </a:spcAft>
              <a:buChar char="–"/>
              <a:defRPr sz="2000">
                <a:solidFill>
                  <a:schemeClr val="tx1"/>
                </a:solidFill>
                <a:latin typeface="+mn-lt"/>
                <a:cs typeface="+mn-cs"/>
              </a:defRPr>
            </a:lvl4pPr>
            <a:lvl5pPr marL="2046288" indent="-227013" algn="l" defTabSz="909638" rtl="0" eaLnBrk="0" fontAlgn="base" hangingPunct="0">
              <a:spcBef>
                <a:spcPct val="20000"/>
              </a:spcBef>
              <a:spcAft>
                <a:spcPct val="0"/>
              </a:spcAft>
              <a:buChar char="»"/>
              <a:defRPr sz="2000">
                <a:solidFill>
                  <a:schemeClr val="tx1"/>
                </a:solidFill>
                <a:latin typeface="+mn-lt"/>
                <a:cs typeface="+mn-cs"/>
              </a:defRPr>
            </a:lvl5pPr>
            <a:lvl6pPr marL="2503488" indent="-227013" algn="l" defTabSz="909638" rtl="0" fontAlgn="base">
              <a:spcBef>
                <a:spcPct val="20000"/>
              </a:spcBef>
              <a:spcAft>
                <a:spcPct val="0"/>
              </a:spcAft>
              <a:buChar char="»"/>
              <a:defRPr sz="2000">
                <a:solidFill>
                  <a:schemeClr val="tx1"/>
                </a:solidFill>
                <a:latin typeface="+mn-lt"/>
                <a:cs typeface="+mn-cs"/>
              </a:defRPr>
            </a:lvl6pPr>
            <a:lvl7pPr marL="2960688" indent="-227013" algn="l" defTabSz="909638" rtl="0" fontAlgn="base">
              <a:spcBef>
                <a:spcPct val="20000"/>
              </a:spcBef>
              <a:spcAft>
                <a:spcPct val="0"/>
              </a:spcAft>
              <a:buChar char="»"/>
              <a:defRPr sz="2000">
                <a:solidFill>
                  <a:schemeClr val="tx1"/>
                </a:solidFill>
                <a:latin typeface="+mn-lt"/>
                <a:cs typeface="+mn-cs"/>
              </a:defRPr>
            </a:lvl7pPr>
            <a:lvl8pPr marL="3417888" indent="-227013" algn="l" defTabSz="909638" rtl="0" fontAlgn="base">
              <a:spcBef>
                <a:spcPct val="20000"/>
              </a:spcBef>
              <a:spcAft>
                <a:spcPct val="0"/>
              </a:spcAft>
              <a:buChar char="»"/>
              <a:defRPr sz="2000">
                <a:solidFill>
                  <a:schemeClr val="tx1"/>
                </a:solidFill>
                <a:latin typeface="+mn-lt"/>
                <a:cs typeface="+mn-cs"/>
              </a:defRPr>
            </a:lvl8pPr>
            <a:lvl9pPr marL="3875088" indent="-227013" algn="l" defTabSz="909638" rtl="0" fontAlgn="base">
              <a:spcBef>
                <a:spcPct val="20000"/>
              </a:spcBef>
              <a:spcAft>
                <a:spcPct val="0"/>
              </a:spcAft>
              <a:buChar char="»"/>
              <a:defRPr sz="2000">
                <a:solidFill>
                  <a:schemeClr val="tx1"/>
                </a:solidFill>
                <a:latin typeface="+mn-lt"/>
                <a:cs typeface="+mn-cs"/>
              </a:defRPr>
            </a:lvl9pPr>
          </a:lstStyle>
          <a:p>
            <a:pPr marL="0" indent="0" defTabSz="914400">
              <a:spcBef>
                <a:spcPts val="2400"/>
              </a:spcBef>
              <a:spcAft>
                <a:spcPts val="0"/>
              </a:spcAft>
              <a:buFontTx/>
              <a:buNone/>
            </a:pPr>
            <a:r>
              <a:rPr lang="en-US" altLang="de-DE" sz="2400" kern="1200" dirty="0" smtClean="0">
                <a:solidFill>
                  <a:srgbClr val="FFFFFF"/>
                </a:solidFill>
                <a:cs typeface="Arial" panose="020B0604020202020204" pitchFamily="34" charset="0"/>
              </a:rPr>
              <a:t>Agenda</a:t>
            </a:r>
          </a:p>
          <a:p>
            <a:pPr marL="457200" indent="-457200" defTabSz="914400">
              <a:spcBef>
                <a:spcPts val="2400"/>
              </a:spcBef>
              <a:spcAft>
                <a:spcPts val="0"/>
              </a:spcAft>
              <a:buFont typeface="+mj-lt"/>
              <a:buAutoNum type="arabicPeriod"/>
              <a:tabLst>
                <a:tab pos="719138" algn="l"/>
              </a:tabLst>
            </a:pPr>
            <a:r>
              <a:rPr lang="en-US" altLang="de-DE" sz="2400" kern="1200" dirty="0" err="1" smtClean="0">
                <a:solidFill>
                  <a:srgbClr val="FFFFFF"/>
                </a:solidFill>
                <a:cs typeface="Arial" panose="020B0604020202020204" pitchFamily="34" charset="0"/>
              </a:rPr>
              <a:t>Rosenbauer</a:t>
            </a:r>
            <a:r>
              <a:rPr lang="en-US" altLang="de-DE" sz="2400" kern="1200" dirty="0" smtClean="0">
                <a:solidFill>
                  <a:srgbClr val="FFFFFF"/>
                </a:solidFill>
                <a:cs typeface="Arial" panose="020B0604020202020204" pitchFamily="34" charset="0"/>
              </a:rPr>
              <a:t> Group at a glance</a:t>
            </a:r>
          </a:p>
          <a:p>
            <a:pPr marL="457200" indent="-457200" defTabSz="914400">
              <a:spcBef>
                <a:spcPts val="2400"/>
              </a:spcBef>
              <a:spcAft>
                <a:spcPts val="0"/>
              </a:spcAft>
              <a:buFont typeface="+mj-lt"/>
              <a:buAutoNum type="arabicPeriod"/>
              <a:tabLst>
                <a:tab pos="719138" algn="l"/>
              </a:tabLst>
            </a:pPr>
            <a:r>
              <a:rPr lang="en-US" altLang="de-DE" sz="2400" dirty="0" smtClean="0">
                <a:solidFill>
                  <a:srgbClr val="FFFFFF"/>
                </a:solidFill>
                <a:cs typeface="Arial" panose="020B0604020202020204" pitchFamily="34" charset="0"/>
              </a:rPr>
              <a:t>FY 2018 financial </a:t>
            </a:r>
            <a:r>
              <a:rPr lang="en-US" altLang="de-DE" sz="2400" dirty="0">
                <a:solidFill>
                  <a:srgbClr val="FFFFFF"/>
                </a:solidFill>
                <a:cs typeface="Arial" panose="020B0604020202020204" pitchFamily="34" charset="0"/>
              </a:rPr>
              <a:t>f</a:t>
            </a:r>
            <a:r>
              <a:rPr lang="en-US" altLang="de-DE" sz="2400" dirty="0" smtClean="0">
                <a:solidFill>
                  <a:srgbClr val="FFFFFF"/>
                </a:solidFill>
                <a:cs typeface="Arial" panose="020B0604020202020204" pitchFamily="34" charset="0"/>
              </a:rPr>
              <a:t>igures</a:t>
            </a:r>
            <a:endParaRPr lang="en-US" altLang="de-DE" sz="2400" kern="1200" dirty="0" smtClean="0">
              <a:solidFill>
                <a:srgbClr val="FFFFFF"/>
              </a:solidFill>
              <a:cs typeface="Arial" panose="020B0604020202020204" pitchFamily="34" charset="0"/>
            </a:endParaRPr>
          </a:p>
          <a:p>
            <a:pPr marL="457200" indent="-457200" defTabSz="914400">
              <a:spcBef>
                <a:spcPts val="2400"/>
              </a:spcBef>
              <a:spcAft>
                <a:spcPts val="0"/>
              </a:spcAft>
              <a:buFont typeface="+mj-lt"/>
              <a:buAutoNum type="arabicPeriod"/>
              <a:tabLst>
                <a:tab pos="719138" algn="l"/>
              </a:tabLst>
            </a:pPr>
            <a:r>
              <a:rPr lang="en-US" altLang="de-DE" sz="2400" kern="0" dirty="0" smtClean="0">
                <a:solidFill>
                  <a:schemeClr val="bg1"/>
                </a:solidFill>
              </a:rPr>
              <a:t>Outlook</a:t>
            </a:r>
          </a:p>
        </p:txBody>
      </p:sp>
    </p:spTree>
    <p:extLst>
      <p:ext uri="{BB962C8B-B14F-4D97-AF65-F5344CB8AC3E}">
        <p14:creationId xmlns:p14="http://schemas.microsoft.com/office/powerpoint/2010/main" xmlns="" val="28340548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rtl="0"/>
            <a:r>
              <a:rPr lang="de" b="1" i="0" u="none" baseline="0" dirty="0" smtClean="0"/>
              <a:t>Outlook</a:t>
            </a:r>
            <a:endParaRPr lang="de" dirty="0"/>
          </a:p>
        </p:txBody>
      </p:sp>
      <p:sp>
        <p:nvSpPr>
          <p:cNvPr id="5" name="Rectangle 3"/>
          <p:cNvSpPr>
            <a:spLocks noGrp="1" noChangeArrowheads="1"/>
          </p:cNvSpPr>
          <p:nvPr>
            <p:ph idx="1"/>
          </p:nvPr>
        </p:nvSpPr>
        <p:spPr>
          <a:xfrm>
            <a:off x="523875" y="1772816"/>
            <a:ext cx="8821613" cy="4796706"/>
          </a:xfrm>
        </p:spPr>
        <p:txBody>
          <a:bodyPr/>
          <a:lstStyle/>
          <a:p>
            <a:pPr algn="l" rtl="0">
              <a:spcBef>
                <a:spcPts val="400"/>
              </a:spcBef>
              <a:spcAft>
                <a:spcPts val="400"/>
              </a:spcAft>
            </a:pPr>
            <a:r>
              <a:rPr lang="de" sz="1600" b="1" i="0" u="none" dirty="0" smtClean="0"/>
              <a:t>Global economic growth will slow down in 2019, according to the IMF</a:t>
            </a:r>
            <a:endParaRPr lang="de" sz="1600" b="1" i="0" u="none" baseline="0" dirty="0"/>
          </a:p>
          <a:p>
            <a:pPr lvl="1" algn="l" rtl="0">
              <a:spcBef>
                <a:spcPts val="400"/>
              </a:spcBef>
              <a:spcAft>
                <a:spcPts val="400"/>
              </a:spcAft>
            </a:pPr>
            <a:r>
              <a:rPr lang="de" sz="1400" dirty="0" smtClean="0"/>
              <a:t>Especially the US-China trade dispute, a weakening financial market sentiment and lower economic activity in Germany are a burden</a:t>
            </a:r>
          </a:p>
          <a:p>
            <a:pPr lvl="1">
              <a:spcBef>
                <a:spcPts val="400"/>
              </a:spcBef>
              <a:spcAft>
                <a:spcPts val="400"/>
              </a:spcAft>
            </a:pPr>
            <a:r>
              <a:rPr lang="en-US" sz="1400" dirty="0"/>
              <a:t>The world fire service market follows </a:t>
            </a:r>
            <a:r>
              <a:rPr lang="en-US" sz="1400" dirty="0" smtClean="0"/>
              <a:t>with a delay of several months, full order books should make the industry resilient</a:t>
            </a:r>
            <a:endParaRPr lang="de" sz="1400" dirty="0" smtClean="0"/>
          </a:p>
          <a:p>
            <a:pPr>
              <a:spcBef>
                <a:spcPts val="400"/>
              </a:spcBef>
              <a:spcAft>
                <a:spcPts val="400"/>
              </a:spcAft>
            </a:pPr>
            <a:r>
              <a:rPr lang="en-US" sz="1600" dirty="0"/>
              <a:t>Procurement volumes in the North American fire service market could </a:t>
            </a:r>
            <a:r>
              <a:rPr lang="en-US" sz="1600" dirty="0" smtClean="0"/>
              <a:t>again well </a:t>
            </a:r>
            <a:r>
              <a:rPr lang="en-US" sz="1600" dirty="0"/>
              <a:t>exceed </a:t>
            </a:r>
            <a:r>
              <a:rPr lang="en-US" sz="1600" dirty="0" smtClean="0"/>
              <a:t>4,000 </a:t>
            </a:r>
            <a:r>
              <a:rPr lang="en-US" sz="1600" dirty="0"/>
              <a:t>vehicles this year</a:t>
            </a:r>
          </a:p>
          <a:p>
            <a:pPr>
              <a:spcBef>
                <a:spcPts val="400"/>
              </a:spcBef>
              <a:spcAft>
                <a:spcPts val="400"/>
              </a:spcAft>
            </a:pPr>
            <a:r>
              <a:rPr lang="en-US" sz="1600" dirty="0"/>
              <a:t>European fire service market continues to grow, </a:t>
            </a:r>
            <a:r>
              <a:rPr lang="en-US" sz="1600" dirty="0" smtClean="0"/>
              <a:t>strong </a:t>
            </a:r>
            <a:r>
              <a:rPr lang="en-US" sz="1600" dirty="0"/>
              <a:t>demand </a:t>
            </a:r>
            <a:r>
              <a:rPr lang="en-US" sz="1600" dirty="0" smtClean="0"/>
              <a:t>especially </a:t>
            </a:r>
            <a:r>
              <a:rPr lang="en-US" sz="1600" dirty="0"/>
              <a:t>in Austria, Germany, France and the United Kingdom</a:t>
            </a:r>
          </a:p>
          <a:p>
            <a:pPr>
              <a:spcBef>
                <a:spcPts val="400"/>
              </a:spcBef>
              <a:spcAft>
                <a:spcPts val="400"/>
              </a:spcAft>
            </a:pPr>
            <a:r>
              <a:rPr lang="en-US" sz="1600" dirty="0"/>
              <a:t>Near and Middle East with significant </a:t>
            </a:r>
            <a:r>
              <a:rPr lang="en-US" sz="1600" dirty="0" smtClean="0"/>
              <a:t>recovery</a:t>
            </a:r>
          </a:p>
          <a:p>
            <a:pPr>
              <a:spcBef>
                <a:spcPts val="400"/>
              </a:spcBef>
              <a:spcAft>
                <a:spcPts val="400"/>
              </a:spcAft>
            </a:pPr>
            <a:r>
              <a:rPr lang="de-DE" sz="1600" dirty="0" smtClean="0"/>
              <a:t>A massive </a:t>
            </a:r>
            <a:r>
              <a:rPr lang="de-DE" sz="1600" dirty="0" err="1" smtClean="0"/>
              <a:t>order</a:t>
            </a:r>
            <a:r>
              <a:rPr lang="de-DE" sz="1600" dirty="0" smtClean="0"/>
              <a:t> </a:t>
            </a:r>
            <a:r>
              <a:rPr lang="de-DE" sz="1600" dirty="0" err="1" smtClean="0"/>
              <a:t>book</a:t>
            </a:r>
            <a:r>
              <a:rPr lang="de-DE" sz="1600" dirty="0" smtClean="0"/>
              <a:t> </a:t>
            </a:r>
            <a:r>
              <a:rPr lang="de-DE" sz="1600" dirty="0" err="1" smtClean="0"/>
              <a:t>supports</a:t>
            </a:r>
            <a:r>
              <a:rPr lang="de-DE" sz="1600" dirty="0" smtClean="0"/>
              <a:t> </a:t>
            </a:r>
            <a:r>
              <a:rPr lang="de-DE" sz="1600" dirty="0" err="1" smtClean="0"/>
              <a:t>the</a:t>
            </a:r>
            <a:r>
              <a:rPr lang="de-DE" sz="1600" dirty="0" smtClean="0"/>
              <a:t> high </a:t>
            </a:r>
            <a:r>
              <a:rPr lang="de-DE" sz="1600" dirty="0" err="1" smtClean="0"/>
              <a:t>utilisation</a:t>
            </a:r>
            <a:r>
              <a:rPr lang="de-DE" sz="1600" dirty="0" smtClean="0"/>
              <a:t> </a:t>
            </a:r>
            <a:r>
              <a:rPr lang="de-DE" sz="1600" dirty="0" err="1" smtClean="0"/>
              <a:t>of</a:t>
            </a:r>
            <a:r>
              <a:rPr lang="de-DE" sz="1600" dirty="0" smtClean="0"/>
              <a:t> </a:t>
            </a:r>
            <a:r>
              <a:rPr lang="de-DE" sz="1600" dirty="0" err="1" smtClean="0"/>
              <a:t>capacity</a:t>
            </a:r>
            <a:r>
              <a:rPr lang="de-DE" sz="1600" dirty="0" smtClean="0"/>
              <a:t> </a:t>
            </a:r>
            <a:r>
              <a:rPr lang="de-DE" sz="1600" dirty="0" err="1" smtClean="0"/>
              <a:t>of</a:t>
            </a:r>
            <a:r>
              <a:rPr lang="de-DE" sz="1600" dirty="0" smtClean="0"/>
              <a:t> </a:t>
            </a:r>
            <a:r>
              <a:rPr lang="de-DE" sz="1600" dirty="0" err="1" smtClean="0"/>
              <a:t>the</a:t>
            </a:r>
            <a:r>
              <a:rPr lang="de-DE" sz="1600" dirty="0" smtClean="0"/>
              <a:t> </a:t>
            </a:r>
            <a:r>
              <a:rPr lang="de-DE" sz="1600" dirty="0" err="1" smtClean="0"/>
              <a:t>production</a:t>
            </a:r>
            <a:r>
              <a:rPr lang="de-DE" sz="1600" dirty="0" smtClean="0"/>
              <a:t> </a:t>
            </a:r>
            <a:r>
              <a:rPr lang="de-DE" sz="1600" dirty="0" err="1" smtClean="0"/>
              <a:t>sites</a:t>
            </a:r>
            <a:r>
              <a:rPr lang="de-DE" sz="1600" dirty="0" smtClean="0"/>
              <a:t> </a:t>
            </a:r>
            <a:r>
              <a:rPr lang="de-DE" sz="1600" dirty="0" err="1" smtClean="0"/>
              <a:t>and</a:t>
            </a:r>
            <a:r>
              <a:rPr lang="de-DE" sz="1600" dirty="0" smtClean="0"/>
              <a:t> </a:t>
            </a:r>
            <a:r>
              <a:rPr lang="de-DE" sz="1600" dirty="0" err="1" smtClean="0"/>
              <a:t>gives</a:t>
            </a:r>
            <a:r>
              <a:rPr lang="de-DE" sz="1600" dirty="0" smtClean="0"/>
              <a:t> Rosenbauer Group a strong </a:t>
            </a:r>
            <a:r>
              <a:rPr lang="de-DE" sz="1600" dirty="0" err="1" smtClean="0"/>
              <a:t>visibility</a:t>
            </a:r>
            <a:r>
              <a:rPr lang="de-DE" sz="1600" dirty="0" smtClean="0"/>
              <a:t> in </a:t>
            </a:r>
            <a:r>
              <a:rPr lang="de-DE" sz="1600" dirty="0" err="1" smtClean="0"/>
              <a:t>the</a:t>
            </a:r>
            <a:r>
              <a:rPr lang="de-DE" sz="1600" dirty="0" smtClean="0"/>
              <a:t> </a:t>
            </a:r>
            <a:r>
              <a:rPr lang="de-DE" sz="1600" dirty="0" err="1" smtClean="0"/>
              <a:t>markets</a:t>
            </a:r>
            <a:endParaRPr lang="de" sz="1600" dirty="0" smtClean="0"/>
          </a:p>
          <a:p>
            <a:pPr>
              <a:spcBef>
                <a:spcPts val="400"/>
              </a:spcBef>
              <a:spcAft>
                <a:spcPts val="400"/>
              </a:spcAft>
            </a:pPr>
            <a:r>
              <a:rPr lang="en-US" sz="1600" dirty="0"/>
              <a:t>Strategy for </a:t>
            </a:r>
            <a:r>
              <a:rPr lang="en-US" sz="1600" dirty="0" smtClean="0"/>
              <a:t>organic growth will continue to be implemented consistently, focus on local market shares and increase </a:t>
            </a:r>
            <a:r>
              <a:rPr lang="en-US" sz="1600" dirty="0"/>
              <a:t>in </a:t>
            </a:r>
            <a:r>
              <a:rPr lang="en-US" sz="1600" dirty="0" smtClean="0"/>
              <a:t>efficiency</a:t>
            </a:r>
            <a:endParaRPr lang="de" altLang="de-DE" sz="1600" dirty="0"/>
          </a:p>
        </p:txBody>
      </p:sp>
    </p:spTree>
    <p:extLst>
      <p:ext uri="{BB962C8B-B14F-4D97-AF65-F5344CB8AC3E}">
        <p14:creationId xmlns:p14="http://schemas.microsoft.com/office/powerpoint/2010/main" xmlns="" val="220264881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bwMode="auto">
          <a:xfrm>
            <a:off x="4953000" y="1556792"/>
            <a:ext cx="4392488" cy="4752528"/>
          </a:xfrm>
          <a:prstGeom prst="rect">
            <a:avLst/>
          </a:prstGeom>
          <a:gradFill flip="none" rotWithShape="1">
            <a:gsLst>
              <a:gs pos="0">
                <a:srgbClr val="FFCCCC">
                  <a:shade val="30000"/>
                  <a:satMod val="115000"/>
                  <a:alpha val="0"/>
                  <a:lumMod val="62000"/>
                  <a:lumOff val="38000"/>
                </a:srgbClr>
              </a:gs>
              <a:gs pos="100000">
                <a:srgbClr val="FFCCCC">
                  <a:shade val="67500"/>
                  <a:satMod val="115000"/>
                </a:srgbClr>
              </a:gs>
              <a:gs pos="100000">
                <a:srgbClr val="FFCCCC">
                  <a:shade val="100000"/>
                  <a:satMod val="115000"/>
                </a:srgbClr>
              </a:gs>
            </a:gsLst>
            <a:path path="circle">
              <a:fillToRect l="100000" t="100000"/>
            </a:path>
            <a:tileRect r="-100000" b="-100000"/>
          </a:gra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de-DE" sz="2000" b="1" i="0" u="none" strike="noStrike" cap="none" normalizeH="0" baseline="0" dirty="0" smtClean="0">
                <a:ln>
                  <a:noFill/>
                </a:ln>
                <a:solidFill>
                  <a:schemeClr val="bg1">
                    <a:lumMod val="95000"/>
                  </a:schemeClr>
                </a:solidFill>
                <a:effectLst/>
                <a:latin typeface="Arial" charset="0"/>
              </a:rPr>
              <a:t>GUIDANCE</a:t>
            </a:r>
            <a:r>
              <a:rPr kumimoji="0" lang="de-DE" sz="2000" b="1" i="0" u="none" strike="noStrike" cap="none" normalizeH="0" dirty="0" smtClean="0">
                <a:ln>
                  <a:noFill/>
                </a:ln>
                <a:solidFill>
                  <a:schemeClr val="bg1">
                    <a:lumMod val="95000"/>
                  </a:schemeClr>
                </a:solidFill>
                <a:effectLst/>
                <a:latin typeface="Arial" charset="0"/>
              </a:rPr>
              <a:t> 2019</a:t>
            </a:r>
            <a:endParaRPr kumimoji="0" lang="de-DE" sz="2000" b="1" i="0" u="none" strike="noStrike" cap="none" normalizeH="0" baseline="0" dirty="0" smtClean="0">
              <a:ln>
                <a:noFill/>
              </a:ln>
              <a:solidFill>
                <a:schemeClr val="bg1">
                  <a:lumMod val="95000"/>
                </a:schemeClr>
              </a:solidFill>
              <a:effectLst/>
              <a:latin typeface="Arial" charset="0"/>
            </a:endParaRPr>
          </a:p>
        </p:txBody>
      </p:sp>
      <p:sp>
        <p:nvSpPr>
          <p:cNvPr id="16386" name="Titel 1"/>
          <p:cNvSpPr>
            <a:spLocks noGrp="1"/>
          </p:cNvSpPr>
          <p:nvPr>
            <p:ph type="title"/>
          </p:nvPr>
        </p:nvSpPr>
        <p:spPr>
          <a:xfrm>
            <a:off x="645631" y="284532"/>
            <a:ext cx="7027972" cy="696196"/>
          </a:xfrm>
        </p:spPr>
        <p:txBody>
          <a:bodyPr/>
          <a:lstStyle/>
          <a:p>
            <a:pPr algn="l" rtl="0"/>
            <a:r>
              <a:rPr lang="en-GB" dirty="0" smtClean="0"/>
              <a:t>Dividend proposal and guidance 2019</a:t>
            </a:r>
            <a:endParaRPr lang="en-GB" b="1" i="0" u="none" baseline="0" dirty="0"/>
          </a:p>
        </p:txBody>
      </p:sp>
      <p:sp>
        <p:nvSpPr>
          <p:cNvPr id="2" name="Textfeld 1"/>
          <p:cNvSpPr txBox="1"/>
          <p:nvPr/>
        </p:nvSpPr>
        <p:spPr>
          <a:xfrm>
            <a:off x="6022113" y="2940698"/>
            <a:ext cx="2196435" cy="742511"/>
          </a:xfrm>
          <a:prstGeom prst="rect">
            <a:avLst/>
          </a:prstGeom>
          <a:noFill/>
        </p:spPr>
        <p:txBody>
          <a:bodyPr wrap="none" rtlCol="0">
            <a:spAutoFit/>
          </a:bodyPr>
          <a:lstStyle/>
          <a:p>
            <a:pPr algn="ctr"/>
            <a:r>
              <a:rPr lang="de-DE" sz="2925" b="1" dirty="0">
                <a:solidFill>
                  <a:srgbClr val="FF0000"/>
                </a:solidFill>
              </a:rPr>
              <a:t>&gt; 950 </a:t>
            </a:r>
            <a:r>
              <a:rPr lang="de-DE" sz="2925" b="1" dirty="0" err="1">
                <a:solidFill>
                  <a:srgbClr val="FF0000"/>
                </a:solidFill>
              </a:rPr>
              <a:t>Mio</a:t>
            </a:r>
            <a:r>
              <a:rPr lang="de-DE" sz="2925" b="1" dirty="0">
                <a:solidFill>
                  <a:srgbClr val="FF0000"/>
                </a:solidFill>
              </a:rPr>
              <a:t> €</a:t>
            </a:r>
          </a:p>
          <a:p>
            <a:pPr algn="ctr"/>
            <a:r>
              <a:rPr lang="de-DE" sz="1300" b="1" dirty="0" smtClean="0">
                <a:solidFill>
                  <a:srgbClr val="FF0000"/>
                </a:solidFill>
              </a:rPr>
              <a:t>Group </a:t>
            </a:r>
            <a:r>
              <a:rPr lang="de-DE" sz="1300" b="1" dirty="0" err="1" smtClean="0">
                <a:solidFill>
                  <a:srgbClr val="FF0000"/>
                </a:solidFill>
              </a:rPr>
              <a:t>Revenues</a:t>
            </a:r>
            <a:endParaRPr lang="de-DE" sz="1300" b="1" dirty="0">
              <a:solidFill>
                <a:srgbClr val="FF0000"/>
              </a:solidFill>
            </a:endParaRPr>
          </a:p>
        </p:txBody>
      </p:sp>
      <p:sp>
        <p:nvSpPr>
          <p:cNvPr id="8" name="Textfeld 7"/>
          <p:cNvSpPr txBox="1"/>
          <p:nvPr/>
        </p:nvSpPr>
        <p:spPr>
          <a:xfrm>
            <a:off x="6470446" y="4022377"/>
            <a:ext cx="1362874" cy="742511"/>
          </a:xfrm>
          <a:prstGeom prst="rect">
            <a:avLst/>
          </a:prstGeom>
          <a:noFill/>
        </p:spPr>
        <p:txBody>
          <a:bodyPr wrap="none" rtlCol="0">
            <a:spAutoFit/>
          </a:bodyPr>
          <a:lstStyle/>
          <a:p>
            <a:pPr algn="ctr"/>
            <a:r>
              <a:rPr lang="de-DE" sz="2925" b="1" dirty="0" smtClean="0">
                <a:solidFill>
                  <a:srgbClr val="FF0000"/>
                </a:solidFill>
              </a:rPr>
              <a:t>~ 5,5</a:t>
            </a:r>
            <a:r>
              <a:rPr lang="de-DE" sz="2925" b="1" dirty="0">
                <a:solidFill>
                  <a:srgbClr val="FF0000"/>
                </a:solidFill>
              </a:rPr>
              <a:t>%</a:t>
            </a:r>
          </a:p>
          <a:p>
            <a:pPr algn="ctr"/>
            <a:r>
              <a:rPr lang="de-DE" sz="1300" b="1" dirty="0" smtClean="0">
                <a:solidFill>
                  <a:srgbClr val="FF0000"/>
                </a:solidFill>
              </a:rPr>
              <a:t>EBIT Margin </a:t>
            </a:r>
            <a:endParaRPr lang="de-DE" sz="1300" b="1" dirty="0">
              <a:solidFill>
                <a:srgbClr val="FF0000"/>
              </a:solidFill>
            </a:endParaRPr>
          </a:p>
        </p:txBody>
      </p:sp>
      <p:sp>
        <p:nvSpPr>
          <p:cNvPr id="3" name="Abgerundetes Rechteck 2"/>
          <p:cNvSpPr/>
          <p:nvPr/>
        </p:nvSpPr>
        <p:spPr bwMode="auto">
          <a:xfrm>
            <a:off x="5952065" y="2852936"/>
            <a:ext cx="2457319" cy="877614"/>
          </a:xfrm>
          <a:prstGeom prst="roundRect">
            <a:avLst/>
          </a:prstGeom>
          <a:noFill/>
          <a:ln w="19050" cap="flat" cmpd="sng" algn="ctr">
            <a:solidFill>
              <a:srgbClr val="FF0000"/>
            </a:solidFill>
            <a:prstDash val="solid"/>
            <a:round/>
            <a:headEnd type="none" w="med" len="med"/>
            <a:tailEnd type="none" w="med" len="med"/>
          </a:ln>
          <a:effectLst>
            <a:glow rad="63500">
              <a:schemeClr val="accent6">
                <a:satMod val="175000"/>
                <a:alpha val="40000"/>
              </a:schemeClr>
            </a:glow>
          </a:effectLst>
        </p:spPr>
        <p:txBody>
          <a:bodyPr vert="horz" wrap="square" lIns="74295" tIns="37148" rIns="74295" bIns="37148" numCol="1" rtlCol="0" anchor="t" anchorCtr="0" compatLnSpc="1">
            <a:prstTxWarp prst="textNoShape">
              <a:avLst/>
            </a:prstTxWarp>
          </a:bodyPr>
          <a:lstStyle/>
          <a:p>
            <a:pPr defTabSz="742950"/>
            <a:endParaRPr lang="de-DE" sz="1463"/>
          </a:p>
        </p:txBody>
      </p:sp>
      <p:sp>
        <p:nvSpPr>
          <p:cNvPr id="10" name="Abgerundetes Rechteck 9"/>
          <p:cNvSpPr/>
          <p:nvPr/>
        </p:nvSpPr>
        <p:spPr bwMode="auto">
          <a:xfrm>
            <a:off x="5952065" y="3991546"/>
            <a:ext cx="2457319" cy="877614"/>
          </a:xfrm>
          <a:prstGeom prst="roundRect">
            <a:avLst/>
          </a:prstGeom>
          <a:noFill/>
          <a:ln w="19050" cap="flat" cmpd="sng" algn="ctr">
            <a:solidFill>
              <a:srgbClr val="FF0000"/>
            </a:solidFill>
            <a:prstDash val="solid"/>
            <a:round/>
            <a:headEnd type="none" w="med" len="med"/>
            <a:tailEnd type="none" w="med" len="med"/>
          </a:ln>
          <a:effectLst>
            <a:glow rad="63500">
              <a:schemeClr val="accent6">
                <a:satMod val="175000"/>
                <a:alpha val="40000"/>
              </a:schemeClr>
            </a:glow>
          </a:effectLst>
        </p:spPr>
        <p:txBody>
          <a:bodyPr vert="horz" wrap="square" lIns="74295" tIns="37148" rIns="74295" bIns="37148" numCol="1" rtlCol="0" anchor="t" anchorCtr="0" compatLnSpc="1">
            <a:prstTxWarp prst="textNoShape">
              <a:avLst/>
            </a:prstTxWarp>
          </a:bodyPr>
          <a:lstStyle/>
          <a:p>
            <a:pPr defTabSz="742950"/>
            <a:endParaRPr lang="de-DE" sz="1463"/>
          </a:p>
        </p:txBody>
      </p:sp>
      <p:sp>
        <p:nvSpPr>
          <p:cNvPr id="5" name="Textfeld 4"/>
          <p:cNvSpPr txBox="1"/>
          <p:nvPr/>
        </p:nvSpPr>
        <p:spPr>
          <a:xfrm>
            <a:off x="560512" y="1556792"/>
            <a:ext cx="4392488" cy="4770537"/>
          </a:xfrm>
          <a:prstGeom prst="rect">
            <a:avLst/>
          </a:prstGeom>
          <a:gradFill flip="none" rotWithShape="1">
            <a:gsLst>
              <a:gs pos="0">
                <a:srgbClr val="C5C6C8">
                  <a:tint val="66000"/>
                  <a:satMod val="160000"/>
                </a:srgbClr>
              </a:gs>
              <a:gs pos="50000">
                <a:srgbClr val="C5C6C8">
                  <a:tint val="44500"/>
                  <a:satMod val="160000"/>
                </a:srgbClr>
              </a:gs>
              <a:gs pos="100000">
                <a:srgbClr val="C5C6C8">
                  <a:tint val="23500"/>
                  <a:satMod val="160000"/>
                </a:srgbClr>
              </a:gs>
            </a:gsLst>
            <a:lin ang="16200000" scaled="1"/>
            <a:tileRect/>
          </a:gradFill>
        </p:spPr>
        <p:txBody>
          <a:bodyPr wrap="square" rtlCol="0">
            <a:spAutoFit/>
          </a:bodyPr>
          <a:lstStyle/>
          <a:p>
            <a:r>
              <a:rPr lang="de-DE" dirty="0" smtClean="0"/>
              <a:t>Rosenbauer Group </a:t>
            </a:r>
            <a:r>
              <a:rPr lang="de-DE" dirty="0" err="1" smtClean="0"/>
              <a:t>follows</a:t>
            </a:r>
            <a:r>
              <a:rPr lang="de-DE" dirty="0" smtClean="0"/>
              <a:t> a </a:t>
            </a:r>
            <a:r>
              <a:rPr lang="de-DE" dirty="0" err="1" smtClean="0"/>
              <a:t>growth-oriented</a:t>
            </a:r>
            <a:endParaRPr lang="de-DE" dirty="0" smtClean="0"/>
          </a:p>
          <a:p>
            <a:r>
              <a:rPr lang="de-DE" dirty="0" err="1"/>
              <a:t>a</a:t>
            </a:r>
            <a:r>
              <a:rPr lang="de-DE" dirty="0" err="1" smtClean="0"/>
              <a:t>nd</a:t>
            </a:r>
            <a:r>
              <a:rPr lang="de-DE" dirty="0" smtClean="0"/>
              <a:t> </a:t>
            </a:r>
            <a:r>
              <a:rPr lang="de-DE" dirty="0" err="1" smtClean="0"/>
              <a:t>sustainable</a:t>
            </a:r>
            <a:r>
              <a:rPr lang="de-DE" dirty="0" smtClean="0"/>
              <a:t> </a:t>
            </a:r>
            <a:r>
              <a:rPr lang="de-DE" dirty="0" err="1" smtClean="0"/>
              <a:t>dividend</a:t>
            </a:r>
            <a:r>
              <a:rPr lang="de-DE" dirty="0" smtClean="0"/>
              <a:t> </a:t>
            </a:r>
            <a:r>
              <a:rPr lang="de-DE" dirty="0" err="1" smtClean="0"/>
              <a:t>policy</a:t>
            </a:r>
            <a:r>
              <a:rPr lang="de-DE" dirty="0" smtClean="0"/>
              <a:t>, </a:t>
            </a:r>
            <a:r>
              <a:rPr lang="de-DE" dirty="0" err="1" smtClean="0"/>
              <a:t>which</a:t>
            </a:r>
            <a:r>
              <a:rPr lang="de-DE" dirty="0" smtClean="0"/>
              <a:t> </a:t>
            </a:r>
            <a:r>
              <a:rPr lang="de-DE" dirty="0" err="1" smtClean="0"/>
              <a:t>reflects</a:t>
            </a:r>
            <a:r>
              <a:rPr lang="de-DE" dirty="0" smtClean="0"/>
              <a:t> </a:t>
            </a:r>
            <a:r>
              <a:rPr lang="de-DE" dirty="0" err="1" smtClean="0"/>
              <a:t>its</a:t>
            </a:r>
            <a:r>
              <a:rPr lang="de-DE" dirty="0" smtClean="0"/>
              <a:t> </a:t>
            </a:r>
            <a:r>
              <a:rPr lang="de-DE" dirty="0" err="1" smtClean="0"/>
              <a:t>commercial</a:t>
            </a:r>
            <a:r>
              <a:rPr lang="de-DE" dirty="0" smtClean="0"/>
              <a:t> </a:t>
            </a:r>
            <a:r>
              <a:rPr lang="de-DE" dirty="0" err="1" smtClean="0"/>
              <a:t>success</a:t>
            </a:r>
            <a:r>
              <a:rPr lang="de-DE" dirty="0" smtClean="0"/>
              <a:t>. </a:t>
            </a:r>
            <a:r>
              <a:rPr lang="de-DE" dirty="0" err="1" smtClean="0"/>
              <a:t>Based</a:t>
            </a:r>
            <a:r>
              <a:rPr lang="de-DE" dirty="0" smtClean="0"/>
              <a:t> on </a:t>
            </a:r>
            <a:r>
              <a:rPr lang="de-DE" dirty="0" err="1" smtClean="0"/>
              <a:t>net</a:t>
            </a:r>
            <a:r>
              <a:rPr lang="de-DE" dirty="0" smtClean="0"/>
              <a:t> </a:t>
            </a:r>
            <a:r>
              <a:rPr lang="de-DE" dirty="0" err="1" smtClean="0"/>
              <a:t>profit</a:t>
            </a:r>
            <a:r>
              <a:rPr lang="de-DE" dirty="0" smtClean="0"/>
              <a:t> </a:t>
            </a:r>
            <a:r>
              <a:rPr lang="de-DE" dirty="0" err="1" smtClean="0"/>
              <a:t>and</a:t>
            </a:r>
            <a:r>
              <a:rPr lang="de-DE" dirty="0" smtClean="0"/>
              <a:t> </a:t>
            </a:r>
            <a:r>
              <a:rPr lang="de-DE" dirty="0" err="1" smtClean="0"/>
              <a:t>free</a:t>
            </a:r>
            <a:r>
              <a:rPr lang="de-DE" dirty="0" smtClean="0"/>
              <a:t> cash </a:t>
            </a:r>
            <a:r>
              <a:rPr lang="de-DE" dirty="0" err="1" smtClean="0"/>
              <a:t>flow</a:t>
            </a:r>
            <a:r>
              <a:rPr lang="de-DE" dirty="0" smtClean="0"/>
              <a:t> </a:t>
            </a:r>
            <a:r>
              <a:rPr lang="de-DE" dirty="0" err="1" smtClean="0"/>
              <a:t>the</a:t>
            </a:r>
            <a:r>
              <a:rPr lang="de-DE" dirty="0" smtClean="0"/>
              <a:t> </a:t>
            </a:r>
            <a:r>
              <a:rPr lang="de-DE" dirty="0" err="1" smtClean="0"/>
              <a:t>group</a:t>
            </a:r>
            <a:r>
              <a:rPr lang="de-DE" dirty="0" smtClean="0"/>
              <a:t> </a:t>
            </a:r>
            <a:r>
              <a:rPr lang="de-DE" dirty="0" err="1" smtClean="0"/>
              <a:t>aims</a:t>
            </a:r>
            <a:r>
              <a:rPr lang="de-DE" dirty="0" smtClean="0"/>
              <a:t> at </a:t>
            </a:r>
            <a:r>
              <a:rPr lang="de-DE" dirty="0" err="1" smtClean="0"/>
              <a:t>safe</a:t>
            </a:r>
            <a:r>
              <a:rPr lang="de-DE" dirty="0" smtClean="0"/>
              <a:t> </a:t>
            </a:r>
            <a:r>
              <a:rPr lang="de-DE" dirty="0" err="1" smtClean="0"/>
              <a:t>dividend</a:t>
            </a:r>
            <a:r>
              <a:rPr lang="de-DE" dirty="0" smtClean="0"/>
              <a:t> </a:t>
            </a:r>
            <a:r>
              <a:rPr lang="de-DE" dirty="0" err="1" smtClean="0"/>
              <a:t>payments</a:t>
            </a:r>
            <a:r>
              <a:rPr lang="de-DE" dirty="0" smtClean="0"/>
              <a:t>. In </a:t>
            </a:r>
            <a:r>
              <a:rPr lang="de-DE" dirty="0" err="1" smtClean="0"/>
              <a:t>general</a:t>
            </a:r>
            <a:r>
              <a:rPr lang="de-DE" dirty="0" smtClean="0"/>
              <a:t> </a:t>
            </a:r>
            <a:r>
              <a:rPr lang="de-DE" dirty="0" err="1" smtClean="0"/>
              <a:t>the</a:t>
            </a:r>
            <a:r>
              <a:rPr lang="de-DE" dirty="0" smtClean="0"/>
              <a:t> </a:t>
            </a:r>
            <a:r>
              <a:rPr lang="de-DE" dirty="0" err="1" smtClean="0"/>
              <a:t>payout</a:t>
            </a:r>
            <a:r>
              <a:rPr lang="de-DE" dirty="0" smtClean="0"/>
              <a:t> </a:t>
            </a:r>
            <a:r>
              <a:rPr lang="de-DE" dirty="0" err="1" smtClean="0"/>
              <a:t>ratio</a:t>
            </a:r>
            <a:r>
              <a:rPr lang="de-DE" dirty="0" smtClean="0"/>
              <a:t> </a:t>
            </a:r>
            <a:r>
              <a:rPr lang="de-DE" dirty="0" err="1" smtClean="0"/>
              <a:t>should</a:t>
            </a:r>
            <a:r>
              <a:rPr lang="de-DE" dirty="0" smtClean="0"/>
              <a:t> </a:t>
            </a:r>
            <a:r>
              <a:rPr lang="de-DE" dirty="0" err="1" smtClean="0"/>
              <a:t>make</a:t>
            </a:r>
            <a:r>
              <a:rPr lang="de-DE" dirty="0" smtClean="0"/>
              <a:t> </a:t>
            </a:r>
            <a:r>
              <a:rPr lang="de-DE" dirty="0" err="1" smtClean="0"/>
              <a:t>up</a:t>
            </a:r>
            <a:r>
              <a:rPr lang="de-DE" dirty="0" smtClean="0"/>
              <a:t> 30 </a:t>
            </a:r>
            <a:r>
              <a:rPr lang="de-DE" dirty="0" err="1" smtClean="0"/>
              <a:t>to</a:t>
            </a:r>
            <a:r>
              <a:rPr lang="de-DE" dirty="0" smtClean="0"/>
              <a:t> 40% </a:t>
            </a:r>
            <a:r>
              <a:rPr lang="de-DE" dirty="0" err="1" smtClean="0"/>
              <a:t>of</a:t>
            </a:r>
            <a:r>
              <a:rPr lang="de-DE" dirty="0" smtClean="0"/>
              <a:t> </a:t>
            </a:r>
            <a:r>
              <a:rPr lang="de-DE" dirty="0" err="1" smtClean="0"/>
              <a:t>the</a:t>
            </a:r>
            <a:r>
              <a:rPr lang="de-DE" dirty="0" smtClean="0"/>
              <a:t> </a:t>
            </a:r>
            <a:r>
              <a:rPr lang="de-DE" dirty="0" err="1" smtClean="0"/>
              <a:t>net</a:t>
            </a:r>
            <a:r>
              <a:rPr lang="de-DE" dirty="0" smtClean="0"/>
              <a:t> </a:t>
            </a:r>
            <a:r>
              <a:rPr lang="de-DE" dirty="0" err="1" smtClean="0"/>
              <a:t>profit</a:t>
            </a:r>
            <a:r>
              <a:rPr lang="de-DE" dirty="0" smtClean="0"/>
              <a:t> </a:t>
            </a:r>
            <a:r>
              <a:rPr lang="de-DE" dirty="0" err="1" smtClean="0"/>
              <a:t>attributable</a:t>
            </a:r>
            <a:r>
              <a:rPr lang="de-DE" dirty="0" smtClean="0"/>
              <a:t> </a:t>
            </a:r>
            <a:r>
              <a:rPr lang="de-DE" dirty="0" err="1" smtClean="0"/>
              <a:t>to</a:t>
            </a:r>
            <a:r>
              <a:rPr lang="de-DE" dirty="0" smtClean="0"/>
              <a:t> </a:t>
            </a:r>
            <a:r>
              <a:rPr lang="de-DE" dirty="0" err="1" smtClean="0"/>
              <a:t>the</a:t>
            </a:r>
            <a:r>
              <a:rPr lang="de-DE" dirty="0" smtClean="0"/>
              <a:t> </a:t>
            </a:r>
            <a:r>
              <a:rPr lang="de-DE" dirty="0" err="1" smtClean="0"/>
              <a:t>shareholders</a:t>
            </a:r>
            <a:r>
              <a:rPr lang="de-DE" dirty="0" smtClean="0"/>
              <a:t> </a:t>
            </a:r>
            <a:r>
              <a:rPr lang="de-DE" dirty="0" err="1" smtClean="0"/>
              <a:t>of</a:t>
            </a:r>
            <a:r>
              <a:rPr lang="de-DE" dirty="0" smtClean="0"/>
              <a:t> </a:t>
            </a:r>
            <a:r>
              <a:rPr lang="de-DE" dirty="0" err="1" smtClean="0"/>
              <a:t>the</a:t>
            </a:r>
            <a:r>
              <a:rPr lang="de-DE" dirty="0" smtClean="0"/>
              <a:t> </a:t>
            </a:r>
            <a:r>
              <a:rPr lang="de-DE" dirty="0" err="1" smtClean="0"/>
              <a:t>parent</a:t>
            </a:r>
            <a:r>
              <a:rPr lang="de-DE" dirty="0" smtClean="0"/>
              <a:t> </a:t>
            </a:r>
            <a:r>
              <a:rPr lang="de-DE" dirty="0" err="1" smtClean="0"/>
              <a:t>company</a:t>
            </a:r>
            <a:r>
              <a:rPr lang="de-DE" dirty="0" smtClean="0"/>
              <a:t>, </a:t>
            </a:r>
            <a:r>
              <a:rPr lang="de-DE" dirty="0" err="1" smtClean="0"/>
              <a:t>unless</a:t>
            </a:r>
            <a:r>
              <a:rPr lang="de-DE" dirty="0" smtClean="0"/>
              <a:t> </a:t>
            </a:r>
            <a:r>
              <a:rPr lang="de-DE" dirty="0" err="1" smtClean="0"/>
              <a:t>it</a:t>
            </a:r>
            <a:r>
              <a:rPr lang="de-DE" dirty="0" smtClean="0"/>
              <a:t> </a:t>
            </a:r>
            <a:r>
              <a:rPr lang="de-DE" dirty="0" err="1" smtClean="0"/>
              <a:t>is</a:t>
            </a:r>
            <a:r>
              <a:rPr lang="de-DE" dirty="0" smtClean="0"/>
              <a:t> not </a:t>
            </a:r>
            <a:r>
              <a:rPr lang="de-DE" dirty="0" err="1" smtClean="0"/>
              <a:t>opposed</a:t>
            </a:r>
            <a:r>
              <a:rPr lang="de-DE" dirty="0" smtClean="0"/>
              <a:t> </a:t>
            </a:r>
            <a:r>
              <a:rPr lang="de-DE" dirty="0" err="1" smtClean="0"/>
              <a:t>by</a:t>
            </a:r>
            <a:r>
              <a:rPr lang="de-DE" dirty="0" smtClean="0"/>
              <a:t> </a:t>
            </a:r>
            <a:r>
              <a:rPr lang="de-DE" dirty="0" err="1" smtClean="0"/>
              <a:t>other</a:t>
            </a:r>
            <a:r>
              <a:rPr lang="de-DE" dirty="0" smtClean="0"/>
              <a:t> </a:t>
            </a:r>
            <a:r>
              <a:rPr lang="de-DE" dirty="0" err="1" smtClean="0"/>
              <a:t>important</a:t>
            </a:r>
            <a:r>
              <a:rPr lang="de-DE" dirty="0" smtClean="0"/>
              <a:t> </a:t>
            </a:r>
            <a:r>
              <a:rPr lang="de-DE" dirty="0" err="1" smtClean="0"/>
              <a:t>reasons</a:t>
            </a:r>
            <a:r>
              <a:rPr lang="de-DE" dirty="0" smtClean="0"/>
              <a:t>. </a:t>
            </a:r>
            <a:r>
              <a:rPr lang="de-DE" dirty="0" err="1" smtClean="0"/>
              <a:t>Moreover</a:t>
            </a:r>
            <a:r>
              <a:rPr lang="de-DE" dirty="0" smtClean="0"/>
              <a:t> </a:t>
            </a:r>
            <a:r>
              <a:rPr lang="de-DE" dirty="0" err="1" smtClean="0"/>
              <a:t>shareholders</a:t>
            </a:r>
            <a:r>
              <a:rPr lang="de-DE" dirty="0" smtClean="0"/>
              <a:t> </a:t>
            </a:r>
            <a:r>
              <a:rPr lang="de-DE" dirty="0" err="1" smtClean="0"/>
              <a:t>may</a:t>
            </a:r>
            <a:r>
              <a:rPr lang="de-DE" dirty="0" smtClean="0"/>
              <a:t> </a:t>
            </a:r>
            <a:r>
              <a:rPr lang="de-DE" dirty="0" err="1" smtClean="0"/>
              <a:t>participate</a:t>
            </a:r>
            <a:r>
              <a:rPr lang="de-DE" dirty="0" smtClean="0"/>
              <a:t> in an </a:t>
            </a:r>
            <a:r>
              <a:rPr lang="de-DE" dirty="0" err="1" smtClean="0"/>
              <a:t>extraordinary</a:t>
            </a:r>
            <a:r>
              <a:rPr lang="de-DE" dirty="0" smtClean="0"/>
              <a:t> positive</a:t>
            </a:r>
          </a:p>
          <a:p>
            <a:r>
              <a:rPr lang="de-DE" dirty="0" err="1"/>
              <a:t>d</a:t>
            </a:r>
            <a:r>
              <a:rPr lang="de-DE" dirty="0" err="1" smtClean="0"/>
              <a:t>evelopment</a:t>
            </a:r>
            <a:r>
              <a:rPr lang="de-DE" dirty="0" smtClean="0"/>
              <a:t> </a:t>
            </a:r>
            <a:r>
              <a:rPr lang="de-DE" dirty="0" err="1" smtClean="0"/>
              <a:t>of</a:t>
            </a:r>
            <a:r>
              <a:rPr lang="de-DE" dirty="0" smtClean="0"/>
              <a:t> Rosenbauer Group.</a:t>
            </a:r>
          </a:p>
          <a:p>
            <a:endParaRPr lang="de-DE" dirty="0"/>
          </a:p>
          <a:p>
            <a:r>
              <a:rPr lang="de-DE" dirty="0" err="1" smtClean="0"/>
              <a:t>With</a:t>
            </a:r>
            <a:r>
              <a:rPr lang="de-DE" dirty="0" smtClean="0"/>
              <a:t> </a:t>
            </a:r>
            <a:r>
              <a:rPr lang="de-DE" dirty="0" err="1" smtClean="0"/>
              <a:t>regards</a:t>
            </a:r>
            <a:r>
              <a:rPr lang="de-DE" dirty="0" smtClean="0"/>
              <a:t> </a:t>
            </a:r>
            <a:r>
              <a:rPr lang="de-DE" dirty="0" err="1" smtClean="0"/>
              <a:t>to</a:t>
            </a:r>
            <a:r>
              <a:rPr lang="de-DE" dirty="0" smtClean="0"/>
              <a:t> </a:t>
            </a:r>
            <a:r>
              <a:rPr lang="de-DE" dirty="0" err="1" smtClean="0"/>
              <a:t>the</a:t>
            </a:r>
            <a:r>
              <a:rPr lang="de-DE" dirty="0" smtClean="0"/>
              <a:t> </a:t>
            </a:r>
            <a:r>
              <a:rPr lang="de-DE" dirty="0" err="1" smtClean="0"/>
              <a:t>fiscal</a:t>
            </a:r>
            <a:r>
              <a:rPr lang="de-DE" dirty="0" smtClean="0"/>
              <a:t> </a:t>
            </a:r>
            <a:r>
              <a:rPr lang="de-DE" dirty="0" err="1" smtClean="0"/>
              <a:t>year</a:t>
            </a:r>
            <a:r>
              <a:rPr lang="de-DE" dirty="0" smtClean="0"/>
              <a:t> 2018 </a:t>
            </a:r>
            <a:r>
              <a:rPr lang="de-DE" dirty="0" err="1" smtClean="0"/>
              <a:t>the</a:t>
            </a:r>
            <a:r>
              <a:rPr lang="de-DE" dirty="0" smtClean="0"/>
              <a:t> </a:t>
            </a:r>
            <a:r>
              <a:rPr lang="de-DE" dirty="0"/>
              <a:t>M</a:t>
            </a:r>
            <a:r>
              <a:rPr lang="de-DE" dirty="0" smtClean="0"/>
              <a:t>anaging Board </a:t>
            </a:r>
            <a:r>
              <a:rPr lang="de-DE" dirty="0" err="1" smtClean="0"/>
              <a:t>and</a:t>
            </a:r>
            <a:r>
              <a:rPr lang="de-DE" dirty="0" smtClean="0"/>
              <a:t> </a:t>
            </a:r>
            <a:r>
              <a:rPr lang="de-DE" dirty="0" err="1" smtClean="0"/>
              <a:t>the</a:t>
            </a:r>
            <a:r>
              <a:rPr lang="de-DE" dirty="0" smtClean="0"/>
              <a:t> </a:t>
            </a:r>
            <a:r>
              <a:rPr lang="de-DE" dirty="0" err="1"/>
              <a:t>S</a:t>
            </a:r>
            <a:r>
              <a:rPr lang="de-DE" dirty="0" err="1" smtClean="0"/>
              <a:t>upervisory</a:t>
            </a:r>
            <a:r>
              <a:rPr lang="de-DE" dirty="0" smtClean="0"/>
              <a:t> Board </a:t>
            </a:r>
            <a:r>
              <a:rPr lang="de-DE" dirty="0" err="1" smtClean="0"/>
              <a:t>are</a:t>
            </a:r>
            <a:r>
              <a:rPr lang="de-DE" dirty="0" smtClean="0"/>
              <a:t> </a:t>
            </a:r>
            <a:r>
              <a:rPr lang="de-DE" dirty="0" err="1" smtClean="0"/>
              <a:t>going</a:t>
            </a:r>
            <a:r>
              <a:rPr lang="de-DE" dirty="0" smtClean="0"/>
              <a:t> </a:t>
            </a:r>
            <a:r>
              <a:rPr lang="de-DE" dirty="0" err="1" smtClean="0"/>
              <a:t>to</a:t>
            </a:r>
            <a:r>
              <a:rPr lang="de-DE" dirty="0" smtClean="0"/>
              <a:t> </a:t>
            </a:r>
            <a:r>
              <a:rPr lang="de-DE" dirty="0" err="1" smtClean="0"/>
              <a:t>propose</a:t>
            </a:r>
            <a:r>
              <a:rPr lang="de-DE" dirty="0" smtClean="0"/>
              <a:t> a </a:t>
            </a:r>
            <a:r>
              <a:rPr lang="de-DE" dirty="0" err="1" smtClean="0"/>
              <a:t>dividend</a:t>
            </a:r>
            <a:r>
              <a:rPr lang="de-DE" dirty="0" smtClean="0"/>
              <a:t> </a:t>
            </a:r>
            <a:r>
              <a:rPr lang="de-DE" dirty="0" err="1" smtClean="0"/>
              <a:t>of</a:t>
            </a:r>
            <a:endParaRPr lang="de-DE" dirty="0" smtClean="0"/>
          </a:p>
          <a:p>
            <a:endParaRPr lang="de-DE" dirty="0"/>
          </a:p>
          <a:p>
            <a:pPr algn="ctr"/>
            <a:r>
              <a:rPr lang="de-DE" b="1" dirty="0" smtClean="0"/>
              <a:t>€ 1.25 per </a:t>
            </a:r>
            <a:r>
              <a:rPr lang="de-DE" b="1" dirty="0" err="1" smtClean="0"/>
              <a:t>share</a:t>
            </a:r>
            <a:endParaRPr lang="de-DE" b="1" dirty="0" smtClean="0"/>
          </a:p>
          <a:p>
            <a:pPr algn="ctr"/>
            <a:endParaRPr lang="de-DE" dirty="0"/>
          </a:p>
          <a:p>
            <a:r>
              <a:rPr lang="de-DE" dirty="0" err="1"/>
              <a:t>t</a:t>
            </a:r>
            <a:r>
              <a:rPr lang="de-DE" dirty="0" err="1" smtClean="0"/>
              <a:t>o</a:t>
            </a:r>
            <a:r>
              <a:rPr lang="de-DE" dirty="0" smtClean="0"/>
              <a:t> </a:t>
            </a:r>
            <a:r>
              <a:rPr lang="de-DE" dirty="0" err="1" smtClean="0"/>
              <a:t>the</a:t>
            </a:r>
            <a:r>
              <a:rPr lang="de-DE" dirty="0" smtClean="0"/>
              <a:t> Annual General Meeting.</a:t>
            </a:r>
            <a:endParaRPr lang="de-DE" dirty="0"/>
          </a:p>
        </p:txBody>
      </p:sp>
    </p:spTree>
    <p:extLst>
      <p:ext uri="{BB962C8B-B14F-4D97-AF65-F5344CB8AC3E}">
        <p14:creationId xmlns:p14="http://schemas.microsoft.com/office/powerpoint/2010/main" xmlns="" val="156275469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0" y="0"/>
            <a:ext cx="9937104" cy="6813376"/>
          </a:xfrm>
          <a:prstGeom prst="rect">
            <a:avLst/>
          </a:prstGeom>
        </p:spPr>
      </p:pic>
      <p:sp>
        <p:nvSpPr>
          <p:cNvPr id="25603" name="Rectangle 8"/>
          <p:cNvSpPr>
            <a:spLocks noChangeArrowheads="1"/>
          </p:cNvSpPr>
          <p:nvPr/>
        </p:nvSpPr>
        <p:spPr bwMode="auto">
          <a:xfrm>
            <a:off x="523875" y="4653136"/>
            <a:ext cx="6262688" cy="1798464"/>
          </a:xfrm>
          <a:prstGeom prst="rect">
            <a:avLst/>
          </a:prstGeom>
          <a:solidFill>
            <a:srgbClr val="E3000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grpSp>
        <p:nvGrpSpPr>
          <p:cNvPr id="25604" name="Group 10"/>
          <p:cNvGrpSpPr>
            <a:grpSpLocks/>
          </p:cNvGrpSpPr>
          <p:nvPr/>
        </p:nvGrpSpPr>
        <p:grpSpPr bwMode="auto">
          <a:xfrm>
            <a:off x="7005638" y="4652964"/>
            <a:ext cx="2374900" cy="1798638"/>
            <a:chOff x="4423" y="2948"/>
            <a:chExt cx="1496" cy="1133"/>
          </a:xfrm>
        </p:grpSpPr>
        <p:pic>
          <p:nvPicPr>
            <p:cNvPr id="25607" name="Picture 11" descr="rb_verlauf_gross"/>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423" y="2948"/>
              <a:ext cx="1496" cy="11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8" name="Picture 12" descr="logo-rb-fuer-ppt"/>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4580" y="3719"/>
              <a:ext cx="1224"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5606" name="Rectangle 16"/>
          <p:cNvSpPr>
            <a:spLocks noGrp="1" noChangeArrowheads="1"/>
          </p:cNvSpPr>
          <p:nvPr>
            <p:ph type="ctrTitle"/>
          </p:nvPr>
        </p:nvSpPr>
        <p:spPr>
          <a:xfrm>
            <a:off x="650976" y="4807856"/>
            <a:ext cx="5830888" cy="1701800"/>
          </a:xfrm>
          <a:noFill/>
        </p:spPr>
        <p:txBody>
          <a:bodyPr/>
          <a:lstStyle/>
          <a:p>
            <a:pPr eaLnBrk="1" hangingPunct="1"/>
            <a:r>
              <a:rPr lang="en-US" dirty="0" smtClean="0"/>
              <a:t>Thank you for your attention! </a:t>
            </a:r>
            <a:br>
              <a:rPr lang="en-US" dirty="0" smtClean="0"/>
            </a:br>
            <a:endParaRPr lang="en-US" dirty="0" smtClean="0"/>
          </a:p>
        </p:txBody>
      </p:sp>
    </p:spTree>
    <p:extLst>
      <p:ext uri="{BB962C8B-B14F-4D97-AF65-F5344CB8AC3E}">
        <p14:creationId xmlns:p14="http://schemas.microsoft.com/office/powerpoint/2010/main" xmlns="" val="277266428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cstate="print">
            <a:extLst>
              <a:ext uri="{28A0092B-C50C-407E-A947-70E740481C1C}">
                <a14:useLocalDpi xmlns:a14="http://schemas.microsoft.com/office/drawing/2010/main" xmlns="" val="0"/>
              </a:ext>
            </a:extLst>
          </a:blip>
          <a:srcRect l="5129" t="5769" r="6410" b="1923"/>
          <a:stretch/>
        </p:blipFill>
        <p:spPr>
          <a:xfrm>
            <a:off x="-15552" y="-27383"/>
            <a:ext cx="9937104" cy="6912768"/>
          </a:xfrm>
          <a:prstGeom prst="rect">
            <a:avLst/>
          </a:prstGeom>
        </p:spPr>
      </p:pic>
      <p:grpSp>
        <p:nvGrpSpPr>
          <p:cNvPr id="55299" name="Group 12"/>
          <p:cNvGrpSpPr>
            <a:grpSpLocks/>
          </p:cNvGrpSpPr>
          <p:nvPr/>
        </p:nvGrpSpPr>
        <p:grpSpPr bwMode="auto">
          <a:xfrm>
            <a:off x="7443788" y="5607050"/>
            <a:ext cx="1933575" cy="858838"/>
            <a:chOff x="4696" y="1088"/>
            <a:chExt cx="1224" cy="544"/>
          </a:xfrm>
        </p:grpSpPr>
        <p:pic>
          <p:nvPicPr>
            <p:cNvPr id="55302" name="Picture 13" descr="rb_verlauf_klein"/>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96" y="1088"/>
              <a:ext cx="1224"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3" name="Picture 14" descr="logo-rb-fuer-ppt"/>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831" y="1361"/>
              <a:ext cx="95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2292" name="Rectangle 17"/>
          <p:cNvSpPr>
            <a:spLocks noChangeArrowheads="1"/>
          </p:cNvSpPr>
          <p:nvPr/>
        </p:nvSpPr>
        <p:spPr bwMode="auto">
          <a:xfrm>
            <a:off x="449263" y="5597525"/>
            <a:ext cx="6667500" cy="860425"/>
          </a:xfrm>
          <a:prstGeom prst="rect">
            <a:avLst/>
          </a:prstGeom>
          <a:solidFill>
            <a:srgbClr val="E3000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de-DE" sz="1588"/>
          </a:p>
        </p:txBody>
      </p:sp>
      <p:sp>
        <p:nvSpPr>
          <p:cNvPr id="12293" name="Rectangle 18"/>
          <p:cNvSpPr>
            <a:spLocks noChangeArrowheads="1"/>
          </p:cNvSpPr>
          <p:nvPr/>
        </p:nvSpPr>
        <p:spPr bwMode="auto">
          <a:xfrm>
            <a:off x="668338" y="5603875"/>
            <a:ext cx="6448425" cy="858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ctr"/>
          <a:lstStyle/>
          <a:p>
            <a:pPr defTabSz="905431" eaLnBrk="1" hangingPunct="1">
              <a:defRPr/>
            </a:pPr>
            <a:r>
              <a:rPr lang="de-DE" sz="2389" b="1" dirty="0">
                <a:solidFill>
                  <a:schemeClr val="bg1"/>
                </a:solidFill>
              </a:rPr>
              <a:t>Appendix</a:t>
            </a:r>
          </a:p>
        </p:txBody>
      </p:sp>
    </p:spTree>
    <p:extLst>
      <p:ext uri="{BB962C8B-B14F-4D97-AF65-F5344CB8AC3E}">
        <p14:creationId xmlns:p14="http://schemas.microsoft.com/office/powerpoint/2010/main" xmlns="" val="2448004710"/>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xmlns="" id="{87F931A6-80F3-4403-B46A-B6BDDB29B994}"/>
              </a:ext>
            </a:extLst>
          </p:cNvPr>
          <p:cNvGraphicFramePr>
            <a:graphicFrameLocks noChangeAspect="1"/>
          </p:cNvGraphicFramePr>
          <p:nvPr>
            <p:extLst/>
          </p:nvPr>
        </p:nvGraphicFramePr>
        <p:xfrm>
          <a:off x="1588" y="1588"/>
          <a:ext cx="1588" cy="1588"/>
        </p:xfrm>
        <a:graphic>
          <a:graphicData uri="http://schemas.openxmlformats.org/presentationml/2006/ole">
            <p:oleObj spid="_x0000_s2506" name="think-cell Folie" r:id="rId5" imgW="360" imgH="360" progId="">
              <p:embed/>
            </p:oleObj>
          </a:graphicData>
        </a:graphic>
      </p:graphicFrame>
      <p:sp>
        <p:nvSpPr>
          <p:cNvPr id="2" name="Rechteck 1" hidden="1">
            <a:extLst>
              <a:ext uri="{FF2B5EF4-FFF2-40B4-BE49-F238E27FC236}">
                <a16:creationId xmlns:a16="http://schemas.microsoft.com/office/drawing/2014/main" xmlns="" id="{56C0518D-AACB-4A28-A343-1A2DD29ACD9B}"/>
              </a:ext>
            </a:extLst>
          </p:cNvPr>
          <p:cNvSpPr/>
          <p:nvPr>
            <p:custDataLst>
              <p:tags r:id="rId2"/>
            </p:custDataLst>
          </p:nvPr>
        </p:nvSpPr>
        <p:spPr bwMode="auto">
          <a:xfrm>
            <a:off x="0" y="0"/>
            <a:ext cx="158750" cy="15875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spcCol="0" rtlCol="0"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4578" name="Titel 1"/>
          <p:cNvSpPr>
            <a:spLocks noGrp="1"/>
          </p:cNvSpPr>
          <p:nvPr>
            <p:ph type="title"/>
          </p:nvPr>
        </p:nvSpPr>
        <p:spPr/>
        <p:txBody>
          <a:bodyPr/>
          <a:lstStyle/>
          <a:p>
            <a:r>
              <a:rPr lang="en-US" altLang="de-DE" dirty="0" smtClean="0"/>
              <a:t>Executive </a:t>
            </a:r>
            <a:r>
              <a:rPr lang="en-US" altLang="de-DE" dirty="0"/>
              <a:t>b</a:t>
            </a:r>
            <a:r>
              <a:rPr lang="en-US" altLang="de-DE" dirty="0" smtClean="0"/>
              <a:t>oard</a:t>
            </a:r>
            <a:endParaRPr lang="en-US" altLang="de-DE" dirty="0"/>
          </a:p>
        </p:txBody>
      </p:sp>
      <p:sp>
        <p:nvSpPr>
          <p:cNvPr id="6" name="Freihandform 5"/>
          <p:cNvSpPr/>
          <p:nvPr/>
        </p:nvSpPr>
        <p:spPr>
          <a:xfrm>
            <a:off x="7396163" y="3752850"/>
            <a:ext cx="1972800" cy="2592000"/>
          </a:xfrm>
          <a:prstGeom prst="rect">
            <a:avLst/>
          </a:prstGeom>
          <a:ln>
            <a:solidFill>
              <a:schemeClr val="bg1">
                <a:lumMod val="95000"/>
              </a:schemeClr>
            </a:solidFill>
          </a:ln>
        </p:spPr>
        <p:style>
          <a:lnRef idx="2">
            <a:schemeClr val="accent3">
              <a:shade val="50000"/>
            </a:schemeClr>
          </a:lnRef>
          <a:fillRef idx="1">
            <a:schemeClr val="accent3"/>
          </a:fillRef>
          <a:effectRef idx="0">
            <a:schemeClr val="accent3"/>
          </a:effectRef>
          <a:fontRef idx="minor">
            <a:schemeClr val="lt1"/>
          </a:fontRef>
        </p:style>
        <p:txBody>
          <a:bodyPr lIns="147317" tIns="147317" rIns="147317" bIns="147317" spcCol="1270"/>
          <a:lstStyle/>
          <a:p>
            <a:pPr marL="0" marR="0" lvl="0" indent="0" algn="ctr" defTabSz="1200150" rtl="0" eaLnBrk="1" fontAlgn="base"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 CTO</a:t>
            </a:r>
          </a:p>
          <a:p>
            <a:pPr marL="0" marR="0" lvl="0" indent="0" algn="ctr" defTabSz="1200150" rtl="0" eaLnBrk="1" fontAlgn="base"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Daniel Tomaschko</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Supply Chain Mgmt., Central Technics, </a:t>
            </a: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smtClean="0">
                <a:ln>
                  <a:noFill/>
                </a:ln>
                <a:solidFill>
                  <a:srgbClr val="000000"/>
                </a:solidFill>
                <a:effectLst/>
                <a:uLnTx/>
                <a:uFillTx/>
                <a:latin typeface="Arial"/>
                <a:ea typeface="+mn-ea"/>
                <a:cs typeface="+mn-cs"/>
              </a:rPr>
              <a:t>Center</a:t>
            </a:r>
            <a:r>
              <a:rPr kumimoji="0" lang="en-US" sz="1200" b="0" i="0" u="none" strike="noStrike" kern="1200" cap="none" spc="0" normalizeH="0" noProof="0" dirty="0" smtClean="0">
                <a:ln>
                  <a:noFill/>
                </a:ln>
                <a:solidFill>
                  <a:srgbClr val="000000"/>
                </a:solidFill>
                <a:effectLst/>
                <a:uLnTx/>
                <a:uFillTx/>
                <a:latin typeface="Arial"/>
                <a:ea typeface="+mn-ea"/>
                <a:cs typeface="+mn-cs"/>
              </a:rPr>
              <a:t> </a:t>
            </a:r>
            <a:r>
              <a:rPr kumimoji="0" lang="en-US" sz="1200" b="0" i="0" u="none" strike="noStrike" kern="1200" cap="none" spc="0" normalizeH="0" noProof="0" smtClean="0">
                <a:ln>
                  <a:noFill/>
                </a:ln>
                <a:solidFill>
                  <a:srgbClr val="000000"/>
                </a:solidFill>
                <a:effectLst/>
                <a:uLnTx/>
                <a:uFillTx/>
                <a:latin typeface="Arial"/>
                <a:ea typeface="+mn-ea"/>
                <a:cs typeface="+mn-cs"/>
              </a:rPr>
              <a:t>of Competence</a:t>
            </a:r>
            <a:r>
              <a:rPr kumimoji="0" lang="en-US" sz="1200" b="0" i="0" u="none" strike="noStrike" kern="1200" cap="none" spc="0" normalizeH="0" baseline="0" noProof="0" smtClean="0">
                <a:ln>
                  <a:noFill/>
                </a:ln>
                <a:solidFill>
                  <a:srgbClr val="000000"/>
                </a:solidFill>
                <a:effectLst/>
                <a:uLnTx/>
                <a:uFillTx/>
                <a:latin typeface="Arial"/>
                <a:ea typeface="+mn-ea"/>
                <a:cs typeface="+mn-cs"/>
              </a:rPr>
              <a:t> </a:t>
            </a:r>
            <a:r>
              <a:rPr kumimoji="0" lang="en-US" sz="1200" b="0" i="0" u="none" strike="noStrike" kern="1200" cap="none" spc="0" normalizeH="0" baseline="0" noProof="0" dirty="0">
                <a:ln>
                  <a:noFill/>
                </a:ln>
                <a:solidFill>
                  <a:srgbClr val="000000"/>
                </a:solidFill>
                <a:effectLst/>
                <a:uLnTx/>
                <a:uFillTx/>
                <a:latin typeface="Arial"/>
                <a:ea typeface="+mn-ea"/>
                <a:cs typeface="+mn-cs"/>
              </a:rPr>
              <a:t>Operations, </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Stationary Fire Protection</a:t>
            </a:r>
          </a:p>
        </p:txBody>
      </p:sp>
      <p:sp>
        <p:nvSpPr>
          <p:cNvPr id="7" name="Freihandform 6"/>
          <p:cNvSpPr/>
          <p:nvPr/>
        </p:nvSpPr>
        <p:spPr>
          <a:xfrm>
            <a:off x="2831505" y="3752850"/>
            <a:ext cx="1972800" cy="2592000"/>
          </a:xfrm>
          <a:prstGeom prst="rect">
            <a:avLst/>
          </a:prstGeom>
          <a:ln>
            <a:solidFill>
              <a:schemeClr val="bg1">
                <a:lumMod val="95000"/>
              </a:schemeClr>
            </a:solidFill>
          </a:ln>
        </p:spPr>
        <p:style>
          <a:lnRef idx="2">
            <a:schemeClr val="accent3">
              <a:shade val="50000"/>
            </a:schemeClr>
          </a:lnRef>
          <a:fillRef idx="1">
            <a:schemeClr val="accent3"/>
          </a:fillRef>
          <a:effectRef idx="0">
            <a:schemeClr val="accent3"/>
          </a:effectRef>
          <a:fontRef idx="minor">
            <a:schemeClr val="lt1"/>
          </a:fontRef>
        </p:style>
        <p:txBody>
          <a:bodyPr lIns="147317" tIns="147317" rIns="147317" bIns="147317" spcCol="1270"/>
          <a:lstStyle/>
          <a:p>
            <a:pPr marL="0" marR="0" lvl="0" indent="0" algn="ctr" defTabSz="1200150" rtl="0" eaLnBrk="1" fontAlgn="base"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CFO</a:t>
            </a:r>
          </a:p>
          <a:p>
            <a:pPr marL="0" marR="0" lvl="0" indent="0" algn="ctr" defTabSz="1200150" rtl="0" eaLnBrk="1" fontAlgn="base"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Sebastian Wolf</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Audit</a:t>
            </a:r>
            <a:r>
              <a:rPr kumimoji="0" lang="en-US" sz="1200" b="0" i="0" u="none" strike="noStrike" kern="1200" cap="none" spc="0" normalizeH="0" baseline="0" noProof="0" dirty="0">
                <a:ln>
                  <a:noFill/>
                </a:ln>
                <a:solidFill>
                  <a:srgbClr val="000000"/>
                </a:solidFill>
                <a:effectLst/>
                <a:uLnTx/>
                <a:uFillTx/>
                <a:latin typeface="Arial"/>
                <a:ea typeface="+mn-ea"/>
                <a:cs typeface="+mn-cs"/>
              </a:rPr>
              <a:t>, Controlling, Accounting/Tax, Treasury, </a:t>
            </a: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a:ln>
                  <a:noFill/>
                </a:ln>
                <a:solidFill>
                  <a:srgbClr val="000000"/>
                </a:solidFill>
                <a:effectLst/>
                <a:uLnTx/>
                <a:uFillTx/>
                <a:latin typeface="Arial"/>
                <a:ea typeface="+mn-ea"/>
                <a:cs typeface="+mn-cs"/>
              </a:rPr>
              <a:t>Legal &amp; Compliance &amp; Insurance, Export Finance, Investor Relations/CSR,</a:t>
            </a:r>
            <a:r>
              <a:rPr kumimoji="0" lang="en-US" sz="1200" b="0" i="0" u="none" strike="noStrike" kern="1200" cap="none" spc="0" normalizeH="0" baseline="0" noProof="0">
                <a:ln>
                  <a:noFill/>
                </a:ln>
                <a:solidFill>
                  <a:srgbClr val="000000"/>
                </a:solidFill>
                <a:effectLst/>
                <a:uLnTx/>
                <a:uFillTx/>
                <a:latin typeface="Arial"/>
                <a:ea typeface="+mn-ea"/>
                <a:cs typeface="+mn-cs"/>
              </a:rPr>
              <a:t/>
            </a:r>
            <a:br>
              <a:rPr kumimoji="0" lang="en-US" sz="1200" b="0" i="0" u="none" strike="noStrike" kern="1200" cap="none" spc="0" normalizeH="0" baseline="0" noProof="0">
                <a:ln>
                  <a:noFill/>
                </a:ln>
                <a:solidFill>
                  <a:srgbClr val="000000"/>
                </a:solidFill>
                <a:effectLst/>
                <a:uLnTx/>
                <a:uFillTx/>
                <a:latin typeface="Arial"/>
                <a:ea typeface="+mn-ea"/>
                <a:cs typeface="+mn-cs"/>
              </a:rPr>
            </a:br>
            <a:r>
              <a:rPr kumimoji="0" lang="en-US" sz="1200" b="0" i="0" u="none" strike="noStrike" kern="1200" cap="none" spc="0" normalizeH="0" baseline="0" noProof="0">
                <a:ln>
                  <a:noFill/>
                </a:ln>
                <a:solidFill>
                  <a:srgbClr val="000000"/>
                </a:solidFill>
                <a:effectLst/>
                <a:uLnTx/>
                <a:uFillTx/>
                <a:latin typeface="Arial"/>
                <a:ea typeface="+mn-ea"/>
                <a:cs typeface="+mn-cs"/>
              </a:rPr>
              <a:t>IT</a:t>
            </a:r>
            <a:r>
              <a:rPr kumimoji="0" lang="en-US" sz="1400" b="0" i="0" u="none" strike="noStrike" kern="1200" cap="none" spc="0" normalizeH="0" baseline="0" noProof="0">
                <a:ln>
                  <a:noFill/>
                </a:ln>
                <a:solidFill>
                  <a:srgbClr val="000000"/>
                </a:solidFill>
                <a:effectLst/>
                <a:uLnTx/>
                <a:uFillTx/>
                <a:latin typeface="Arial"/>
                <a:ea typeface="+mn-ea"/>
                <a:cs typeface="+mn-cs"/>
              </a:rPr>
              <a:t> </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Freihandform 8"/>
          <p:cNvSpPr/>
          <p:nvPr/>
        </p:nvSpPr>
        <p:spPr>
          <a:xfrm>
            <a:off x="5110097" y="3752850"/>
            <a:ext cx="1972800" cy="2592000"/>
          </a:xfrm>
          <a:prstGeom prst="rect">
            <a:avLst/>
          </a:prstGeom>
          <a:ln>
            <a:solidFill>
              <a:schemeClr val="bg1">
                <a:lumMod val="95000"/>
              </a:schemeClr>
            </a:solidFill>
          </a:ln>
        </p:spPr>
        <p:style>
          <a:lnRef idx="2">
            <a:schemeClr val="accent3">
              <a:shade val="50000"/>
            </a:schemeClr>
          </a:lnRef>
          <a:fillRef idx="1">
            <a:schemeClr val="accent3"/>
          </a:fillRef>
          <a:effectRef idx="0">
            <a:schemeClr val="accent3"/>
          </a:effectRef>
          <a:fontRef idx="minor">
            <a:schemeClr val="lt1"/>
          </a:fontRef>
        </p:style>
        <p:txBody>
          <a:bodyPr lIns="147317" tIns="147317" rIns="147317" bIns="147317" spcCol="1270"/>
          <a:lstStyle/>
          <a:p>
            <a:pPr marL="0" marR="0" lvl="0" indent="0" algn="ctr" defTabSz="1200150" rtl="0" eaLnBrk="1" fontAlgn="base"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CSO </a:t>
            </a:r>
          </a:p>
          <a:p>
            <a:pPr marL="0" marR="0" lvl="0" indent="0" algn="ctr" defTabSz="1200150" rtl="0" eaLnBrk="1" fontAlgn="base"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Andreas Zeller</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Area CEEU</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Area NISA</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Area APAC</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Area NOMA</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Area MENA</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Customer Service </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Sales Administration </a:t>
            </a:r>
            <a:r>
              <a:rPr kumimoji="0" lang="en-US" sz="1400" b="1" i="0" u="none" strike="noStrike" kern="1200" cap="none" spc="0" normalizeH="0" baseline="0" noProof="0">
                <a:ln>
                  <a:noFill/>
                </a:ln>
                <a:solidFill>
                  <a:srgbClr val="000000"/>
                </a:solidFill>
                <a:effectLst/>
                <a:uLnTx/>
                <a:uFillTx/>
                <a:latin typeface="Arial"/>
                <a:ea typeface="+mn-ea"/>
                <a:cs typeface="+mn-cs"/>
              </a:rPr>
              <a:t> </a:t>
            </a:r>
          </a:p>
          <a:p>
            <a:pPr marL="0" marR="0" lvl="0" indent="0" algn="ctr" defTabSz="1200150" rtl="0" eaLnBrk="1" fontAlgn="base" latinLnBrk="0" hangingPunct="1">
              <a:lnSpc>
                <a:spcPct val="12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p:sp>
        <p:nvSpPr>
          <p:cNvPr id="10" name="Freihandform 9"/>
          <p:cNvSpPr/>
          <p:nvPr/>
        </p:nvSpPr>
        <p:spPr>
          <a:xfrm>
            <a:off x="547688" y="3752850"/>
            <a:ext cx="1972800" cy="2592000"/>
          </a:xfrm>
          <a:prstGeom prst="rect">
            <a:avLst/>
          </a:prstGeom>
          <a:ln>
            <a:solidFill>
              <a:schemeClr val="bg1">
                <a:lumMod val="95000"/>
              </a:schemeClr>
            </a:solidFill>
            <a:miter lim="800000"/>
          </a:ln>
          <a:effectLst/>
        </p:spPr>
        <p:style>
          <a:lnRef idx="2">
            <a:schemeClr val="accent3">
              <a:shade val="50000"/>
            </a:schemeClr>
          </a:lnRef>
          <a:fillRef idx="1">
            <a:schemeClr val="accent3"/>
          </a:fillRef>
          <a:effectRef idx="0">
            <a:schemeClr val="accent3"/>
          </a:effectRef>
          <a:fontRef idx="minor">
            <a:schemeClr val="lt1"/>
          </a:fontRef>
        </p:style>
        <p:txBody>
          <a:bodyPr lIns="147317" tIns="147317" rIns="147317" bIns="147317" spcCol="1270"/>
          <a:lstStyle/>
          <a:p>
            <a:pPr marL="0" marR="0" lvl="0" indent="0" algn="ctr" defTabSz="1200150" rtl="0" eaLnBrk="1" fontAlgn="base"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CEO </a:t>
            </a:r>
          </a:p>
          <a:p>
            <a:pPr marL="0" marR="0" lvl="0" indent="0" algn="ctr" defTabSz="1200150" rtl="0" eaLnBrk="1" fontAlgn="base"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Dieter Siegel</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Corporate </a:t>
            </a:r>
            <a:r>
              <a:rPr kumimoji="0" lang="en-US" sz="1200" b="0" i="0" u="none" strike="noStrike" kern="1200" cap="none" spc="0" normalizeH="0" baseline="0" noProof="0" dirty="0">
                <a:ln>
                  <a:noFill/>
                </a:ln>
                <a:solidFill>
                  <a:srgbClr val="000000"/>
                </a:solidFill>
                <a:effectLst/>
                <a:uLnTx/>
                <a:uFillTx/>
                <a:latin typeface="Arial"/>
                <a:ea typeface="+mn-ea"/>
                <a:cs typeface="+mn-cs"/>
              </a:rPr>
              <a:t>Development, Human Resources, Strategy, Innovation &amp; Marketing, </a:t>
            </a: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a:ln>
                  <a:noFill/>
                </a:ln>
                <a:solidFill>
                  <a:srgbClr val="000000"/>
                </a:solidFill>
                <a:effectLst/>
                <a:uLnTx/>
                <a:uFillTx/>
                <a:latin typeface="Arial"/>
                <a:ea typeface="+mn-ea"/>
                <a:cs typeface="+mn-cs"/>
              </a:rPr>
              <a:t>Group Communication, </a:t>
            </a: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a:ln>
                  <a:noFill/>
                </a:ln>
                <a:solidFill>
                  <a:srgbClr val="000000"/>
                </a:solidFill>
                <a:effectLst/>
                <a:uLnTx/>
                <a:uFillTx/>
                <a:latin typeface="Arial"/>
                <a:ea typeface="+mn-ea"/>
                <a:cs typeface="+mn-cs"/>
              </a:rPr>
              <a:t>Fire &amp; Safety Equipment</a:t>
            </a:r>
          </a:p>
          <a:p>
            <a:pPr marL="0" marR="0" lvl="0" indent="0" algn="l" defTabSz="1200150" rtl="0" eaLnBrk="1" fontAlgn="base"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Product </a:t>
            </a:r>
            <a:r>
              <a:rPr kumimoji="0" lang="en-US" sz="1200" b="0" i="0" u="none" strike="noStrike" kern="1200" cap="none" spc="0" normalizeH="0" baseline="0" noProof="0">
                <a:ln>
                  <a:noFill/>
                </a:ln>
                <a:solidFill>
                  <a:srgbClr val="000000"/>
                </a:solidFill>
                <a:effectLst/>
                <a:uLnTx/>
                <a:uFillTx/>
                <a:latin typeface="Arial"/>
                <a:ea typeface="+mn-ea"/>
                <a:cs typeface="+mn-cs"/>
              </a:rPr>
              <a:t>Management </a:t>
            </a:r>
          </a:p>
          <a:p>
            <a:pPr marL="285750" marR="0" lvl="0" indent="-285750" algn="l" defTabSz="1200150" rtl="0" eaLnBrk="1" fontAlgn="base" latinLnBrk="0" hangingPunct="1">
              <a:lnSpc>
                <a:spcPct val="120000"/>
              </a:lnSpc>
              <a:spcBef>
                <a:spcPts val="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mn-cs"/>
            </a:endParaRPr>
          </a:p>
        </p:txBody>
      </p:sp>
      <p:pic>
        <p:nvPicPr>
          <p:cNvPr id="24583" name="Picture 2" descr="Y:\Departments\GU_Unternehmenssprecher\Fotos\Personen\_Vorstand\Siegel Dieter\CEO_Siegel_224_retouchiert.tif"/>
          <p:cNvPicPr>
            <a:picLocks noChangeAspect="1" noChangeArrowheads="1"/>
          </p:cNvPicPr>
          <p:nvPr/>
        </p:nvPicPr>
        <p:blipFill>
          <a:blip r:embed="rId6" cstate="print">
            <a:extLst>
              <a:ext uri="{28A0092B-C50C-407E-A947-70E740481C1C}">
                <a14:useLocalDpi xmlns:a14="http://schemas.microsoft.com/office/drawing/2010/main" xmlns="" val="0"/>
              </a:ext>
            </a:extLst>
          </a:blip>
          <a:srcRect l="13087" t="4581" r="6943" b="29823"/>
          <a:stretch>
            <a:fillRect/>
          </a:stretch>
        </p:blipFill>
        <p:spPr bwMode="auto">
          <a:xfrm>
            <a:off x="547688" y="1357313"/>
            <a:ext cx="1971675" cy="2395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4" name="Picture 4" descr="Y:\Departments\GU_Unternehmenssprecher\Fotos\Personen\_Vorstand\Tomaschko\CTO_Tomaschko_V17_091_retouchiert.tif"/>
          <p:cNvPicPr>
            <a:picLocks noChangeAspect="1" noChangeArrowheads="1"/>
          </p:cNvPicPr>
          <p:nvPr/>
        </p:nvPicPr>
        <p:blipFill>
          <a:blip r:embed="rId7" cstate="print">
            <a:extLst>
              <a:ext uri="{28A0092B-C50C-407E-A947-70E740481C1C}">
                <a14:useLocalDpi xmlns:a14="http://schemas.microsoft.com/office/drawing/2010/main" xmlns="" val="0"/>
              </a:ext>
            </a:extLst>
          </a:blip>
          <a:srcRect l="9534" t="5743" r="9351" b="27718"/>
          <a:stretch>
            <a:fillRect/>
          </a:stretch>
        </p:blipFill>
        <p:spPr bwMode="auto">
          <a:xfrm>
            <a:off x="7397288" y="1357313"/>
            <a:ext cx="1971675" cy="2395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5" name="Picture 5" descr="Y:\Departments\GU_Unternehmenssprecher\Fotos\Personen\_Vorstand\Zeller\CSO_Zeller__V17_119_retouchiert.tif"/>
          <p:cNvPicPr>
            <a:picLocks noChangeAspect="1" noChangeArrowheads="1"/>
          </p:cNvPicPr>
          <p:nvPr/>
        </p:nvPicPr>
        <p:blipFill>
          <a:blip r:embed="rId8" cstate="print">
            <a:extLst>
              <a:ext uri="{28A0092B-C50C-407E-A947-70E740481C1C}">
                <a14:useLocalDpi xmlns:a14="http://schemas.microsoft.com/office/drawing/2010/main" xmlns="" val="0"/>
              </a:ext>
            </a:extLst>
          </a:blip>
          <a:srcRect l="17741" t="5623" r="1381" b="27840"/>
          <a:stretch>
            <a:fillRect/>
          </a:stretch>
        </p:blipFill>
        <p:spPr bwMode="auto">
          <a:xfrm>
            <a:off x="5117572" y="1357313"/>
            <a:ext cx="1965325" cy="2395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6" name="Picture 3" descr="Y:\Departments\GU_Unternehmenssprecher\Fotos\Personen\_Vorstand\Wolf\CFO_Wolf_ERK4716_retouchiert.tif"/>
          <p:cNvPicPr>
            <a:picLocks noChangeAspect="1" noChangeArrowheads="1"/>
          </p:cNvPicPr>
          <p:nvPr/>
        </p:nvPicPr>
        <p:blipFill>
          <a:blip r:embed="rId9" cstate="print">
            <a:extLst>
              <a:ext uri="{28A0092B-C50C-407E-A947-70E740481C1C}">
                <a14:useLocalDpi xmlns:a14="http://schemas.microsoft.com/office/drawing/2010/main" xmlns="" val="0"/>
              </a:ext>
            </a:extLst>
          </a:blip>
          <a:srcRect l="8922" t="3885" r="9962" b="29578"/>
          <a:stretch>
            <a:fillRect/>
          </a:stretch>
        </p:blipFill>
        <p:spPr bwMode="auto">
          <a:xfrm>
            <a:off x="2832630" y="1357313"/>
            <a:ext cx="1971675" cy="2395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6881506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rtl="0" eaLnBrk="1" hangingPunct="1"/>
            <a:r>
              <a:rPr lang="en-GB" b="1" i="0" u="none" baseline="0" dirty="0"/>
              <a:t>Using IFRS 15 for the </a:t>
            </a:r>
            <a:r>
              <a:rPr lang="en-GB" dirty="0"/>
              <a:t>f</a:t>
            </a:r>
            <a:r>
              <a:rPr lang="en-GB" b="1" i="0" u="none" baseline="0" dirty="0" smtClean="0"/>
              <a:t>irst </a:t>
            </a:r>
            <a:r>
              <a:rPr lang="en-GB" dirty="0"/>
              <a:t>t</a:t>
            </a:r>
            <a:r>
              <a:rPr lang="en-GB" b="1" i="0" u="none" baseline="0" dirty="0" smtClean="0"/>
              <a:t>ime </a:t>
            </a:r>
            <a:r>
              <a:rPr lang="en-GB" b="1" i="0" u="none" baseline="0" dirty="0"/>
              <a:t>- </a:t>
            </a:r>
            <a:r>
              <a:rPr lang="en-GB" dirty="0"/>
              <a:t>l</a:t>
            </a:r>
            <a:r>
              <a:rPr lang="en-GB" b="1" i="0" u="none" baseline="0" dirty="0" smtClean="0"/>
              <a:t>ater </a:t>
            </a:r>
            <a:r>
              <a:rPr lang="en-GB" dirty="0"/>
              <a:t>r</a:t>
            </a:r>
            <a:r>
              <a:rPr lang="en-GB" b="1" i="0" u="none" baseline="0" dirty="0" smtClean="0"/>
              <a:t>evenue </a:t>
            </a:r>
            <a:r>
              <a:rPr lang="en-GB" dirty="0"/>
              <a:t>r</a:t>
            </a:r>
            <a:r>
              <a:rPr lang="en-GB" b="1" i="0" u="none" baseline="0" dirty="0" smtClean="0"/>
              <a:t>ecognition</a:t>
            </a:r>
            <a:endParaRPr lang="en-GB" altLang="de-DE" sz="1662" dirty="0"/>
          </a:p>
        </p:txBody>
      </p:sp>
      <p:grpSp>
        <p:nvGrpSpPr>
          <p:cNvPr id="9" name="Gruppieren 8"/>
          <p:cNvGrpSpPr/>
          <p:nvPr/>
        </p:nvGrpSpPr>
        <p:grpSpPr>
          <a:xfrm>
            <a:off x="7573911" y="1501401"/>
            <a:ext cx="1661723" cy="2193474"/>
            <a:chOff x="5601072" y="3861048"/>
            <a:chExt cx="2088232" cy="2592288"/>
          </a:xfrm>
        </p:grpSpPr>
        <p:sp>
          <p:nvSpPr>
            <p:cNvPr id="27" name="Abgerundetes Rechteck 26"/>
            <p:cNvSpPr/>
            <p:nvPr/>
          </p:nvSpPr>
          <p:spPr bwMode="auto">
            <a:xfrm>
              <a:off x="5889104" y="3861048"/>
              <a:ext cx="1800200" cy="2448272"/>
            </a:xfrm>
            <a:prstGeom prst="round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4406" tIns="42203" rIns="84406" bIns="42203" numCol="1" rtlCol="0" anchor="t" anchorCtr="0" compatLnSpc="1">
              <a:prstTxWarp prst="textNoShape">
                <a:avLst/>
              </a:prstTxWarp>
            </a:bodyPr>
            <a:lstStyle/>
            <a:p>
              <a:pPr defTabSz="844083">
                <a:defRPr/>
              </a:pPr>
              <a:endParaRPr lang="en-GB" sz="738">
                <a:solidFill>
                  <a:srgbClr val="000000"/>
                </a:solidFill>
              </a:endParaRPr>
            </a:p>
          </p:txBody>
        </p:sp>
        <p:sp>
          <p:nvSpPr>
            <p:cNvPr id="3" name="Abgerundetes Rechteck 2"/>
            <p:cNvSpPr/>
            <p:nvPr/>
          </p:nvSpPr>
          <p:spPr bwMode="auto">
            <a:xfrm>
              <a:off x="5673080" y="4005064"/>
              <a:ext cx="1800200" cy="2448272"/>
            </a:xfrm>
            <a:prstGeom prst="roundRect">
              <a:avLst/>
            </a:prstGeom>
            <a:solidFill>
              <a:schemeClr val="bg1"/>
            </a:solidFill>
            <a:ln w="28575" cap="flat" cmpd="sng" algn="ctr">
              <a:solidFill>
                <a:schemeClr val="tx1"/>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defTabSz="844083">
                <a:defRPr/>
              </a:pPr>
              <a:endParaRPr lang="en-GB" sz="738" dirty="0">
                <a:solidFill>
                  <a:srgbClr val="000000"/>
                </a:solidFill>
              </a:endParaRPr>
            </a:p>
          </p:txBody>
        </p:sp>
        <p:sp>
          <p:nvSpPr>
            <p:cNvPr id="4" name="Textfeld 3"/>
            <p:cNvSpPr txBox="1"/>
            <p:nvPr/>
          </p:nvSpPr>
          <p:spPr>
            <a:xfrm>
              <a:off x="5966568" y="4054778"/>
              <a:ext cx="1356122" cy="646390"/>
            </a:xfrm>
            <a:prstGeom prst="rect">
              <a:avLst/>
            </a:prstGeom>
            <a:noFill/>
          </p:spPr>
          <p:txBody>
            <a:bodyPr wrap="none" rtlCol="0">
              <a:spAutoFit/>
            </a:bodyPr>
            <a:lstStyle/>
            <a:p>
              <a:pPr defTabSz="844083">
                <a:defRPr/>
              </a:pPr>
              <a:r>
                <a:rPr lang="en-GB" sz="1477" b="1" dirty="0">
                  <a:solidFill>
                    <a:srgbClr val="000000"/>
                  </a:solidFill>
                </a:rPr>
                <a:t>Income </a:t>
              </a:r>
              <a:endParaRPr lang="en-GB" sz="1477" b="1" dirty="0" smtClean="0">
                <a:solidFill>
                  <a:srgbClr val="000000"/>
                </a:solidFill>
              </a:endParaRPr>
            </a:p>
            <a:p>
              <a:pPr defTabSz="844083">
                <a:defRPr/>
              </a:pPr>
              <a:r>
                <a:rPr lang="en-GB" sz="1477" b="1" dirty="0" smtClean="0">
                  <a:solidFill>
                    <a:srgbClr val="000000"/>
                  </a:solidFill>
                </a:rPr>
                <a:t>statement</a:t>
              </a:r>
              <a:endParaRPr lang="en-GB" sz="1477" b="1" dirty="0">
                <a:solidFill>
                  <a:srgbClr val="000000"/>
                </a:solidFill>
              </a:endParaRPr>
            </a:p>
          </p:txBody>
        </p:sp>
        <p:grpSp>
          <p:nvGrpSpPr>
            <p:cNvPr id="2" name="Gruppieren 1"/>
            <p:cNvGrpSpPr/>
            <p:nvPr/>
          </p:nvGrpSpPr>
          <p:grpSpPr>
            <a:xfrm>
              <a:off x="5601072" y="4509120"/>
              <a:ext cx="1944216" cy="648072"/>
              <a:chOff x="5363785" y="2852937"/>
              <a:chExt cx="2973591" cy="941394"/>
            </a:xfrm>
          </p:grpSpPr>
          <p:graphicFrame>
            <p:nvGraphicFramePr>
              <p:cNvPr id="62" name="Diagramm 61"/>
              <p:cNvGraphicFramePr/>
              <p:nvPr>
                <p:extLst/>
              </p:nvPr>
            </p:nvGraphicFramePr>
            <p:xfrm>
              <a:off x="6025809" y="2852937"/>
              <a:ext cx="841000" cy="9361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Diagramm 63"/>
              <p:cNvGraphicFramePr/>
              <p:nvPr>
                <p:extLst/>
              </p:nvPr>
            </p:nvGraphicFramePr>
            <p:xfrm>
              <a:off x="7434649" y="2852937"/>
              <a:ext cx="902727" cy="9361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1" name="Diagramm 60"/>
              <p:cNvGraphicFramePr/>
              <p:nvPr>
                <p:extLst/>
              </p:nvPr>
            </p:nvGraphicFramePr>
            <p:xfrm>
              <a:off x="5363785" y="2858042"/>
              <a:ext cx="815185" cy="9361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3" name="Diagramm 62"/>
              <p:cNvGraphicFramePr/>
              <p:nvPr>
                <p:extLst/>
              </p:nvPr>
            </p:nvGraphicFramePr>
            <p:xfrm>
              <a:off x="6760379" y="2858224"/>
              <a:ext cx="840998" cy="936107"/>
            </p:xfrm>
            <a:graphic>
              <a:graphicData uri="http://schemas.openxmlformats.org/drawingml/2006/chart">
                <c:chart xmlns:c="http://schemas.openxmlformats.org/drawingml/2006/chart" xmlns:r="http://schemas.openxmlformats.org/officeDocument/2006/relationships" r:id="rId6"/>
              </a:graphicData>
            </a:graphic>
          </p:graphicFrame>
        </p:grpSp>
        <p:cxnSp>
          <p:nvCxnSpPr>
            <p:cNvPr id="7" name="Gerader Verbinder 6"/>
            <p:cNvCxnSpPr/>
            <p:nvPr/>
          </p:nvCxnSpPr>
          <p:spPr bwMode="auto">
            <a:xfrm>
              <a:off x="5961112" y="5229200"/>
              <a:ext cx="1224136"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 name="Gerader Verbinder 30"/>
            <p:cNvCxnSpPr/>
            <p:nvPr/>
          </p:nvCxnSpPr>
          <p:spPr bwMode="auto">
            <a:xfrm>
              <a:off x="5961112" y="5445224"/>
              <a:ext cx="1224136"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Gerader Verbinder 31"/>
            <p:cNvCxnSpPr/>
            <p:nvPr/>
          </p:nvCxnSpPr>
          <p:spPr bwMode="auto">
            <a:xfrm>
              <a:off x="5961112" y="5661248"/>
              <a:ext cx="1224136"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3" name="Gerader Verbinder 32"/>
            <p:cNvCxnSpPr/>
            <p:nvPr/>
          </p:nvCxnSpPr>
          <p:spPr bwMode="auto">
            <a:xfrm>
              <a:off x="5961112" y="5877272"/>
              <a:ext cx="1224136"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4" name="Gerader Verbinder 33"/>
            <p:cNvCxnSpPr/>
            <p:nvPr/>
          </p:nvCxnSpPr>
          <p:spPr bwMode="auto">
            <a:xfrm>
              <a:off x="5961112" y="6093296"/>
              <a:ext cx="1224136"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9" name="Textfeld 28"/>
          <p:cNvSpPr txBox="1"/>
          <p:nvPr/>
        </p:nvSpPr>
        <p:spPr>
          <a:xfrm>
            <a:off x="3831521" y="1625802"/>
            <a:ext cx="3595856" cy="1962076"/>
          </a:xfrm>
          <a:prstGeom prst="rect">
            <a:avLst/>
          </a:prstGeom>
          <a:noFill/>
        </p:spPr>
        <p:txBody>
          <a:bodyPr wrap="none" rtlCol="0">
            <a:spAutoFit/>
          </a:bodyPr>
          <a:lstStyle/>
          <a:p>
            <a:pPr defTabSz="844083">
              <a:defRPr/>
            </a:pPr>
            <a:r>
              <a:rPr lang="en-GB" sz="1350" i="1" dirty="0">
                <a:solidFill>
                  <a:srgbClr val="000000"/>
                </a:solidFill>
              </a:rPr>
              <a:t>(To 31/12/2017)</a:t>
            </a:r>
          </a:p>
          <a:p>
            <a:pPr defTabSz="844083">
              <a:defRPr/>
            </a:pPr>
            <a:r>
              <a:rPr lang="en-GB" sz="1350" b="1" dirty="0">
                <a:solidFill>
                  <a:srgbClr val="FF0000"/>
                </a:solidFill>
              </a:rPr>
              <a:t>“Percentage of Completion”</a:t>
            </a:r>
          </a:p>
          <a:p>
            <a:pPr defTabSz="844083">
              <a:defRPr/>
            </a:pPr>
            <a:r>
              <a:rPr lang="en-GB" sz="1350" b="1" dirty="0">
                <a:solidFill>
                  <a:srgbClr val="FF0000"/>
                </a:solidFill>
              </a:rPr>
              <a:t>Method</a:t>
            </a:r>
            <a:endParaRPr lang="en-GB" sz="1350" dirty="0">
              <a:solidFill>
                <a:srgbClr val="FF0000"/>
              </a:solidFill>
            </a:endParaRPr>
          </a:p>
          <a:p>
            <a:pPr defTabSz="844083">
              <a:defRPr/>
            </a:pPr>
            <a:r>
              <a:rPr lang="en-GB" sz="1350" dirty="0">
                <a:solidFill>
                  <a:srgbClr val="000000"/>
                </a:solidFill>
              </a:rPr>
              <a:t>Period-of-time related revenue</a:t>
            </a:r>
          </a:p>
          <a:p>
            <a:pPr defTabSz="844083">
              <a:defRPr/>
            </a:pPr>
            <a:r>
              <a:rPr lang="en-GB" sz="1350" dirty="0">
                <a:solidFill>
                  <a:srgbClr val="000000"/>
                </a:solidFill>
              </a:rPr>
              <a:t>recognition in the income statement </a:t>
            </a:r>
            <a:endParaRPr lang="en-GB" sz="1350" dirty="0" smtClean="0">
              <a:solidFill>
                <a:srgbClr val="000000"/>
              </a:solidFill>
            </a:endParaRPr>
          </a:p>
          <a:p>
            <a:pPr defTabSz="844083">
              <a:defRPr/>
            </a:pPr>
            <a:r>
              <a:rPr lang="en-GB" sz="1350" dirty="0" smtClean="0">
                <a:solidFill>
                  <a:srgbClr val="000000"/>
                </a:solidFill>
              </a:rPr>
              <a:t>according to production </a:t>
            </a:r>
            <a:r>
              <a:rPr lang="en-GB" sz="1350" dirty="0">
                <a:solidFill>
                  <a:srgbClr val="000000"/>
                </a:solidFill>
              </a:rPr>
              <a:t>status</a:t>
            </a:r>
          </a:p>
          <a:p>
            <a:pPr marL="92075" indent="-92075" defTabSz="844083">
              <a:buFontTx/>
              <a:buChar char="-"/>
              <a:defRPr/>
            </a:pPr>
            <a:r>
              <a:rPr lang="en-GB" sz="1350" dirty="0">
                <a:solidFill>
                  <a:srgbClr val="000000"/>
                </a:solidFill>
              </a:rPr>
              <a:t>Aliquot revenues </a:t>
            </a:r>
            <a:r>
              <a:rPr lang="en-GB" sz="1350" dirty="0" smtClean="0">
                <a:solidFill>
                  <a:srgbClr val="000000"/>
                </a:solidFill>
              </a:rPr>
              <a:t>and partial </a:t>
            </a:r>
            <a:r>
              <a:rPr lang="en-GB" sz="1350" dirty="0">
                <a:solidFill>
                  <a:srgbClr val="000000"/>
                </a:solidFill>
              </a:rPr>
              <a:t>profits in </a:t>
            </a:r>
            <a:endParaRPr lang="en-GB" sz="1350" dirty="0" smtClean="0">
              <a:solidFill>
                <a:srgbClr val="000000"/>
              </a:solidFill>
            </a:endParaRPr>
          </a:p>
          <a:p>
            <a:pPr defTabSz="844083">
              <a:defRPr/>
            </a:pPr>
            <a:r>
              <a:rPr lang="en-GB" sz="1350" dirty="0" smtClean="0">
                <a:solidFill>
                  <a:srgbClr val="000000"/>
                </a:solidFill>
              </a:rPr>
              <a:t>  the </a:t>
            </a:r>
            <a:r>
              <a:rPr lang="en-GB" sz="1350" dirty="0">
                <a:solidFill>
                  <a:srgbClr val="000000"/>
                </a:solidFill>
              </a:rPr>
              <a:t>income statement</a:t>
            </a:r>
          </a:p>
          <a:p>
            <a:pPr marL="92075" indent="-92075" defTabSz="844083">
              <a:buFontTx/>
              <a:buChar char="-"/>
              <a:defRPr/>
            </a:pPr>
            <a:r>
              <a:rPr lang="en-GB" sz="1350" dirty="0">
                <a:solidFill>
                  <a:srgbClr val="000000"/>
                </a:solidFill>
              </a:rPr>
              <a:t>Construction contracts in the balance sheet</a:t>
            </a:r>
          </a:p>
        </p:txBody>
      </p:sp>
      <p:cxnSp>
        <p:nvCxnSpPr>
          <p:cNvPr id="13" name="Gewinkelter Verbinder 12"/>
          <p:cNvCxnSpPr/>
          <p:nvPr/>
        </p:nvCxnSpPr>
        <p:spPr bwMode="auto">
          <a:xfrm flipV="1">
            <a:off x="3656832" y="1577672"/>
            <a:ext cx="3596646" cy="2014788"/>
          </a:xfrm>
          <a:prstGeom prst="bentConnector3">
            <a:avLst>
              <a:gd name="adj1" fmla="val 4449"/>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4" name="Textfeld 73"/>
          <p:cNvSpPr txBox="1"/>
          <p:nvPr/>
        </p:nvSpPr>
        <p:spPr>
          <a:xfrm>
            <a:off x="3829904" y="3961906"/>
            <a:ext cx="3781480" cy="2118272"/>
          </a:xfrm>
          <a:prstGeom prst="rect">
            <a:avLst/>
          </a:prstGeom>
          <a:noFill/>
        </p:spPr>
        <p:txBody>
          <a:bodyPr wrap="square" rtlCol="0">
            <a:spAutoFit/>
          </a:bodyPr>
          <a:lstStyle/>
          <a:p>
            <a:pPr defTabSz="844083">
              <a:defRPr/>
            </a:pPr>
            <a:r>
              <a:rPr lang="en-GB" sz="1350" i="1" dirty="0">
                <a:solidFill>
                  <a:srgbClr val="000000"/>
                </a:solidFill>
              </a:rPr>
              <a:t>(From 1/1/2018)</a:t>
            </a:r>
          </a:p>
          <a:p>
            <a:pPr defTabSz="844083">
              <a:defRPr/>
            </a:pPr>
            <a:r>
              <a:rPr lang="en-GB" sz="1350" b="1" dirty="0">
                <a:solidFill>
                  <a:srgbClr val="FF0000"/>
                </a:solidFill>
              </a:rPr>
              <a:t>“Completed Contract” Method</a:t>
            </a:r>
            <a:endParaRPr lang="en-GB" sz="1350" dirty="0">
              <a:solidFill>
                <a:srgbClr val="FF0000"/>
              </a:solidFill>
            </a:endParaRPr>
          </a:p>
          <a:p>
            <a:pPr defTabSz="844083">
              <a:defRPr/>
            </a:pPr>
            <a:r>
              <a:rPr lang="en-GB" sz="1350" dirty="0">
                <a:solidFill>
                  <a:srgbClr val="000000"/>
                </a:solidFill>
              </a:rPr>
              <a:t>Date-related, later </a:t>
            </a:r>
            <a:r>
              <a:rPr lang="en-GB" sz="1350" dirty="0" smtClean="0">
                <a:solidFill>
                  <a:srgbClr val="000000"/>
                </a:solidFill>
              </a:rPr>
              <a:t>sales recognition </a:t>
            </a:r>
            <a:r>
              <a:rPr lang="en-GB" sz="1350" dirty="0">
                <a:solidFill>
                  <a:srgbClr val="000000"/>
                </a:solidFill>
              </a:rPr>
              <a:t>in </a:t>
            </a:r>
            <a:r>
              <a:rPr lang="en-GB" sz="1350" dirty="0" smtClean="0">
                <a:solidFill>
                  <a:srgbClr val="000000"/>
                </a:solidFill>
              </a:rPr>
              <a:t>the</a:t>
            </a:r>
          </a:p>
          <a:p>
            <a:pPr defTabSz="844083">
              <a:defRPr/>
            </a:pPr>
            <a:r>
              <a:rPr lang="en-GB" sz="1350" dirty="0" smtClean="0">
                <a:solidFill>
                  <a:srgbClr val="000000"/>
                </a:solidFill>
              </a:rPr>
              <a:t>income </a:t>
            </a:r>
            <a:r>
              <a:rPr lang="en-GB" sz="1350" dirty="0">
                <a:solidFill>
                  <a:srgbClr val="000000"/>
                </a:solidFill>
              </a:rPr>
              <a:t>statement with delivery</a:t>
            </a:r>
          </a:p>
          <a:p>
            <a:pPr marL="82550" indent="-82550" defTabSz="844083">
              <a:buFontTx/>
              <a:buChar char="-"/>
              <a:defRPr/>
            </a:pPr>
            <a:r>
              <a:rPr lang="en-GB" sz="1350" dirty="0">
                <a:solidFill>
                  <a:srgbClr val="000000"/>
                </a:solidFill>
              </a:rPr>
              <a:t>Income statement: </a:t>
            </a:r>
            <a:r>
              <a:rPr lang="en-GB" sz="1350" dirty="0" smtClean="0">
                <a:solidFill>
                  <a:srgbClr val="000000"/>
                </a:solidFill>
              </a:rPr>
              <a:t>Revenues</a:t>
            </a:r>
            <a:endParaRPr lang="en-GB" sz="1350" dirty="0">
              <a:solidFill>
                <a:srgbClr val="000000"/>
              </a:solidFill>
            </a:endParaRPr>
          </a:p>
          <a:p>
            <a:pPr marL="1524000" indent="-82550" defTabSz="844083">
              <a:defRPr/>
            </a:pPr>
            <a:r>
              <a:rPr lang="en-GB" sz="1350" dirty="0">
                <a:solidFill>
                  <a:srgbClr val="000000"/>
                </a:solidFill>
              </a:rPr>
              <a:t>  </a:t>
            </a:r>
            <a:r>
              <a:rPr lang="en-GB" sz="1350" dirty="0" smtClean="0">
                <a:solidFill>
                  <a:srgbClr val="000000"/>
                </a:solidFill>
              </a:rPr>
              <a:t>Inventory</a:t>
            </a:r>
            <a:r>
              <a:rPr lang="en-GB" sz="1350" dirty="0">
                <a:solidFill>
                  <a:srgbClr val="000000"/>
                </a:solidFill>
              </a:rPr>
              <a:t>, </a:t>
            </a:r>
            <a:r>
              <a:rPr lang="en-GB" sz="1350" dirty="0" err="1">
                <a:solidFill>
                  <a:srgbClr val="000000"/>
                </a:solidFill>
              </a:rPr>
              <a:t>WiP</a:t>
            </a:r>
            <a:endParaRPr lang="en-GB" sz="1350" dirty="0">
              <a:solidFill>
                <a:srgbClr val="000000"/>
              </a:solidFill>
            </a:endParaRPr>
          </a:p>
          <a:p>
            <a:pPr marL="1524000" indent="-1524000" defTabSz="844083">
              <a:defRPr/>
            </a:pPr>
            <a:r>
              <a:rPr lang="en-GB" sz="1350" dirty="0" smtClean="0">
                <a:solidFill>
                  <a:srgbClr val="000000"/>
                </a:solidFill>
              </a:rPr>
              <a:t>	Result</a:t>
            </a:r>
            <a:r>
              <a:rPr lang="en-GB" sz="1350" dirty="0">
                <a:solidFill>
                  <a:srgbClr val="000000"/>
                </a:solidFill>
              </a:rPr>
              <a:t>*</a:t>
            </a:r>
          </a:p>
          <a:p>
            <a:pPr marL="82550" indent="-82550" defTabSz="844083">
              <a:buFontTx/>
              <a:buChar char="-"/>
              <a:tabLst>
                <a:tab pos="1524000" algn="l"/>
              </a:tabLst>
              <a:defRPr/>
            </a:pPr>
            <a:r>
              <a:rPr lang="en-GB" sz="1350" dirty="0">
                <a:solidFill>
                  <a:srgbClr val="000000"/>
                </a:solidFill>
              </a:rPr>
              <a:t>Balance sheet: </a:t>
            </a:r>
            <a:r>
              <a:rPr lang="en-GB" sz="1350" dirty="0" smtClean="0">
                <a:solidFill>
                  <a:srgbClr val="000000"/>
                </a:solidFill>
              </a:rPr>
              <a:t>	Construction </a:t>
            </a:r>
            <a:r>
              <a:rPr lang="en-GB" sz="1350" dirty="0">
                <a:solidFill>
                  <a:srgbClr val="000000"/>
                </a:solidFill>
              </a:rPr>
              <a:t>contracts = 0</a:t>
            </a:r>
          </a:p>
          <a:p>
            <a:pPr defTabSz="844083">
              <a:tabLst>
                <a:tab pos="1524000" algn="l"/>
              </a:tabLst>
              <a:defRPr/>
            </a:pPr>
            <a:r>
              <a:rPr lang="en-GB" sz="1350" dirty="0">
                <a:solidFill>
                  <a:srgbClr val="000000"/>
                </a:solidFill>
              </a:rPr>
              <a:t>                  </a:t>
            </a:r>
            <a:r>
              <a:rPr lang="en-GB" sz="1350" dirty="0" smtClean="0">
                <a:solidFill>
                  <a:srgbClr val="000000"/>
                </a:solidFill>
              </a:rPr>
              <a:t>	Inventories</a:t>
            </a:r>
            <a:endParaRPr lang="en-GB" sz="1350" dirty="0">
              <a:solidFill>
                <a:srgbClr val="000000"/>
              </a:solidFill>
            </a:endParaRPr>
          </a:p>
          <a:p>
            <a:pPr defTabSz="844083">
              <a:defRPr/>
            </a:pPr>
            <a:r>
              <a:rPr lang="en-GB" sz="1015" dirty="0">
                <a:solidFill>
                  <a:srgbClr val="000000"/>
                </a:solidFill>
              </a:rPr>
              <a:t>*) through lack of partial profits</a:t>
            </a:r>
          </a:p>
        </p:txBody>
      </p:sp>
      <p:cxnSp>
        <p:nvCxnSpPr>
          <p:cNvPr id="55" name="Gewinkelter Verbinder 54"/>
          <p:cNvCxnSpPr/>
          <p:nvPr/>
        </p:nvCxnSpPr>
        <p:spPr bwMode="auto">
          <a:xfrm>
            <a:off x="3656832" y="4057801"/>
            <a:ext cx="3672476" cy="1974565"/>
          </a:xfrm>
          <a:prstGeom prst="bentConnector3">
            <a:avLst>
              <a:gd name="adj1" fmla="val 4093"/>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1" name="Pfeil nach unten 80"/>
          <p:cNvSpPr/>
          <p:nvPr/>
        </p:nvSpPr>
        <p:spPr bwMode="auto">
          <a:xfrm>
            <a:off x="7257774" y="4890311"/>
            <a:ext cx="265876" cy="143499"/>
          </a:xfrm>
          <a:prstGeom prst="downArrow">
            <a:avLst/>
          </a:prstGeom>
          <a:solidFill>
            <a:srgbClr val="FF0000"/>
          </a:solidFill>
          <a:ln w="12700" cap="flat" cmpd="sng" algn="ctr">
            <a:solidFill>
              <a:srgbClr val="FF0000"/>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defTabSz="844083">
              <a:defRPr/>
            </a:pPr>
            <a:endParaRPr lang="en-GB" sz="738">
              <a:solidFill>
                <a:srgbClr val="000000"/>
              </a:solidFill>
            </a:endParaRPr>
          </a:p>
        </p:txBody>
      </p:sp>
      <p:sp>
        <p:nvSpPr>
          <p:cNvPr id="80" name="Pfeil nach oben 79"/>
          <p:cNvSpPr/>
          <p:nvPr/>
        </p:nvSpPr>
        <p:spPr bwMode="auto">
          <a:xfrm>
            <a:off x="7266246" y="5071910"/>
            <a:ext cx="257405" cy="122377"/>
          </a:xfrm>
          <a:prstGeom prst="upArrow">
            <a:avLst/>
          </a:prstGeom>
          <a:solidFill>
            <a:srgbClr val="00B050"/>
          </a:solidFill>
          <a:ln w="12700" cap="flat" cmpd="sng" algn="ctr">
            <a:solidFill>
              <a:srgbClr val="00B050"/>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defTabSz="844083">
              <a:defRPr/>
            </a:pPr>
            <a:endParaRPr lang="en-GB" sz="738">
              <a:solidFill>
                <a:srgbClr val="000000"/>
              </a:solidFill>
            </a:endParaRPr>
          </a:p>
        </p:txBody>
      </p:sp>
      <p:grpSp>
        <p:nvGrpSpPr>
          <p:cNvPr id="11" name="Gruppieren 10"/>
          <p:cNvGrpSpPr/>
          <p:nvPr/>
        </p:nvGrpSpPr>
        <p:grpSpPr>
          <a:xfrm>
            <a:off x="632440" y="2431966"/>
            <a:ext cx="2924633" cy="2865293"/>
            <a:chOff x="1097803" y="2431966"/>
            <a:chExt cx="2924633" cy="2865293"/>
          </a:xfrm>
        </p:grpSpPr>
        <p:grpSp>
          <p:nvGrpSpPr>
            <p:cNvPr id="57" name="Gruppieren 56"/>
            <p:cNvGrpSpPr/>
            <p:nvPr/>
          </p:nvGrpSpPr>
          <p:grpSpPr>
            <a:xfrm>
              <a:off x="1097803" y="2431966"/>
              <a:ext cx="2924633" cy="2459350"/>
              <a:chOff x="1208584" y="1628800"/>
              <a:chExt cx="3528392" cy="3384376"/>
            </a:xfrm>
          </p:grpSpPr>
          <p:grpSp>
            <p:nvGrpSpPr>
              <p:cNvPr id="47" name="Gruppieren 46"/>
              <p:cNvGrpSpPr/>
              <p:nvPr/>
            </p:nvGrpSpPr>
            <p:grpSpPr>
              <a:xfrm>
                <a:off x="1208584" y="1628800"/>
                <a:ext cx="3528392" cy="3384376"/>
                <a:chOff x="1352600" y="1556792"/>
                <a:chExt cx="3816424" cy="3456384"/>
              </a:xfrm>
            </p:grpSpPr>
            <p:grpSp>
              <p:nvGrpSpPr>
                <p:cNvPr id="46" name="Gruppieren 45"/>
                <p:cNvGrpSpPr/>
                <p:nvPr/>
              </p:nvGrpSpPr>
              <p:grpSpPr>
                <a:xfrm>
                  <a:off x="1352600" y="1556792"/>
                  <a:ext cx="3816424" cy="3456384"/>
                  <a:chOff x="1352600" y="1556792"/>
                  <a:chExt cx="3816424" cy="3456384"/>
                </a:xfrm>
              </p:grpSpPr>
              <p:cxnSp>
                <p:nvCxnSpPr>
                  <p:cNvPr id="22" name="Gerader Verbinder 21"/>
                  <p:cNvCxnSpPr/>
                  <p:nvPr/>
                </p:nvCxnSpPr>
                <p:spPr bwMode="auto">
                  <a:xfrm flipV="1">
                    <a:off x="4376936" y="1556792"/>
                    <a:ext cx="288032" cy="2016224"/>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 name="Gerader Verbinder 41"/>
                  <p:cNvCxnSpPr/>
                  <p:nvPr/>
                </p:nvCxnSpPr>
                <p:spPr bwMode="auto">
                  <a:xfrm>
                    <a:off x="4664968" y="1556792"/>
                    <a:ext cx="288032" cy="0"/>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 name="Gerader Verbinder 23"/>
                  <p:cNvCxnSpPr/>
                  <p:nvPr/>
                </p:nvCxnSpPr>
                <p:spPr bwMode="auto">
                  <a:xfrm>
                    <a:off x="4953000" y="1556792"/>
                    <a:ext cx="216024" cy="2016224"/>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Gerader Verbinder 5"/>
                  <p:cNvCxnSpPr/>
                  <p:nvPr/>
                </p:nvCxnSpPr>
                <p:spPr bwMode="auto">
                  <a:xfrm flipV="1">
                    <a:off x="1352600" y="2852936"/>
                    <a:ext cx="1440160" cy="720080"/>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Gerader Verbinder 7"/>
                  <p:cNvCxnSpPr/>
                  <p:nvPr/>
                </p:nvCxnSpPr>
                <p:spPr bwMode="auto">
                  <a:xfrm flipV="1">
                    <a:off x="2792760" y="2852936"/>
                    <a:ext cx="1440160" cy="720080"/>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Gerader Verbinder 17"/>
                  <p:cNvCxnSpPr/>
                  <p:nvPr/>
                </p:nvCxnSpPr>
                <p:spPr bwMode="auto">
                  <a:xfrm>
                    <a:off x="2792760" y="2852936"/>
                    <a:ext cx="0" cy="720080"/>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Gerader Verbinder 19"/>
                  <p:cNvCxnSpPr/>
                  <p:nvPr/>
                </p:nvCxnSpPr>
                <p:spPr bwMode="auto">
                  <a:xfrm>
                    <a:off x="4232920" y="2852936"/>
                    <a:ext cx="0" cy="720080"/>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Gerader Verbinder 44"/>
                  <p:cNvCxnSpPr/>
                  <p:nvPr/>
                </p:nvCxnSpPr>
                <p:spPr bwMode="auto">
                  <a:xfrm>
                    <a:off x="1352600" y="3573016"/>
                    <a:ext cx="0" cy="1440160"/>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0" name="Gerader Verbinder 39"/>
                  <p:cNvCxnSpPr/>
                  <p:nvPr/>
                </p:nvCxnSpPr>
                <p:spPr bwMode="auto">
                  <a:xfrm>
                    <a:off x="4232920" y="3573016"/>
                    <a:ext cx="144016" cy="0"/>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Gerader Verbinder 11"/>
                  <p:cNvCxnSpPr/>
                  <p:nvPr/>
                </p:nvCxnSpPr>
                <p:spPr bwMode="auto">
                  <a:xfrm>
                    <a:off x="1352600" y="5013176"/>
                    <a:ext cx="3816424" cy="0"/>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4" name="Gerader Verbinder 13"/>
                <p:cNvCxnSpPr/>
                <p:nvPr/>
              </p:nvCxnSpPr>
              <p:spPr bwMode="auto">
                <a:xfrm flipV="1">
                  <a:off x="5169024" y="3573016"/>
                  <a:ext cx="0" cy="1440160"/>
                </a:xfrm>
                <a:prstGeom prst="line">
                  <a:avLst/>
                </a:pr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aphicFrame>
            <p:nvGraphicFramePr>
              <p:cNvPr id="58" name="Diagramm 57"/>
              <p:cNvGraphicFramePr/>
              <p:nvPr>
                <p:extLst/>
              </p:nvPr>
            </p:nvGraphicFramePr>
            <p:xfrm>
              <a:off x="2230648" y="3861048"/>
              <a:ext cx="840999" cy="93610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0" name="Diagramm 59"/>
              <p:cNvGraphicFramePr/>
              <p:nvPr>
                <p:extLst/>
              </p:nvPr>
            </p:nvGraphicFramePr>
            <p:xfrm>
              <a:off x="3639488" y="3861049"/>
              <a:ext cx="902727" cy="93610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6" name="Diagramm 55"/>
              <p:cNvGraphicFramePr/>
              <p:nvPr>
                <p:extLst/>
              </p:nvPr>
            </p:nvGraphicFramePr>
            <p:xfrm>
              <a:off x="1568624" y="3866154"/>
              <a:ext cx="815185" cy="93610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9" name="Diagramm 58"/>
              <p:cNvGraphicFramePr/>
              <p:nvPr>
                <p:extLst/>
              </p:nvPr>
            </p:nvGraphicFramePr>
            <p:xfrm>
              <a:off x="2965218" y="3866336"/>
              <a:ext cx="840998" cy="936107"/>
            </p:xfrm>
            <a:graphic>
              <a:graphicData uri="http://schemas.openxmlformats.org/drawingml/2006/chart">
                <c:chart xmlns:c="http://schemas.openxmlformats.org/drawingml/2006/chart" xmlns:r="http://schemas.openxmlformats.org/officeDocument/2006/relationships" r:id="rId10"/>
              </a:graphicData>
            </a:graphic>
          </p:graphicFrame>
        </p:grpSp>
        <p:sp>
          <p:nvSpPr>
            <p:cNvPr id="10" name="Textfeld 9"/>
            <p:cNvSpPr txBox="1"/>
            <p:nvPr/>
          </p:nvSpPr>
          <p:spPr>
            <a:xfrm>
              <a:off x="1164272" y="3894284"/>
              <a:ext cx="2738250" cy="319639"/>
            </a:xfrm>
            <a:prstGeom prst="rect">
              <a:avLst/>
            </a:prstGeom>
            <a:noFill/>
          </p:spPr>
          <p:txBody>
            <a:bodyPr wrap="none" rtlCol="0">
              <a:spAutoFit/>
            </a:bodyPr>
            <a:lstStyle/>
            <a:p>
              <a:pPr defTabSz="844083">
                <a:defRPr/>
              </a:pPr>
              <a:r>
                <a:rPr lang="en-GB" sz="1477" dirty="0">
                  <a:solidFill>
                    <a:srgbClr val="000000"/>
                  </a:solidFill>
                </a:rPr>
                <a:t>Status of construction contract</a:t>
              </a:r>
            </a:p>
          </p:txBody>
        </p:sp>
        <p:sp>
          <p:nvSpPr>
            <p:cNvPr id="15" name="Textfeld 14"/>
            <p:cNvSpPr txBox="1"/>
            <p:nvPr/>
          </p:nvSpPr>
          <p:spPr>
            <a:xfrm>
              <a:off x="1164271" y="4977620"/>
              <a:ext cx="237566" cy="319639"/>
            </a:xfrm>
            <a:prstGeom prst="rect">
              <a:avLst/>
            </a:prstGeom>
            <a:noFill/>
          </p:spPr>
          <p:txBody>
            <a:bodyPr wrap="none" rtlCol="0">
              <a:spAutoFit/>
            </a:bodyPr>
            <a:lstStyle/>
            <a:p>
              <a:pPr defTabSz="844083">
                <a:defRPr/>
              </a:pPr>
              <a:r>
                <a:rPr lang="en-GB" sz="1477">
                  <a:solidFill>
                    <a:srgbClr val="000000"/>
                  </a:solidFill>
                </a:rPr>
                <a:t>t</a:t>
              </a:r>
            </a:p>
          </p:txBody>
        </p:sp>
        <p:cxnSp>
          <p:nvCxnSpPr>
            <p:cNvPr id="17" name="Gerade Verbindung mit Pfeil 16"/>
            <p:cNvCxnSpPr>
              <a:stCxn id="15" idx="3"/>
            </p:cNvCxnSpPr>
            <p:nvPr/>
          </p:nvCxnSpPr>
          <p:spPr bwMode="auto">
            <a:xfrm>
              <a:off x="1388001" y="5133874"/>
              <a:ext cx="2358524" cy="0"/>
            </a:xfrm>
            <a:prstGeom prst="straightConnector1">
              <a:avLst/>
            </a:prstGeom>
            <a:noFill/>
            <a:ln w="285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65" name="Pfeil nach unten 64"/>
          <p:cNvSpPr/>
          <p:nvPr/>
        </p:nvSpPr>
        <p:spPr bwMode="auto">
          <a:xfrm>
            <a:off x="7257811" y="5271321"/>
            <a:ext cx="265876" cy="143499"/>
          </a:xfrm>
          <a:prstGeom prst="downArrow">
            <a:avLst/>
          </a:prstGeom>
          <a:solidFill>
            <a:srgbClr val="FF0000"/>
          </a:solidFill>
          <a:ln w="12700" cap="flat" cmpd="sng" algn="ctr">
            <a:solidFill>
              <a:srgbClr val="FF0000"/>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defTabSz="844083">
              <a:defRPr/>
            </a:pPr>
            <a:endParaRPr lang="en-GB" sz="738">
              <a:solidFill>
                <a:srgbClr val="000000"/>
              </a:solidFill>
            </a:endParaRPr>
          </a:p>
        </p:txBody>
      </p:sp>
      <p:sp>
        <p:nvSpPr>
          <p:cNvPr id="82" name="Pfeil nach oben 81"/>
          <p:cNvSpPr/>
          <p:nvPr/>
        </p:nvSpPr>
        <p:spPr bwMode="auto">
          <a:xfrm>
            <a:off x="7275771" y="5689192"/>
            <a:ext cx="257405" cy="122377"/>
          </a:xfrm>
          <a:prstGeom prst="upArrow">
            <a:avLst/>
          </a:prstGeom>
          <a:solidFill>
            <a:srgbClr val="00B050"/>
          </a:solidFill>
          <a:ln w="12700" cap="flat" cmpd="sng" algn="ctr">
            <a:solidFill>
              <a:srgbClr val="00B050"/>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defTabSz="844083">
              <a:defRPr/>
            </a:pPr>
            <a:endParaRPr lang="en-GB" sz="738">
              <a:solidFill>
                <a:srgbClr val="000000"/>
              </a:solidFill>
            </a:endParaRPr>
          </a:p>
        </p:txBody>
      </p:sp>
      <p:grpSp>
        <p:nvGrpSpPr>
          <p:cNvPr id="5" name="Gruppieren 4"/>
          <p:cNvGrpSpPr/>
          <p:nvPr/>
        </p:nvGrpSpPr>
        <p:grpSpPr>
          <a:xfrm>
            <a:off x="7631211" y="3960752"/>
            <a:ext cx="1604422" cy="2193474"/>
            <a:chOff x="7203776" y="3960752"/>
            <a:chExt cx="1604422" cy="2193474"/>
          </a:xfrm>
        </p:grpSpPr>
        <p:sp>
          <p:nvSpPr>
            <p:cNvPr id="37" name="Abgerundetes Rechteck 36"/>
            <p:cNvSpPr/>
            <p:nvPr/>
          </p:nvSpPr>
          <p:spPr bwMode="auto">
            <a:xfrm>
              <a:off x="7375678" y="3960752"/>
              <a:ext cx="1432520" cy="2071614"/>
            </a:xfrm>
            <a:prstGeom prst="round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4406" tIns="42203" rIns="84406" bIns="42203" numCol="1" rtlCol="0" anchor="t" anchorCtr="0" compatLnSpc="1">
              <a:prstTxWarp prst="textNoShape">
                <a:avLst/>
              </a:prstTxWarp>
            </a:bodyPr>
            <a:lstStyle/>
            <a:p>
              <a:pPr defTabSz="844083">
                <a:defRPr/>
              </a:pPr>
              <a:endParaRPr lang="en-GB" sz="738">
                <a:solidFill>
                  <a:srgbClr val="000000"/>
                </a:solidFill>
              </a:endParaRPr>
            </a:p>
          </p:txBody>
        </p:sp>
        <p:sp>
          <p:nvSpPr>
            <p:cNvPr id="38" name="Abgerundetes Rechteck 37"/>
            <p:cNvSpPr/>
            <p:nvPr/>
          </p:nvSpPr>
          <p:spPr bwMode="auto">
            <a:xfrm>
              <a:off x="7203776" y="4082612"/>
              <a:ext cx="1432520" cy="2071614"/>
            </a:xfrm>
            <a:prstGeom prst="roundRect">
              <a:avLst/>
            </a:prstGeom>
            <a:solidFill>
              <a:schemeClr val="bg1"/>
            </a:solidFill>
            <a:ln w="28575" cap="flat" cmpd="sng" algn="ctr">
              <a:solidFill>
                <a:schemeClr val="tx1"/>
              </a:solidFill>
              <a:prstDash val="solid"/>
              <a:round/>
              <a:headEnd type="none" w="med" len="med"/>
              <a:tailEnd type="none" w="med" len="med"/>
            </a:ln>
            <a:effectLst/>
            <a:extLst/>
          </p:spPr>
          <p:txBody>
            <a:bodyPr vert="horz" wrap="square" lIns="84406" tIns="42203" rIns="84406" bIns="42203" numCol="1" rtlCol="0" anchor="t" anchorCtr="0" compatLnSpc="1">
              <a:prstTxWarp prst="textNoShape">
                <a:avLst/>
              </a:prstTxWarp>
            </a:bodyPr>
            <a:lstStyle/>
            <a:p>
              <a:pPr defTabSz="844083">
                <a:defRPr/>
              </a:pPr>
              <a:endParaRPr lang="en-GB" sz="738" dirty="0">
                <a:solidFill>
                  <a:srgbClr val="000000"/>
                </a:solidFill>
              </a:endParaRPr>
            </a:p>
          </p:txBody>
        </p:sp>
        <p:sp>
          <p:nvSpPr>
            <p:cNvPr id="41" name="Textfeld 40"/>
            <p:cNvSpPr txBox="1"/>
            <p:nvPr/>
          </p:nvSpPr>
          <p:spPr>
            <a:xfrm>
              <a:off x="7437322" y="4091964"/>
              <a:ext cx="1079142" cy="546945"/>
            </a:xfrm>
            <a:prstGeom prst="rect">
              <a:avLst/>
            </a:prstGeom>
            <a:noFill/>
          </p:spPr>
          <p:txBody>
            <a:bodyPr wrap="none" rtlCol="0">
              <a:spAutoFit/>
            </a:bodyPr>
            <a:lstStyle/>
            <a:p>
              <a:pPr defTabSz="844083">
                <a:defRPr/>
              </a:pPr>
              <a:r>
                <a:rPr lang="en-GB" sz="1477" b="1" dirty="0" smtClean="0">
                  <a:solidFill>
                    <a:srgbClr val="000000"/>
                  </a:solidFill>
                </a:rPr>
                <a:t>Income</a:t>
              </a:r>
            </a:p>
            <a:p>
              <a:pPr defTabSz="844083">
                <a:defRPr/>
              </a:pPr>
              <a:r>
                <a:rPr lang="en-GB" sz="1477" b="1" dirty="0" smtClean="0">
                  <a:solidFill>
                    <a:srgbClr val="000000"/>
                  </a:solidFill>
                </a:rPr>
                <a:t>statement</a:t>
              </a:r>
              <a:endParaRPr lang="en-GB" sz="1477" b="1" dirty="0">
                <a:solidFill>
                  <a:srgbClr val="000000"/>
                </a:solidFill>
              </a:endParaRPr>
            </a:p>
          </p:txBody>
        </p:sp>
        <p:graphicFrame>
          <p:nvGraphicFramePr>
            <p:cNvPr id="54" name="Diagramm 53"/>
            <p:cNvGraphicFramePr/>
            <p:nvPr>
              <p:extLst/>
            </p:nvPr>
          </p:nvGraphicFramePr>
          <p:xfrm>
            <a:off x="7721354" y="4498375"/>
            <a:ext cx="479223" cy="545288"/>
          </p:xfrm>
          <a:graphic>
            <a:graphicData uri="http://schemas.openxmlformats.org/drawingml/2006/chart">
              <c:chart xmlns:c="http://schemas.openxmlformats.org/drawingml/2006/chart" xmlns:r="http://schemas.openxmlformats.org/officeDocument/2006/relationships" r:id="rId11"/>
            </a:graphicData>
          </a:graphic>
        </p:graphicFrame>
        <p:cxnSp>
          <p:nvCxnSpPr>
            <p:cNvPr id="43" name="Gerader Verbinder 42"/>
            <p:cNvCxnSpPr/>
            <p:nvPr/>
          </p:nvCxnSpPr>
          <p:spPr bwMode="auto">
            <a:xfrm>
              <a:off x="7432978" y="5118418"/>
              <a:ext cx="974114"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4" name="Gerader Verbinder 43"/>
            <p:cNvCxnSpPr/>
            <p:nvPr/>
          </p:nvCxnSpPr>
          <p:spPr bwMode="auto">
            <a:xfrm>
              <a:off x="7432978" y="5301208"/>
              <a:ext cx="974114"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8" name="Gerader Verbinder 47"/>
            <p:cNvCxnSpPr/>
            <p:nvPr/>
          </p:nvCxnSpPr>
          <p:spPr bwMode="auto">
            <a:xfrm>
              <a:off x="7432978" y="5483997"/>
              <a:ext cx="974114"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Gerader Verbinder 48"/>
            <p:cNvCxnSpPr/>
            <p:nvPr/>
          </p:nvCxnSpPr>
          <p:spPr bwMode="auto">
            <a:xfrm>
              <a:off x="7432978" y="5666787"/>
              <a:ext cx="974114"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Gerader Verbinder 49"/>
            <p:cNvCxnSpPr/>
            <p:nvPr/>
          </p:nvCxnSpPr>
          <p:spPr bwMode="auto">
            <a:xfrm>
              <a:off x="7432978" y="5849576"/>
              <a:ext cx="974114" cy="0"/>
            </a:xfrm>
            <a:prstGeom prst="line">
              <a:avLst/>
            </a:prstGeom>
            <a:no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xmlns="" val="315015315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err="1" smtClean="0"/>
              <a:t>PoC</a:t>
            </a:r>
            <a:r>
              <a:rPr lang="en-US" dirty="0" smtClean="0"/>
              <a:t> </a:t>
            </a:r>
            <a:r>
              <a:rPr lang="en-US" dirty="0"/>
              <a:t>e</a:t>
            </a:r>
            <a:r>
              <a:rPr lang="en-US" dirty="0" smtClean="0"/>
              <a:t>ffects flattening out in line with 12M business </a:t>
            </a:r>
            <a:r>
              <a:rPr lang="en-US" dirty="0"/>
              <a:t>c</a:t>
            </a:r>
            <a:r>
              <a:rPr lang="en-US" dirty="0" smtClean="0"/>
              <a:t>ycle</a:t>
            </a:r>
            <a:endParaRPr lang="de-AT" sz="1400" dirty="0"/>
          </a:p>
        </p:txBody>
      </p:sp>
      <p:graphicFrame>
        <p:nvGraphicFramePr>
          <p:cNvPr id="5" name="Diagramm 4"/>
          <p:cNvGraphicFramePr/>
          <p:nvPr>
            <p:extLst>
              <p:ext uri="{D42A27DB-BD31-4B8C-83A1-F6EECF244321}">
                <p14:modId xmlns:p14="http://schemas.microsoft.com/office/powerpoint/2010/main" xmlns="" val="3428200675"/>
              </p:ext>
            </p:extLst>
          </p:nvPr>
        </p:nvGraphicFramePr>
        <p:xfrm>
          <a:off x="632440" y="2132832"/>
          <a:ext cx="3564462" cy="302439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feld 6"/>
          <p:cNvSpPr txBox="1"/>
          <p:nvPr/>
        </p:nvSpPr>
        <p:spPr>
          <a:xfrm>
            <a:off x="956482" y="4586961"/>
            <a:ext cx="686406" cy="246221"/>
          </a:xfrm>
          <a:prstGeom prst="rect">
            <a:avLst/>
          </a:prstGeom>
          <a:solidFill>
            <a:schemeClr val="bg1"/>
          </a:solidFill>
        </p:spPr>
        <p:txBody>
          <a:bodyPr wrap="none" rtlCol="0">
            <a:spAutoFit/>
          </a:bodyPr>
          <a:lstStyle/>
          <a:p>
            <a:r>
              <a:rPr lang="de-DE" sz="1000" dirty="0" smtClean="0"/>
              <a:t>1-3/2018</a:t>
            </a:r>
            <a:endParaRPr lang="de-DE" sz="1000" dirty="0"/>
          </a:p>
        </p:txBody>
      </p:sp>
      <p:sp>
        <p:nvSpPr>
          <p:cNvPr id="8" name="Textfeld 7"/>
          <p:cNvSpPr txBox="1"/>
          <p:nvPr/>
        </p:nvSpPr>
        <p:spPr>
          <a:xfrm>
            <a:off x="1782272" y="4586961"/>
            <a:ext cx="686406" cy="246221"/>
          </a:xfrm>
          <a:prstGeom prst="rect">
            <a:avLst/>
          </a:prstGeom>
          <a:solidFill>
            <a:schemeClr val="bg1"/>
          </a:solidFill>
        </p:spPr>
        <p:txBody>
          <a:bodyPr wrap="none" rtlCol="0">
            <a:spAutoFit/>
          </a:bodyPr>
          <a:lstStyle/>
          <a:p>
            <a:r>
              <a:rPr lang="de-DE" sz="1000" dirty="0" smtClean="0"/>
              <a:t>1-6/2018</a:t>
            </a:r>
            <a:endParaRPr lang="de-DE" sz="1000" dirty="0"/>
          </a:p>
        </p:txBody>
      </p:sp>
      <p:sp>
        <p:nvSpPr>
          <p:cNvPr id="12" name="Textfeld 11"/>
          <p:cNvSpPr txBox="1"/>
          <p:nvPr/>
        </p:nvSpPr>
        <p:spPr>
          <a:xfrm>
            <a:off x="2538370" y="4586961"/>
            <a:ext cx="686406" cy="246221"/>
          </a:xfrm>
          <a:prstGeom prst="rect">
            <a:avLst/>
          </a:prstGeom>
          <a:solidFill>
            <a:schemeClr val="bg1"/>
          </a:solidFill>
        </p:spPr>
        <p:txBody>
          <a:bodyPr wrap="none" rtlCol="0">
            <a:spAutoFit/>
          </a:bodyPr>
          <a:lstStyle/>
          <a:p>
            <a:r>
              <a:rPr lang="de-DE" sz="1000" dirty="0" smtClean="0"/>
              <a:t>1-9/2018</a:t>
            </a:r>
            <a:endParaRPr lang="de-DE" sz="1000" dirty="0"/>
          </a:p>
        </p:txBody>
      </p:sp>
      <p:sp>
        <p:nvSpPr>
          <p:cNvPr id="13" name="Textfeld 12"/>
          <p:cNvSpPr txBox="1"/>
          <p:nvPr/>
        </p:nvSpPr>
        <p:spPr>
          <a:xfrm>
            <a:off x="3223936" y="4586961"/>
            <a:ext cx="756938" cy="246221"/>
          </a:xfrm>
          <a:prstGeom prst="rect">
            <a:avLst/>
          </a:prstGeom>
          <a:solidFill>
            <a:schemeClr val="bg1"/>
          </a:solidFill>
        </p:spPr>
        <p:txBody>
          <a:bodyPr wrap="none" rtlCol="0">
            <a:spAutoFit/>
          </a:bodyPr>
          <a:lstStyle/>
          <a:p>
            <a:r>
              <a:rPr lang="de-DE" sz="1000" dirty="0" smtClean="0"/>
              <a:t>1-12/2018</a:t>
            </a:r>
            <a:endParaRPr lang="de-DE" sz="1000" dirty="0"/>
          </a:p>
        </p:txBody>
      </p:sp>
      <p:sp>
        <p:nvSpPr>
          <p:cNvPr id="14" name="Textfeld 13"/>
          <p:cNvSpPr txBox="1"/>
          <p:nvPr/>
        </p:nvSpPr>
        <p:spPr>
          <a:xfrm>
            <a:off x="524426" y="2348860"/>
            <a:ext cx="667170" cy="246221"/>
          </a:xfrm>
          <a:prstGeom prst="rect">
            <a:avLst/>
          </a:prstGeom>
          <a:solidFill>
            <a:schemeClr val="bg1"/>
          </a:solidFill>
        </p:spPr>
        <p:txBody>
          <a:bodyPr wrap="none" rtlCol="0">
            <a:spAutoFit/>
          </a:bodyPr>
          <a:lstStyle/>
          <a:p>
            <a:r>
              <a:rPr lang="de-DE" sz="1000" dirty="0"/>
              <a:t>i</a:t>
            </a:r>
            <a:r>
              <a:rPr lang="de-DE" sz="1000" dirty="0" smtClean="0"/>
              <a:t>n € </a:t>
            </a:r>
            <a:r>
              <a:rPr lang="de-DE" sz="1000" dirty="0" err="1" smtClean="0"/>
              <a:t>mio</a:t>
            </a:r>
            <a:r>
              <a:rPr lang="de-DE" sz="1000" dirty="0" smtClean="0"/>
              <a:t> </a:t>
            </a:r>
            <a:endParaRPr lang="de-DE" sz="1000" dirty="0"/>
          </a:p>
        </p:txBody>
      </p:sp>
      <p:sp>
        <p:nvSpPr>
          <p:cNvPr id="19" name="Rectangle 3"/>
          <p:cNvSpPr>
            <a:spLocks noGrp="1" noChangeArrowheads="1"/>
          </p:cNvSpPr>
          <p:nvPr>
            <p:ph idx="1"/>
          </p:nvPr>
        </p:nvSpPr>
        <p:spPr>
          <a:xfrm>
            <a:off x="4666440" y="1808790"/>
            <a:ext cx="4715134" cy="4614409"/>
          </a:xfrm>
        </p:spPr>
        <p:txBody>
          <a:bodyPr/>
          <a:lstStyle/>
          <a:p>
            <a:pPr algn="l" rtl="0"/>
            <a:r>
              <a:rPr lang="en-GB" sz="1800" dirty="0" smtClean="0"/>
              <a:t>IFRS 15 was first applied in the reporting period under the modified retrospective approach</a:t>
            </a:r>
          </a:p>
          <a:p>
            <a:pPr algn="l" rtl="0"/>
            <a:r>
              <a:rPr lang="en-GB" sz="1800" dirty="0" smtClean="0"/>
              <a:t>According to this approach </a:t>
            </a:r>
            <a:r>
              <a:rPr lang="en-GB" sz="1800" dirty="0" err="1" smtClean="0"/>
              <a:t>PoC</a:t>
            </a:r>
            <a:r>
              <a:rPr lang="en-GB" sz="1800" dirty="0" smtClean="0"/>
              <a:t> effects need to be presented only in the first year of introduction</a:t>
            </a:r>
          </a:p>
          <a:p>
            <a:pPr algn="l" rtl="0"/>
            <a:r>
              <a:rPr lang="en-GB" sz="1800" dirty="0" smtClean="0"/>
              <a:t>With regards to </a:t>
            </a:r>
            <a:r>
              <a:rPr lang="en-GB" sz="1800" dirty="0" err="1" smtClean="0"/>
              <a:t>Rosenbauer</a:t>
            </a:r>
            <a:r>
              <a:rPr lang="en-GB" sz="1800" dirty="0" smtClean="0"/>
              <a:t> Group, the new accounting standard is primarily relevant for the production of firefighting vehicles</a:t>
            </a:r>
            <a:endParaRPr lang="en-GB" sz="1800" dirty="0"/>
          </a:p>
          <a:p>
            <a:r>
              <a:rPr lang="en-GB" sz="1800" dirty="0" smtClean="0"/>
              <a:t>12M business cycle: First half-year characterised by stockpiling, second half-year by stock reduction</a:t>
            </a:r>
            <a:endParaRPr lang="en-GB" sz="2200" dirty="0">
              <a:sym typeface="Wingdings" pitchFamily="2" charset="2"/>
            </a:endParaRPr>
          </a:p>
        </p:txBody>
      </p:sp>
    </p:spTree>
    <p:extLst>
      <p:ext uri="{BB962C8B-B14F-4D97-AF65-F5344CB8AC3E}">
        <p14:creationId xmlns:p14="http://schemas.microsoft.com/office/powerpoint/2010/main" xmlns="" val="198270825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742950" y="190500"/>
            <a:ext cx="6457950" cy="857250"/>
          </a:xfrm>
        </p:spPr>
        <p:txBody>
          <a:bodyPr/>
          <a:lstStyle/>
          <a:p>
            <a:pPr algn="l" rtl="0" eaLnBrk="1" hangingPunct="1"/>
            <a:r>
              <a:rPr lang="de" b="1" i="0" u="none" baseline="0" dirty="0" smtClean="0"/>
              <a:t>Segment</a:t>
            </a:r>
            <a:r>
              <a:rPr lang="de" b="1" i="0" u="none" dirty="0" smtClean="0"/>
              <a:t> reporting by </a:t>
            </a:r>
            <a:r>
              <a:rPr lang="de" b="1" i="0" u="none" baseline="0" dirty="0" smtClean="0"/>
              <a:t>Areas</a:t>
            </a:r>
            <a:endParaRPr lang="de" b="1" i="0" u="none" baseline="0" dirty="0"/>
          </a:p>
        </p:txBody>
      </p:sp>
      <p:grpSp>
        <p:nvGrpSpPr>
          <p:cNvPr id="541" name="Gruppieren 540"/>
          <p:cNvGrpSpPr/>
          <p:nvPr/>
        </p:nvGrpSpPr>
        <p:grpSpPr>
          <a:xfrm>
            <a:off x="632520" y="5689687"/>
            <a:ext cx="3905549" cy="938719"/>
            <a:chOff x="694800" y="5706885"/>
            <a:chExt cx="3852530" cy="938719"/>
          </a:xfrm>
        </p:grpSpPr>
        <p:sp>
          <p:nvSpPr>
            <p:cNvPr id="542" name="Textfeld 541"/>
            <p:cNvSpPr txBox="1"/>
            <p:nvPr/>
          </p:nvSpPr>
          <p:spPr>
            <a:xfrm>
              <a:off x="813488" y="5706885"/>
              <a:ext cx="3733842" cy="938719"/>
            </a:xfrm>
            <a:prstGeom prst="rect">
              <a:avLst/>
            </a:prstGeom>
            <a:noFill/>
          </p:spPr>
          <p:txBody>
            <a:bodyPr wrap="square" rtlCol="0">
              <a:spAutoFit/>
            </a:bodyPr>
            <a:lstStyle/>
            <a:p>
              <a:pPr>
                <a:tabLst>
                  <a:tab pos="538163" algn="l"/>
                </a:tabLst>
              </a:pPr>
              <a:r>
                <a:rPr lang="de-DE" sz="1100" dirty="0" smtClean="0"/>
                <a:t>CEEU</a:t>
              </a:r>
              <a:r>
                <a:rPr lang="de-DE" sz="1100" dirty="0"/>
                <a:t>: </a:t>
              </a:r>
              <a:r>
                <a:rPr lang="de-DE" sz="1100" dirty="0" smtClean="0"/>
                <a:t>	Central </a:t>
              </a:r>
              <a:r>
                <a:rPr lang="de-DE" sz="1100" dirty="0"/>
                <a:t>&amp; Eastern </a:t>
              </a:r>
              <a:r>
                <a:rPr lang="de-DE" sz="1100" dirty="0" smtClean="0"/>
                <a:t>Europe</a:t>
              </a:r>
            </a:p>
            <a:p>
              <a:pPr>
                <a:tabLst>
                  <a:tab pos="538163" algn="l"/>
                </a:tabLst>
              </a:pPr>
              <a:r>
                <a:rPr lang="de-DE" sz="1100" dirty="0" smtClean="0"/>
                <a:t>NISA:</a:t>
              </a:r>
              <a:r>
                <a:rPr lang="de-DE" sz="1100" dirty="0"/>
                <a:t>	Northern Europe, Iberia, South </a:t>
              </a:r>
              <a:r>
                <a:rPr lang="de-DE" sz="1100" dirty="0" err="1"/>
                <a:t>America</a:t>
              </a:r>
              <a:r>
                <a:rPr lang="de-DE" sz="1100" dirty="0"/>
                <a:t>, </a:t>
              </a:r>
              <a:r>
                <a:rPr lang="de-DE" sz="1100" dirty="0" err="1" smtClean="0"/>
                <a:t>Africa</a:t>
              </a:r>
              <a:endParaRPr lang="de-DE" sz="1100" dirty="0" smtClean="0"/>
            </a:p>
            <a:p>
              <a:pPr>
                <a:tabLst>
                  <a:tab pos="538163" algn="l"/>
                </a:tabLst>
              </a:pPr>
              <a:r>
                <a:rPr lang="de-DE" sz="1100" dirty="0"/>
                <a:t>MENA:	</a:t>
              </a:r>
              <a:r>
                <a:rPr lang="de-DE" sz="1100" dirty="0" err="1" smtClean="0"/>
                <a:t>Middle</a:t>
              </a:r>
              <a:r>
                <a:rPr lang="de-DE" sz="1100" dirty="0" smtClean="0"/>
                <a:t> </a:t>
              </a:r>
              <a:r>
                <a:rPr lang="de-DE" sz="1100" dirty="0"/>
                <a:t>East &amp; North </a:t>
              </a:r>
              <a:r>
                <a:rPr lang="de-DE" sz="1100" dirty="0" err="1" smtClean="0"/>
                <a:t>Africa</a:t>
              </a:r>
              <a:endParaRPr lang="de-DE" sz="1100" dirty="0" smtClean="0"/>
            </a:p>
            <a:p>
              <a:pPr>
                <a:tabLst>
                  <a:tab pos="538163" algn="l"/>
                </a:tabLst>
              </a:pPr>
              <a:r>
                <a:rPr lang="de-DE" sz="1100" dirty="0"/>
                <a:t>APAC:	</a:t>
              </a:r>
              <a:r>
                <a:rPr lang="de-DE" sz="1100" dirty="0" err="1"/>
                <a:t>Asia</a:t>
              </a:r>
              <a:r>
                <a:rPr lang="de-DE" sz="1100" dirty="0"/>
                <a:t>, Pacific, </a:t>
              </a:r>
              <a:r>
                <a:rPr lang="de-DE" sz="1100" dirty="0" err="1"/>
                <a:t>Australia</a:t>
              </a:r>
              <a:r>
                <a:rPr lang="de-DE" sz="1100" dirty="0"/>
                <a:t>, </a:t>
              </a:r>
              <a:r>
                <a:rPr lang="de-DE" sz="1100" dirty="0" smtClean="0"/>
                <a:t>China</a:t>
              </a:r>
            </a:p>
            <a:p>
              <a:pPr>
                <a:tabLst>
                  <a:tab pos="538163" algn="l"/>
                </a:tabLst>
              </a:pPr>
              <a:r>
                <a:rPr lang="de-DE" sz="1100" dirty="0"/>
                <a:t>NOMA:	North &amp; </a:t>
              </a:r>
              <a:r>
                <a:rPr lang="de-DE" sz="1100" dirty="0" err="1"/>
                <a:t>Middle</a:t>
              </a:r>
              <a:r>
                <a:rPr lang="de-DE" sz="1100" dirty="0"/>
                <a:t> </a:t>
              </a:r>
              <a:r>
                <a:rPr lang="de-DE" sz="1100" dirty="0" err="1"/>
                <a:t>America</a:t>
              </a:r>
              <a:endParaRPr lang="de-DE" sz="1100" dirty="0"/>
            </a:p>
          </p:txBody>
        </p:sp>
        <p:sp>
          <p:nvSpPr>
            <p:cNvPr id="543" name="Rechteck 542"/>
            <p:cNvSpPr/>
            <p:nvPr/>
          </p:nvSpPr>
          <p:spPr bwMode="auto">
            <a:xfrm>
              <a:off x="695077" y="5765039"/>
              <a:ext cx="129169" cy="129600"/>
            </a:xfrm>
            <a:prstGeom prst="rect">
              <a:avLst/>
            </a:prstGeom>
            <a:solidFill>
              <a:srgbClr val="C00418"/>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smtClean="0">
                <a:ln>
                  <a:noFill/>
                </a:ln>
                <a:solidFill>
                  <a:schemeClr val="tx1"/>
                </a:solidFill>
                <a:effectLst/>
                <a:latin typeface="Arial" charset="0"/>
              </a:endParaRPr>
            </a:p>
          </p:txBody>
        </p:sp>
        <p:sp>
          <p:nvSpPr>
            <p:cNvPr id="544" name="Rechteck 543"/>
            <p:cNvSpPr/>
            <p:nvPr/>
          </p:nvSpPr>
          <p:spPr bwMode="auto">
            <a:xfrm>
              <a:off x="694800" y="5925390"/>
              <a:ext cx="129169" cy="129600"/>
            </a:xfrm>
            <a:prstGeom prst="rect">
              <a:avLst/>
            </a:prstGeom>
            <a:solidFill>
              <a:srgbClr val="FFCC66"/>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smtClean="0">
                <a:ln>
                  <a:noFill/>
                </a:ln>
                <a:solidFill>
                  <a:schemeClr val="tx1"/>
                </a:solidFill>
                <a:effectLst/>
                <a:latin typeface="Arial" charset="0"/>
              </a:endParaRPr>
            </a:p>
          </p:txBody>
        </p:sp>
        <p:sp>
          <p:nvSpPr>
            <p:cNvPr id="545" name="Rechteck 544"/>
            <p:cNvSpPr/>
            <p:nvPr/>
          </p:nvSpPr>
          <p:spPr bwMode="auto">
            <a:xfrm>
              <a:off x="694800" y="6093692"/>
              <a:ext cx="129169" cy="129600"/>
            </a:xfrm>
            <a:prstGeom prst="rect">
              <a:avLst/>
            </a:prstGeom>
            <a:solidFill>
              <a:schemeClr val="bg2">
                <a:lumMod val="50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smtClean="0">
                <a:ln>
                  <a:noFill/>
                </a:ln>
                <a:solidFill>
                  <a:schemeClr val="tx1"/>
                </a:solidFill>
                <a:effectLst/>
                <a:latin typeface="Arial" charset="0"/>
              </a:endParaRPr>
            </a:p>
          </p:txBody>
        </p:sp>
        <p:sp>
          <p:nvSpPr>
            <p:cNvPr id="546" name="Rechteck 545"/>
            <p:cNvSpPr/>
            <p:nvPr/>
          </p:nvSpPr>
          <p:spPr bwMode="auto">
            <a:xfrm>
              <a:off x="694800" y="6262464"/>
              <a:ext cx="129169" cy="129600"/>
            </a:xfrm>
            <a:prstGeom prst="rect">
              <a:avLst/>
            </a:prstGeom>
            <a:solidFill>
              <a:srgbClr val="FF9933"/>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smtClean="0">
                <a:ln>
                  <a:noFill/>
                </a:ln>
                <a:solidFill>
                  <a:schemeClr val="tx1"/>
                </a:solidFill>
                <a:effectLst/>
                <a:latin typeface="Arial" charset="0"/>
              </a:endParaRPr>
            </a:p>
          </p:txBody>
        </p:sp>
        <p:sp>
          <p:nvSpPr>
            <p:cNvPr id="547" name="Rechteck 546"/>
            <p:cNvSpPr/>
            <p:nvPr/>
          </p:nvSpPr>
          <p:spPr bwMode="auto">
            <a:xfrm>
              <a:off x="694800" y="6436380"/>
              <a:ext cx="129169" cy="129600"/>
            </a:xfrm>
            <a:prstGeom prst="rect">
              <a:avLst/>
            </a:prstGeom>
            <a:solidFill>
              <a:srgbClr val="000066"/>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smtClean="0">
                <a:ln>
                  <a:noFill/>
                </a:ln>
                <a:solidFill>
                  <a:schemeClr val="tx1"/>
                </a:solidFill>
                <a:effectLst/>
                <a:latin typeface="Arial" charset="0"/>
              </a:endParaRPr>
            </a:p>
          </p:txBody>
        </p:sp>
      </p:grpSp>
      <p:pic>
        <p:nvPicPr>
          <p:cNvPr id="2" name="Grafik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7241" y="1268760"/>
            <a:ext cx="6474785" cy="4176464"/>
          </a:xfrm>
          <a:prstGeom prst="rect">
            <a:avLst/>
          </a:prstGeom>
        </p:spPr>
      </p:pic>
    </p:spTree>
    <p:extLst>
      <p:ext uri="{BB962C8B-B14F-4D97-AF65-F5344CB8AC3E}">
        <p14:creationId xmlns:p14="http://schemas.microsoft.com/office/powerpoint/2010/main" xmlns="" val="215740604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de-DE" dirty="0"/>
              <a:t>Number of e</a:t>
            </a:r>
            <a:r>
              <a:rPr lang="en-US" altLang="de-DE" dirty="0" smtClean="0"/>
              <a:t>mployees </a:t>
            </a:r>
            <a:r>
              <a:rPr lang="en-US" altLang="de-DE" sz="1800" dirty="0"/>
              <a:t>(reporting date)</a:t>
            </a:r>
            <a:endParaRPr lang="de-DE" sz="1800" dirty="0"/>
          </a:p>
        </p:txBody>
      </p:sp>
      <p:sp>
        <p:nvSpPr>
          <p:cNvPr id="10" name="Rectangle 3"/>
          <p:cNvSpPr>
            <a:spLocks noChangeArrowheads="1"/>
          </p:cNvSpPr>
          <p:nvPr/>
        </p:nvSpPr>
        <p:spPr bwMode="auto">
          <a:xfrm>
            <a:off x="626618" y="5697294"/>
            <a:ext cx="9002713" cy="5048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16" tIns="45711" rIns="91416" bIns="45711" anchor="ctr"/>
          <a:lstStyle/>
          <a:p>
            <a:pPr marL="285750" indent="-285750">
              <a:buClr>
                <a:schemeClr val="accent2"/>
              </a:buClr>
              <a:buFont typeface="Wingdings" panose="05000000000000000000" pitchFamily="2" charset="2"/>
              <a:buChar char="§"/>
              <a:defRPr/>
            </a:pPr>
            <a:r>
              <a:rPr lang="en-US" dirty="0">
                <a:sym typeface="Wingdings" pitchFamily="2" charset="2"/>
              </a:rPr>
              <a:t>In addition, Rosenbauer employs approximately</a:t>
            </a:r>
            <a:r>
              <a:rPr lang="en-US" dirty="0"/>
              <a:t> </a:t>
            </a:r>
            <a:r>
              <a:rPr lang="en-US" dirty="0" smtClean="0">
                <a:sym typeface="Wingdings" pitchFamily="2" charset="2"/>
              </a:rPr>
              <a:t>355</a:t>
            </a:r>
            <a:r>
              <a:rPr lang="en-US" dirty="0" smtClean="0"/>
              <a:t> </a:t>
            </a:r>
            <a:r>
              <a:rPr lang="en-US" dirty="0">
                <a:sym typeface="Wingdings" pitchFamily="2" charset="2"/>
              </a:rPr>
              <a:t>temporary employees.</a:t>
            </a:r>
          </a:p>
        </p:txBody>
      </p:sp>
      <p:graphicFrame>
        <p:nvGraphicFramePr>
          <p:cNvPr id="7" name="Object 4"/>
          <p:cNvGraphicFramePr>
            <a:graphicFrameLocks noChangeAspect="1"/>
          </p:cNvGraphicFramePr>
          <p:nvPr>
            <p:extLst>
              <p:ext uri="{D42A27DB-BD31-4B8C-83A1-F6EECF244321}">
                <p14:modId xmlns:p14="http://schemas.microsoft.com/office/powerpoint/2010/main" xmlns="" val="809975412"/>
              </p:ext>
            </p:extLst>
          </p:nvPr>
        </p:nvGraphicFramePr>
        <p:xfrm>
          <a:off x="200384" y="1071563"/>
          <a:ext cx="8531609" cy="437326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feld 1"/>
          <p:cNvSpPr txBox="1"/>
          <p:nvPr/>
        </p:nvSpPr>
        <p:spPr>
          <a:xfrm>
            <a:off x="8295640" y="2977198"/>
            <a:ext cx="976423" cy="3240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t>3,375</a:t>
            </a:r>
            <a:endParaRPr lang="de-DE" sz="1200" b="1" dirty="0"/>
          </a:p>
        </p:txBody>
      </p:sp>
      <p:sp>
        <p:nvSpPr>
          <p:cNvPr id="9" name="Textfeld 1"/>
          <p:cNvSpPr txBox="1"/>
          <p:nvPr/>
        </p:nvSpPr>
        <p:spPr>
          <a:xfrm>
            <a:off x="8295639" y="3502574"/>
            <a:ext cx="1316049" cy="21599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t>3,086</a:t>
            </a:r>
            <a:endParaRPr lang="de-DE" sz="1200" b="1" dirty="0"/>
          </a:p>
        </p:txBody>
      </p:sp>
      <p:sp>
        <p:nvSpPr>
          <p:cNvPr id="11" name="Textfeld 1"/>
          <p:cNvSpPr txBox="1"/>
          <p:nvPr/>
        </p:nvSpPr>
        <p:spPr>
          <a:xfrm>
            <a:off x="8295639" y="4029504"/>
            <a:ext cx="1316049" cy="2160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t>2,941</a:t>
            </a:r>
            <a:endParaRPr lang="de-DE" sz="1200" b="1" dirty="0"/>
          </a:p>
        </p:txBody>
      </p:sp>
      <p:sp>
        <p:nvSpPr>
          <p:cNvPr id="12" name="Textfeld 1"/>
          <p:cNvSpPr txBox="1"/>
          <p:nvPr/>
        </p:nvSpPr>
        <p:spPr>
          <a:xfrm>
            <a:off x="8300047" y="4523138"/>
            <a:ext cx="1316048" cy="2160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t>2,651</a:t>
            </a:r>
            <a:endParaRPr lang="de-DE" sz="1200" b="1" dirty="0"/>
          </a:p>
        </p:txBody>
      </p:sp>
      <p:sp>
        <p:nvSpPr>
          <p:cNvPr id="14" name="Textfeld 1"/>
          <p:cNvSpPr txBox="1"/>
          <p:nvPr/>
        </p:nvSpPr>
        <p:spPr>
          <a:xfrm>
            <a:off x="8297137" y="2482367"/>
            <a:ext cx="976423" cy="3240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t>3,405</a:t>
            </a:r>
            <a:endParaRPr lang="de-DE" sz="1200" b="1" dirty="0"/>
          </a:p>
        </p:txBody>
      </p:sp>
      <p:sp>
        <p:nvSpPr>
          <p:cNvPr id="15" name="Textfeld 1"/>
          <p:cNvSpPr txBox="1"/>
          <p:nvPr/>
        </p:nvSpPr>
        <p:spPr>
          <a:xfrm>
            <a:off x="8295639" y="1944353"/>
            <a:ext cx="976423" cy="3240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DE" sz="1200" b="1" dirty="0" smtClean="0"/>
              <a:t>3,621</a:t>
            </a:r>
            <a:endParaRPr lang="de-DE" sz="1200" b="1" dirty="0"/>
          </a:p>
        </p:txBody>
      </p:sp>
    </p:spTree>
    <p:extLst>
      <p:ext uri="{BB962C8B-B14F-4D97-AF65-F5344CB8AC3E}">
        <p14:creationId xmlns:p14="http://schemas.microsoft.com/office/powerpoint/2010/main" xmlns="" val="324047842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de-DE" dirty="0" err="1"/>
              <a:t>Rosenbauer</a:t>
            </a:r>
            <a:r>
              <a:rPr lang="en-US" altLang="de-DE" dirty="0"/>
              <a:t> s</a:t>
            </a:r>
            <a:r>
              <a:rPr lang="en-US" altLang="de-DE" dirty="0" smtClean="0"/>
              <a:t>hare</a:t>
            </a:r>
            <a:endParaRPr lang="de-DE" dirty="0" smtClean="0"/>
          </a:p>
        </p:txBody>
      </p:sp>
      <p:sp>
        <p:nvSpPr>
          <p:cNvPr id="2" name="Rechteck 1"/>
          <p:cNvSpPr/>
          <p:nvPr/>
        </p:nvSpPr>
        <p:spPr bwMode="auto">
          <a:xfrm>
            <a:off x="6681224" y="3858844"/>
            <a:ext cx="4644602" cy="216028"/>
          </a:xfrm>
          <a:prstGeom prst="rect">
            <a:avLst/>
          </a:prstGeom>
          <a:no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AT" sz="1000" b="0" i="0" u="none" strike="noStrike" cap="none" normalizeH="0" baseline="0" dirty="0" smtClean="0">
                <a:ln>
                  <a:noFill/>
                </a:ln>
                <a:solidFill>
                  <a:schemeClr val="tx1"/>
                </a:solidFill>
                <a:effectLst/>
                <a:latin typeface="Arial" charset="0"/>
              </a:rPr>
              <a:t>* </a:t>
            </a:r>
            <a:r>
              <a:rPr kumimoji="0" lang="de-AT" sz="900" b="0" i="0" u="none" strike="noStrike" cap="none" normalizeH="0" baseline="0" dirty="0" smtClean="0">
                <a:ln>
                  <a:noFill/>
                </a:ln>
                <a:solidFill>
                  <a:schemeClr val="tx1"/>
                </a:solidFill>
                <a:effectLst/>
                <a:latin typeface="Arial" charset="0"/>
              </a:rPr>
              <a:t>Rosenbauer</a:t>
            </a:r>
            <a:r>
              <a:rPr kumimoji="0" lang="de-AT" sz="900" b="0" i="0" u="none" strike="noStrike" cap="none" normalizeH="0" dirty="0" smtClean="0">
                <a:ln>
                  <a:noFill/>
                </a:ln>
                <a:solidFill>
                  <a:schemeClr val="tx1"/>
                </a:solidFill>
                <a:effectLst/>
                <a:latin typeface="Arial" charset="0"/>
              </a:rPr>
              <a:t> Beteiligungsverwaltung GmbH  </a:t>
            </a:r>
            <a:endParaRPr kumimoji="0" lang="de-AT" sz="900" b="0" i="0" u="none" strike="noStrike" cap="none" normalizeH="0" baseline="0" dirty="0" smtClean="0">
              <a:ln>
                <a:noFill/>
              </a:ln>
              <a:solidFill>
                <a:schemeClr val="tx1"/>
              </a:solidFill>
              <a:effectLst/>
              <a:latin typeface="Arial" charset="0"/>
            </a:endParaRPr>
          </a:p>
        </p:txBody>
      </p:sp>
      <p:graphicFrame>
        <p:nvGraphicFramePr>
          <p:cNvPr id="6" name="Tabelle 5"/>
          <p:cNvGraphicFramePr>
            <a:graphicFrameLocks noGrp="1"/>
          </p:cNvGraphicFramePr>
          <p:nvPr>
            <p:extLst>
              <p:ext uri="{D42A27DB-BD31-4B8C-83A1-F6EECF244321}">
                <p14:modId xmlns:p14="http://schemas.microsoft.com/office/powerpoint/2010/main" xmlns="" val="2587311734"/>
              </p:ext>
            </p:extLst>
          </p:nvPr>
        </p:nvGraphicFramePr>
        <p:xfrm>
          <a:off x="524426" y="1484748"/>
          <a:ext cx="4932630" cy="3996518"/>
        </p:xfrm>
        <a:graphic>
          <a:graphicData uri="http://schemas.openxmlformats.org/drawingml/2006/table">
            <a:tbl>
              <a:tblPr/>
              <a:tblGrid>
                <a:gridCol w="2082710">
                  <a:extLst>
                    <a:ext uri="{9D8B030D-6E8A-4147-A177-3AD203B41FA5}">
                      <a16:colId xmlns:a16="http://schemas.microsoft.com/office/drawing/2014/main" xmlns="" val="1640930941"/>
                    </a:ext>
                  </a:extLst>
                </a:gridCol>
                <a:gridCol w="833696">
                  <a:extLst>
                    <a:ext uri="{9D8B030D-6E8A-4147-A177-3AD203B41FA5}">
                      <a16:colId xmlns:a16="http://schemas.microsoft.com/office/drawing/2014/main" xmlns="" val="1708283936"/>
                    </a:ext>
                  </a:extLst>
                </a:gridCol>
                <a:gridCol w="920083">
                  <a:extLst>
                    <a:ext uri="{9D8B030D-6E8A-4147-A177-3AD203B41FA5}">
                      <a16:colId xmlns:a16="http://schemas.microsoft.com/office/drawing/2014/main" xmlns="" val="1299301499"/>
                    </a:ext>
                  </a:extLst>
                </a:gridCol>
                <a:gridCol w="1096141">
                  <a:extLst>
                    <a:ext uri="{9D8B030D-6E8A-4147-A177-3AD203B41FA5}">
                      <a16:colId xmlns:a16="http://schemas.microsoft.com/office/drawing/2014/main" xmlns="" val="317840045"/>
                    </a:ext>
                  </a:extLst>
                </a:gridCol>
              </a:tblGrid>
              <a:tr h="590816">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endParaRPr kumimoji="0" lang="en-US" sz="1400" b="1" i="0" u="none" strike="noStrike" cap="none" normalizeH="0" baseline="0" dirty="0" smtClean="0">
                        <a:ln>
                          <a:noFill/>
                        </a:ln>
                        <a:solidFill>
                          <a:schemeClr val="tx1"/>
                        </a:solidFill>
                        <a:effectLst/>
                        <a:latin typeface="Arial" charset="0"/>
                        <a:sym typeface="Wingdings" pitchFamily="2" charset="2"/>
                      </a:endParaRPr>
                    </a:p>
                  </a:txBody>
                  <a:tcPr marL="89218" marR="89218" marT="46800" marB="46800" anchor="ctr" horzOverflow="overflow">
                    <a:lnL cap="flat">
                      <a:noFill/>
                    </a:lnL>
                    <a:lnR w="28575"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09638" rtl="0" eaLnBrk="1" fontAlgn="base" latinLnBrk="0" hangingPunct="1">
                        <a:lnSpc>
                          <a:spcPct val="100000"/>
                        </a:lnSpc>
                        <a:spcBef>
                          <a:spcPct val="20000"/>
                        </a:spcBef>
                        <a:spcAft>
                          <a:spcPct val="20000"/>
                        </a:spcAft>
                        <a:buClr>
                          <a:schemeClr val="accent2"/>
                        </a:buClr>
                        <a:buSzTx/>
                        <a:buFont typeface="Arial" charset="0"/>
                        <a:buNone/>
                        <a:tabLst/>
                      </a:pPr>
                      <a:endParaRPr kumimoji="0" lang="de-DE" sz="1400" b="1" i="0" u="none" strike="noStrike" cap="none" normalizeH="0" baseline="0" dirty="0" smtClean="0">
                        <a:ln>
                          <a:noFill/>
                        </a:ln>
                        <a:solidFill>
                          <a:schemeClr val="tx1"/>
                        </a:solidFill>
                        <a:effectLst/>
                        <a:latin typeface="Arial" charset="0"/>
                        <a:sym typeface="Wingdings" pitchFamily="2" charset="2"/>
                      </a:endParaRPr>
                    </a:p>
                  </a:txBody>
                  <a:tcPr marL="0" marR="71384" marT="0" marB="36004"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350" b="1" i="0" u="none" strike="noStrike" cap="none" normalizeH="0" baseline="0" dirty="0" smtClean="0">
                          <a:ln>
                            <a:noFill/>
                          </a:ln>
                          <a:solidFill>
                            <a:schemeClr val="tx1"/>
                          </a:solidFill>
                          <a:effectLst/>
                          <a:latin typeface="Arial" charset="0"/>
                          <a:sym typeface="Wingdings" pitchFamily="2" charset="2"/>
                        </a:rPr>
                        <a:t>2017</a:t>
                      </a:r>
                    </a:p>
                  </a:txBody>
                  <a:tcPr marL="202506" marR="202506" marT="46807" marB="46807"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cap="flat">
                      <a:noFill/>
                    </a:lnT>
                    <a:lnB w="28575"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350" b="1" i="0" u="none" strike="noStrike" cap="none" normalizeH="0" baseline="0" dirty="0" smtClean="0">
                          <a:ln>
                            <a:noFill/>
                          </a:ln>
                          <a:solidFill>
                            <a:schemeClr val="tx1"/>
                          </a:solidFill>
                          <a:effectLst/>
                          <a:latin typeface="Arial" charset="0"/>
                          <a:sym typeface="Wingdings" pitchFamily="2" charset="2"/>
                        </a:rPr>
                        <a:t>2018</a:t>
                      </a:r>
                    </a:p>
                  </a:txBody>
                  <a:tcPr marL="202506" marR="202506" marT="46807" marB="46807" anchor="ctr" horzOverflow="overflow">
                    <a:lnL w="12700" cap="flat" cmpd="sng" algn="ctr">
                      <a:solidFill>
                        <a:srgbClr val="666666"/>
                      </a:solidFill>
                      <a:prstDash val="solid"/>
                      <a:round/>
                      <a:headEnd type="none" w="med" len="med"/>
                      <a:tailEnd type="none" w="med" len="med"/>
                    </a:lnL>
                    <a:lnR cap="flat">
                      <a:noFill/>
                    </a:lnR>
                    <a:lnT cap="flat">
                      <a:noFill/>
                    </a:lnT>
                    <a:lnB w="28575"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144392489"/>
                  </a:ext>
                </a:extLst>
              </a:tr>
              <a:tr h="566124">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400" b="1" i="0" u="none" strike="noStrike" cap="none" baseline="0" noProof="0" dirty="0" smtClean="0">
                          <a:ln>
                            <a:noFill/>
                          </a:ln>
                          <a:solidFill>
                            <a:schemeClr val="tx1"/>
                          </a:solidFill>
                          <a:effectLst/>
                          <a:latin typeface="Arial" charset="0"/>
                          <a:sym typeface="Wingdings" pitchFamily="2" charset="2"/>
                        </a:rPr>
                        <a:t>Highest price</a:t>
                      </a:r>
                    </a:p>
                  </a:txBody>
                  <a:tcPr marL="172048" marR="0" marT="46812" marB="46812" anchor="ctr" horzOverflow="overflow">
                    <a:lnL cap="flat">
                      <a:noFill/>
                    </a:lnL>
                    <a:lnR w="28575"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000" b="1" i="0" u="none" strike="noStrike" cap="none" normalizeH="0" baseline="0" dirty="0" smtClean="0">
                          <a:ln>
                            <a:noFill/>
                          </a:ln>
                          <a:solidFill>
                            <a:schemeClr val="tx1"/>
                          </a:solidFill>
                          <a:effectLst/>
                          <a:latin typeface="Arial" charset="0"/>
                          <a:sym typeface="Wingdings" pitchFamily="2" charset="2"/>
                        </a:rPr>
                        <a:t>€</a:t>
                      </a:r>
                    </a:p>
                  </a:txBody>
                  <a:tcPr marL="72000" marR="72000" marT="46799" marB="46799"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cap="none" normalizeH="0" baseline="0" dirty="0" smtClean="0">
                          <a:ln>
                            <a:noFill/>
                          </a:ln>
                          <a:solidFill>
                            <a:schemeClr val="tx1"/>
                          </a:solidFill>
                          <a:effectLst/>
                          <a:latin typeface="Arial" charset="0"/>
                          <a:sym typeface="Wingdings" pitchFamily="2" charset="2"/>
                        </a:rPr>
                        <a:t>52.6</a:t>
                      </a:r>
                    </a:p>
                  </a:txBody>
                  <a:tcPr marL="0" marR="144000"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cap="none" normalizeH="0" baseline="0" dirty="0" smtClean="0">
                          <a:ln>
                            <a:noFill/>
                          </a:ln>
                          <a:solidFill>
                            <a:schemeClr val="tx1"/>
                          </a:solidFill>
                          <a:effectLst/>
                          <a:latin typeface="Arial" charset="0"/>
                          <a:sym typeface="Wingdings" pitchFamily="2" charset="2"/>
                        </a:rPr>
                        <a:t>33.3</a:t>
                      </a:r>
                    </a:p>
                  </a:txBody>
                  <a:tcPr marL="0" marR="144000" marT="0" marB="0" anchor="ctr" horzOverflow="overflow">
                    <a:lnL w="12700" cap="flat" cmpd="sng" algn="ctr">
                      <a:solidFill>
                        <a:srgbClr val="666666"/>
                      </a:solidFill>
                      <a:prstDash val="solid"/>
                      <a:round/>
                      <a:headEnd type="none" w="med" len="med"/>
                      <a:tailEnd type="none" w="med" len="med"/>
                    </a:lnL>
                    <a:lnR cap="flat">
                      <a:noFill/>
                    </a:lnR>
                    <a:lnT w="28575"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4156058052"/>
                  </a:ext>
                </a:extLst>
              </a:tr>
              <a:tr h="570606">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400" b="1" i="0" u="none" strike="noStrike" cap="none" baseline="0" noProof="0" dirty="0" smtClean="0">
                          <a:ln>
                            <a:noFill/>
                          </a:ln>
                          <a:solidFill>
                            <a:schemeClr val="tx1"/>
                          </a:solidFill>
                          <a:effectLst/>
                          <a:latin typeface="Arial" charset="0"/>
                          <a:sym typeface="Wingdings" pitchFamily="2" charset="2"/>
                        </a:rPr>
                        <a:t>Lowest price</a:t>
                      </a:r>
                      <a:endParaRPr kumimoji="0" lang="en-US" sz="1400" b="1" i="0" u="none" strike="noStrike" cap="none" normalizeH="0" baseline="0" noProof="0" dirty="0" smtClean="0">
                        <a:ln>
                          <a:noFill/>
                        </a:ln>
                        <a:solidFill>
                          <a:schemeClr val="tx1"/>
                        </a:solidFill>
                        <a:effectLst/>
                        <a:latin typeface="Arial" charset="0"/>
                        <a:sym typeface="Wingdings" pitchFamily="2" charset="2"/>
                      </a:endParaRPr>
                    </a:p>
                  </a:txBody>
                  <a:tcPr marL="172048" marR="0" marT="46812" marB="46812"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000" b="1" i="0" u="none" strike="noStrike" cap="none" normalizeH="0" baseline="0" dirty="0" smtClean="0">
                          <a:ln>
                            <a:noFill/>
                          </a:ln>
                          <a:solidFill>
                            <a:schemeClr val="tx1"/>
                          </a:solidFill>
                          <a:effectLst/>
                          <a:latin typeface="Arial" charset="0"/>
                          <a:sym typeface="Wingdings" pitchFamily="2" charset="2"/>
                        </a:rPr>
                        <a:t>€</a:t>
                      </a:r>
                    </a:p>
                  </a:txBody>
                  <a:tcPr marL="72000" marR="72000" marT="46799" marB="46799"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cap="none" normalizeH="0" baseline="0" dirty="0" smtClean="0">
                          <a:ln>
                            <a:noFill/>
                          </a:ln>
                          <a:solidFill>
                            <a:schemeClr val="tx1"/>
                          </a:solidFill>
                          <a:effectLst/>
                          <a:latin typeface="Arial" charset="0"/>
                          <a:sym typeface="Wingdings" pitchFamily="2" charset="2"/>
                        </a:rPr>
                        <a:t>51.1</a:t>
                      </a:r>
                    </a:p>
                  </a:txBody>
                  <a:tcPr marL="0" marR="144000"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cap="none" normalizeH="0" baseline="0" dirty="0" smtClean="0">
                          <a:ln>
                            <a:noFill/>
                          </a:ln>
                          <a:solidFill>
                            <a:schemeClr val="tx1"/>
                          </a:solidFill>
                          <a:effectLst/>
                          <a:latin typeface="Arial" charset="0"/>
                          <a:sym typeface="Wingdings" pitchFamily="2" charset="2"/>
                        </a:rPr>
                        <a:t>31.8</a:t>
                      </a:r>
                    </a:p>
                  </a:txBody>
                  <a:tcPr marL="0" marR="144000"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716564696"/>
                  </a:ext>
                </a:extLst>
              </a:tr>
              <a:tr h="570606">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400" b="1" i="0" u="none" strike="noStrike" cap="none" baseline="0" noProof="0" dirty="0" smtClean="0">
                          <a:ln>
                            <a:noFill/>
                          </a:ln>
                          <a:solidFill>
                            <a:schemeClr val="tx1"/>
                          </a:solidFill>
                          <a:effectLst/>
                          <a:latin typeface="Arial" charset="0"/>
                          <a:sym typeface="Wingdings" pitchFamily="2" charset="2"/>
                        </a:rPr>
                        <a:t>Closing price</a:t>
                      </a:r>
                    </a:p>
                  </a:txBody>
                  <a:tcPr marL="202488" marR="0" marT="46812" marB="46812"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000" b="1" i="0" u="none" strike="noStrike" cap="none" normalizeH="0" baseline="0" dirty="0" smtClean="0">
                          <a:ln>
                            <a:noFill/>
                          </a:ln>
                          <a:solidFill>
                            <a:schemeClr val="tx1"/>
                          </a:solidFill>
                          <a:effectLst/>
                          <a:latin typeface="Arial" charset="0"/>
                          <a:sym typeface="Wingdings" pitchFamily="2" charset="2"/>
                        </a:rPr>
                        <a:t>€</a:t>
                      </a:r>
                    </a:p>
                  </a:txBody>
                  <a:tcPr marL="72000" marR="72000" marT="46799" marB="46799"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cap="none" normalizeH="0" baseline="0" dirty="0" smtClean="0">
                          <a:ln>
                            <a:noFill/>
                          </a:ln>
                          <a:solidFill>
                            <a:schemeClr val="tx1"/>
                          </a:solidFill>
                          <a:effectLst/>
                          <a:latin typeface="Arial" charset="0"/>
                          <a:sym typeface="Wingdings" pitchFamily="2" charset="2"/>
                        </a:rPr>
                        <a:t>52.6</a:t>
                      </a:r>
                    </a:p>
                  </a:txBody>
                  <a:tcPr marL="0" marR="144000"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cap="none" normalizeH="0" baseline="0" dirty="0" smtClean="0">
                          <a:ln>
                            <a:noFill/>
                          </a:ln>
                          <a:solidFill>
                            <a:schemeClr val="tx1"/>
                          </a:solidFill>
                          <a:effectLst/>
                          <a:latin typeface="Arial" charset="0"/>
                          <a:sym typeface="Wingdings" pitchFamily="2" charset="2"/>
                        </a:rPr>
                        <a:t>33.3</a:t>
                      </a:r>
                    </a:p>
                  </a:txBody>
                  <a:tcPr marL="0" marR="144000"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319161489"/>
                  </a:ext>
                </a:extLst>
              </a:tr>
              <a:tr h="564627">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400" b="1" i="0" u="none" strike="noStrike" cap="none" baseline="0" dirty="0" smtClean="0">
                          <a:ln>
                            <a:noFill/>
                          </a:ln>
                          <a:solidFill>
                            <a:schemeClr val="tx1"/>
                          </a:solidFill>
                          <a:effectLst/>
                          <a:latin typeface="Arial" charset="0"/>
                          <a:sym typeface="Wingdings" pitchFamily="2" charset="2"/>
                        </a:rPr>
                        <a:t>Market capitalization</a:t>
                      </a:r>
                    </a:p>
                  </a:txBody>
                  <a:tcPr marL="202488" marR="0" marT="46812" marB="46812"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000" b="1" i="0" u="none" strike="noStrike" cap="none" normalizeH="0" baseline="0" dirty="0" smtClean="0">
                          <a:ln>
                            <a:noFill/>
                          </a:ln>
                          <a:solidFill>
                            <a:schemeClr val="tx1"/>
                          </a:solidFill>
                          <a:effectLst/>
                          <a:latin typeface="Arial" charset="0"/>
                          <a:sym typeface="Wingdings" pitchFamily="2" charset="2"/>
                        </a:rPr>
                        <a:t>€ </a:t>
                      </a:r>
                      <a:r>
                        <a:rPr kumimoji="0" lang="de-DE" sz="1000" b="1" i="0" u="none" strike="noStrike" cap="none" normalizeH="0" baseline="0" dirty="0" err="1" smtClean="0">
                          <a:ln>
                            <a:noFill/>
                          </a:ln>
                          <a:solidFill>
                            <a:schemeClr val="tx1"/>
                          </a:solidFill>
                          <a:effectLst/>
                          <a:latin typeface="Arial" charset="0"/>
                          <a:sym typeface="Wingdings" pitchFamily="2" charset="2"/>
                        </a:rPr>
                        <a:t>million</a:t>
                      </a:r>
                      <a:endParaRPr kumimoji="0" lang="de-DE" sz="1000" b="1" i="0" u="none" strike="noStrike" cap="none" normalizeH="0" baseline="0" dirty="0" smtClean="0">
                        <a:ln>
                          <a:noFill/>
                        </a:ln>
                        <a:solidFill>
                          <a:schemeClr val="tx1"/>
                        </a:solidFill>
                        <a:effectLst/>
                        <a:latin typeface="Arial" charset="0"/>
                        <a:sym typeface="Wingdings" pitchFamily="2" charset="2"/>
                      </a:endParaRPr>
                    </a:p>
                  </a:txBody>
                  <a:tcPr marL="72000" marR="72000" marT="46799" marB="46799"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cap="none" normalizeH="0" baseline="0" dirty="0" smtClean="0">
                          <a:ln>
                            <a:noFill/>
                          </a:ln>
                          <a:solidFill>
                            <a:schemeClr val="tx1"/>
                          </a:solidFill>
                          <a:effectLst/>
                          <a:latin typeface="Arial" charset="0"/>
                          <a:sym typeface="Wingdings" pitchFamily="2" charset="2"/>
                        </a:rPr>
                        <a:t>357.7</a:t>
                      </a:r>
                    </a:p>
                  </a:txBody>
                  <a:tcPr marL="0" marR="144000"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cap="none" normalizeH="0" baseline="0" dirty="0" smtClean="0">
                          <a:ln>
                            <a:noFill/>
                          </a:ln>
                          <a:solidFill>
                            <a:schemeClr val="tx1"/>
                          </a:solidFill>
                          <a:effectLst/>
                          <a:latin typeface="Arial" charset="0"/>
                          <a:sym typeface="Wingdings" pitchFamily="2" charset="2"/>
                        </a:rPr>
                        <a:t>226.4</a:t>
                      </a:r>
                    </a:p>
                  </a:txBody>
                  <a:tcPr marL="0" marR="144000"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3241606948"/>
                  </a:ext>
                </a:extLst>
              </a:tr>
              <a:tr h="564627">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400" b="1" i="0" u="none" strike="noStrike" cap="none" baseline="0" dirty="0" smtClean="0">
                          <a:ln>
                            <a:noFill/>
                          </a:ln>
                          <a:solidFill>
                            <a:schemeClr val="tx1"/>
                          </a:solidFill>
                          <a:effectLst/>
                          <a:latin typeface="Arial" charset="0"/>
                          <a:sym typeface="Wingdings" pitchFamily="2" charset="2"/>
                        </a:rPr>
                        <a:t>Dividend</a:t>
                      </a:r>
                      <a:r>
                        <a:rPr lang="en-US" sz="1800" dirty="0" smtClean="0"/>
                        <a:t> </a:t>
                      </a:r>
                      <a:endParaRPr lang="en-US" sz="1800" dirty="0"/>
                    </a:p>
                  </a:txBody>
                  <a:tcPr marL="202488" marR="0" marT="46812" marB="46812"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000" b="1" i="0" u="none" strike="noStrike" cap="none" normalizeH="0" baseline="0" dirty="0" smtClean="0">
                          <a:ln>
                            <a:noFill/>
                          </a:ln>
                          <a:solidFill>
                            <a:schemeClr val="tx1"/>
                          </a:solidFill>
                          <a:effectLst/>
                          <a:latin typeface="Arial" charset="0"/>
                          <a:sym typeface="Wingdings" pitchFamily="2" charset="2"/>
                        </a:rPr>
                        <a:t>€</a:t>
                      </a:r>
                    </a:p>
                  </a:txBody>
                  <a:tcPr marL="72000" marR="72000" marT="46799" marB="46799"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defRPr/>
                      </a:pPr>
                      <a:r>
                        <a:rPr kumimoji="0" lang="de-DE" sz="1400" b="1" i="0" u="none" strike="noStrike" cap="none" normalizeH="0" baseline="0" dirty="0" smtClean="0">
                          <a:ln>
                            <a:noFill/>
                          </a:ln>
                          <a:solidFill>
                            <a:schemeClr val="tx1"/>
                          </a:solidFill>
                          <a:effectLst/>
                          <a:latin typeface="Arial" charset="0"/>
                          <a:sym typeface="Wingdings" pitchFamily="2" charset="2"/>
                        </a:rPr>
                        <a:t>1.0</a:t>
                      </a:r>
                    </a:p>
                  </a:txBody>
                  <a:tcPr marL="0" marR="144000"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defRPr/>
                      </a:pPr>
                      <a:r>
                        <a:rPr kumimoji="0" lang="de-DE" sz="1400" b="1" i="0" u="none" strike="noStrike" cap="none" normalizeH="0" baseline="0" dirty="0" smtClean="0">
                          <a:ln>
                            <a:noFill/>
                          </a:ln>
                          <a:solidFill>
                            <a:schemeClr val="tx1"/>
                          </a:solidFill>
                          <a:effectLst/>
                          <a:latin typeface="Arial" charset="0"/>
                          <a:sym typeface="Wingdings" pitchFamily="2" charset="2"/>
                        </a:rPr>
                        <a:t>1.25</a:t>
                      </a:r>
                      <a:r>
                        <a:rPr kumimoji="0" lang="de-DE" sz="1400" b="0" i="0" u="none" strike="noStrike" cap="none" normalizeH="0" baseline="30000" dirty="0" smtClean="0">
                          <a:ln>
                            <a:noFill/>
                          </a:ln>
                          <a:solidFill>
                            <a:schemeClr val="tx1"/>
                          </a:solidFill>
                          <a:effectLst/>
                          <a:latin typeface="Arial" charset="0"/>
                          <a:sym typeface="Wingdings" pitchFamily="2" charset="2"/>
                        </a:rPr>
                        <a:t>1)</a:t>
                      </a:r>
                    </a:p>
                  </a:txBody>
                  <a:tcPr marL="0" marR="144000"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508513396"/>
                  </a:ext>
                </a:extLst>
              </a:tr>
              <a:tr h="569112">
                <a:tc>
                  <a:txBody>
                    <a:bodyPr/>
                    <a:lstStyle/>
                    <a:p>
                      <a:pPr marL="0" marR="0" lvl="0" indent="0" algn="l"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en-US" sz="1400" b="1" i="0" u="none" strike="noStrike" cap="none" baseline="0" dirty="0" smtClean="0">
                          <a:ln>
                            <a:noFill/>
                          </a:ln>
                          <a:solidFill>
                            <a:schemeClr val="tx1"/>
                          </a:solidFill>
                          <a:effectLst/>
                          <a:latin typeface="Arial" charset="0"/>
                          <a:sym typeface="Wingdings" pitchFamily="2" charset="2"/>
                        </a:rPr>
                        <a:t>Earnings per share</a:t>
                      </a:r>
                      <a:endParaRPr kumimoji="0" lang="en-US" sz="1400" b="1" i="0" u="none" strike="noStrike" cap="none" normalizeH="0" baseline="0" dirty="0" smtClean="0">
                        <a:ln>
                          <a:noFill/>
                        </a:ln>
                        <a:solidFill>
                          <a:schemeClr val="tx1"/>
                        </a:solidFill>
                        <a:effectLst/>
                        <a:latin typeface="Arial" charset="0"/>
                        <a:sym typeface="Wingdings" pitchFamily="2" charset="2"/>
                      </a:endParaRPr>
                    </a:p>
                  </a:txBody>
                  <a:tcPr marL="202488" marR="0" marT="46812" marB="46812" anchor="ctr" horzOverflow="overflow">
                    <a:lnL cap="flat">
                      <a:noFill/>
                    </a:lnL>
                    <a:lnR w="28575"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09638" rtl="0" eaLnBrk="1" fontAlgn="base" latinLnBrk="0" hangingPunct="1">
                        <a:lnSpc>
                          <a:spcPct val="100000"/>
                        </a:lnSpc>
                        <a:spcBef>
                          <a:spcPct val="20000"/>
                        </a:spcBef>
                        <a:spcAft>
                          <a:spcPct val="20000"/>
                        </a:spcAft>
                        <a:buClr>
                          <a:schemeClr val="accent2"/>
                        </a:buClr>
                        <a:buSzTx/>
                        <a:buFont typeface="Arial" charset="0"/>
                        <a:buNone/>
                        <a:tabLst/>
                        <a:defRPr/>
                      </a:pPr>
                      <a:r>
                        <a:rPr kumimoji="0" lang="de-DE" sz="1000" b="1" i="0" u="none" strike="noStrike" cap="none" normalizeH="0" baseline="0" dirty="0" smtClean="0">
                          <a:ln>
                            <a:noFill/>
                          </a:ln>
                          <a:solidFill>
                            <a:schemeClr val="tx1"/>
                          </a:solidFill>
                          <a:effectLst/>
                          <a:latin typeface="Arial" charset="0"/>
                          <a:sym typeface="Wingdings" pitchFamily="2" charset="2"/>
                        </a:rPr>
                        <a:t>€</a:t>
                      </a:r>
                    </a:p>
                  </a:txBody>
                  <a:tcPr marL="72000" marR="72000" marT="46799" marB="46799" anchor="ctr" horzOverflow="overflow">
                    <a:lnL w="28575"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cap="none" normalizeH="0" baseline="0" dirty="0" smtClean="0">
                          <a:ln>
                            <a:noFill/>
                          </a:ln>
                          <a:solidFill>
                            <a:schemeClr val="tx1"/>
                          </a:solidFill>
                          <a:effectLst/>
                          <a:latin typeface="Arial" charset="0"/>
                          <a:sym typeface="Wingdings" pitchFamily="2" charset="2"/>
                        </a:rPr>
                        <a:t>1.1</a:t>
                      </a:r>
                    </a:p>
                  </a:txBody>
                  <a:tcPr marL="0" marR="144000" marT="0" marB="0"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r" defTabSz="909638" rtl="0" eaLnBrk="1" fontAlgn="base" latinLnBrk="0" hangingPunct="1">
                        <a:lnSpc>
                          <a:spcPct val="100000"/>
                        </a:lnSpc>
                        <a:spcBef>
                          <a:spcPct val="20000"/>
                        </a:spcBef>
                        <a:spcAft>
                          <a:spcPct val="20000"/>
                        </a:spcAft>
                        <a:buClr>
                          <a:schemeClr val="accent2"/>
                        </a:buClr>
                        <a:buSzTx/>
                        <a:buFont typeface="Arial" charset="0"/>
                        <a:buNone/>
                        <a:tabLst/>
                      </a:pPr>
                      <a:r>
                        <a:rPr kumimoji="0" lang="de-DE" sz="1400" b="1" i="0" u="none" strike="noStrike" kern="1200" cap="none" normalizeH="0" baseline="0" dirty="0" smtClean="0">
                          <a:ln>
                            <a:noFill/>
                          </a:ln>
                          <a:solidFill>
                            <a:schemeClr val="tx1"/>
                          </a:solidFill>
                          <a:effectLst/>
                          <a:latin typeface="Arial" charset="0"/>
                          <a:ea typeface="+mn-ea"/>
                          <a:cs typeface="+mn-cs"/>
                          <a:sym typeface="Wingdings" pitchFamily="2" charset="2"/>
                        </a:rPr>
                        <a:t>3.7</a:t>
                      </a:r>
                    </a:p>
                  </a:txBody>
                  <a:tcPr marL="0" marR="144000" marT="0" marB="0"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xmlns="" val="3848777654"/>
                  </a:ext>
                </a:extLst>
              </a:tr>
            </a:tbl>
          </a:graphicData>
        </a:graphic>
      </p:graphicFrame>
      <p:graphicFrame>
        <p:nvGraphicFramePr>
          <p:cNvPr id="8" name="Inhaltsplatzhalter 5"/>
          <p:cNvGraphicFramePr>
            <a:graphicFrameLocks/>
          </p:cNvGraphicFramePr>
          <p:nvPr>
            <p:extLst/>
          </p:nvPr>
        </p:nvGraphicFramePr>
        <p:xfrm>
          <a:off x="5925126" y="1376734"/>
          <a:ext cx="3420362" cy="320437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feld 6"/>
          <p:cNvSpPr txBox="1"/>
          <p:nvPr/>
        </p:nvSpPr>
        <p:spPr>
          <a:xfrm>
            <a:off x="524426" y="6418482"/>
            <a:ext cx="7185881" cy="276999"/>
          </a:xfrm>
          <a:prstGeom prst="rect">
            <a:avLst/>
          </a:prstGeom>
          <a:noFill/>
        </p:spPr>
        <p:txBody>
          <a:bodyPr wrap="square" rtlCol="0">
            <a:spAutoFit/>
          </a:bodyPr>
          <a:lstStyle/>
          <a:p>
            <a:pPr algn="l" rtl="0"/>
            <a:r>
              <a:rPr lang="de" sz="1200" b="1" i="0" u="none" baseline="0" dirty="0"/>
              <a:t>Indizes: </a:t>
            </a:r>
            <a:r>
              <a:rPr lang="de" sz="1200" b="0" i="0" u="none" baseline="0" dirty="0"/>
              <a:t>ATPX, AFA, AIGS, AP8, AXGP, NAP8, NTFA, TAP8, TFA, VOX, WBI</a:t>
            </a:r>
            <a:endParaRPr lang="de" sz="1200" dirty="0"/>
          </a:p>
        </p:txBody>
      </p:sp>
      <p:sp>
        <p:nvSpPr>
          <p:cNvPr id="3" name="Textfeld 2"/>
          <p:cNvSpPr txBox="1"/>
          <p:nvPr/>
        </p:nvSpPr>
        <p:spPr>
          <a:xfrm>
            <a:off x="407821" y="6176337"/>
            <a:ext cx="4594919" cy="276999"/>
          </a:xfrm>
          <a:prstGeom prst="rect">
            <a:avLst/>
          </a:prstGeom>
          <a:noFill/>
        </p:spPr>
        <p:txBody>
          <a:bodyPr wrap="square" rtlCol="0">
            <a:spAutoFit/>
          </a:bodyPr>
          <a:lstStyle/>
          <a:p>
            <a:r>
              <a:rPr lang="de-DE" sz="1200" baseline="30000" dirty="0" smtClean="0"/>
              <a:t>1) </a:t>
            </a:r>
            <a:r>
              <a:rPr lang="de-DE" sz="1200" dirty="0" err="1" smtClean="0"/>
              <a:t>Proposal</a:t>
            </a:r>
            <a:r>
              <a:rPr lang="de-DE" sz="1200" dirty="0" smtClean="0"/>
              <a:t> </a:t>
            </a:r>
            <a:r>
              <a:rPr lang="de-DE" sz="1200" dirty="0" err="1" smtClean="0"/>
              <a:t>to</a:t>
            </a:r>
            <a:r>
              <a:rPr lang="de-DE" sz="1200" dirty="0" smtClean="0"/>
              <a:t> </a:t>
            </a:r>
            <a:r>
              <a:rPr lang="de-DE" sz="1200" dirty="0" err="1" smtClean="0"/>
              <a:t>the</a:t>
            </a:r>
            <a:r>
              <a:rPr lang="de-DE" sz="1200" dirty="0" smtClean="0"/>
              <a:t> Annual Meeting</a:t>
            </a:r>
            <a:endParaRPr lang="de-DE" sz="1200" dirty="0"/>
          </a:p>
        </p:txBody>
      </p:sp>
      <p:graphicFrame>
        <p:nvGraphicFramePr>
          <p:cNvPr id="10" name="Diagramm 9"/>
          <p:cNvGraphicFramePr>
            <a:graphicFrameLocks noGrp="1"/>
          </p:cNvGraphicFramePr>
          <p:nvPr>
            <p:extLst>
              <p:ext uri="{D42A27DB-BD31-4B8C-83A1-F6EECF244321}">
                <p14:modId xmlns:p14="http://schemas.microsoft.com/office/powerpoint/2010/main" xmlns="" val="1217908125"/>
              </p:ext>
            </p:extLst>
          </p:nvPr>
        </p:nvGraphicFramePr>
        <p:xfrm>
          <a:off x="5353349" y="4122959"/>
          <a:ext cx="4563915" cy="20533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xmlns="" val="153869255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10659" y="-27384"/>
            <a:ext cx="9910893" cy="6885384"/>
          </a:xfrm>
          <a:prstGeom prst="rect">
            <a:avLst/>
          </a:prstGeom>
        </p:spPr>
      </p:pic>
      <p:grpSp>
        <p:nvGrpSpPr>
          <p:cNvPr id="7" name="Group 12"/>
          <p:cNvGrpSpPr>
            <a:grpSpLocks/>
          </p:cNvGrpSpPr>
          <p:nvPr/>
        </p:nvGrpSpPr>
        <p:grpSpPr bwMode="auto">
          <a:xfrm>
            <a:off x="7454900" y="5616575"/>
            <a:ext cx="1943100" cy="863600"/>
            <a:chOff x="4696" y="1088"/>
            <a:chExt cx="1224" cy="544"/>
          </a:xfrm>
        </p:grpSpPr>
        <p:pic>
          <p:nvPicPr>
            <p:cNvPr id="8" name="Picture 13" descr="rb_verlauf_klein"/>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696" y="1088"/>
              <a:ext cx="1224"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4" descr="logo-rb-fuer-ppt"/>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831" y="1361"/>
              <a:ext cx="95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 name="Rectangle 17"/>
          <p:cNvSpPr>
            <a:spLocks noChangeArrowheads="1"/>
          </p:cNvSpPr>
          <p:nvPr/>
        </p:nvSpPr>
        <p:spPr bwMode="auto">
          <a:xfrm>
            <a:off x="539750" y="5616575"/>
            <a:ext cx="6697663" cy="863600"/>
          </a:xfrm>
          <a:prstGeom prst="rect">
            <a:avLst/>
          </a:prstGeom>
          <a:solidFill>
            <a:srgbClr val="E3000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spcAft>
                <a:spcPct val="20000"/>
              </a:spcAft>
              <a:buClr>
                <a:schemeClr val="accent2"/>
              </a:buClr>
              <a:buFont typeface="Arial" panose="020B0604020202020204" pitchFamily="34" charset="0"/>
              <a:buChar char="■"/>
              <a:defRPr sz="2000" b="1">
                <a:solidFill>
                  <a:schemeClr val="tx1"/>
                </a:solidFill>
                <a:latin typeface="Arial" panose="020B0604020202020204" pitchFamily="34" charset="0"/>
                <a:sym typeface="Wingdings" panose="05000000000000000000" pitchFamily="2" charset="2"/>
              </a:defRPr>
            </a:lvl1pPr>
            <a:lvl2pPr marL="742950" indent="-285750">
              <a:spcBef>
                <a:spcPct val="20000"/>
              </a:spcBef>
              <a:spcAft>
                <a:spcPct val="20000"/>
              </a:spcAft>
              <a:buClr>
                <a:schemeClr val="accent2"/>
              </a:buClr>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spcAft>
                <a:spcPct val="20000"/>
              </a:spcAft>
              <a:buClr>
                <a:schemeClr val="accent2"/>
              </a:buClr>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spcAft>
                <a:spcPct val="20000"/>
              </a:spcAft>
              <a:buClr>
                <a:schemeClr val="accent2"/>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spcAft>
                <a:spcPct val="20000"/>
              </a:spcAft>
              <a:buClr>
                <a:schemeClr val="accent2"/>
              </a:buClr>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20000"/>
              </a:spcAft>
              <a:buClr>
                <a:schemeClr val="accent2"/>
              </a:buClr>
              <a:buFont typeface="Arial" panose="020B0604020202020204" pitchFamily="34" charset="0"/>
              <a:buChar char="■"/>
              <a:defRPr sz="1600">
                <a:solidFill>
                  <a:schemeClr val="tx1"/>
                </a:solidFill>
                <a:latin typeface="Arial" panose="020B0604020202020204" pitchFamily="34" charset="0"/>
              </a:defRPr>
            </a:lvl9pPr>
          </a:lstStyle>
          <a:p>
            <a:pPr>
              <a:spcBef>
                <a:spcPct val="0"/>
              </a:spcBef>
              <a:spcAft>
                <a:spcPct val="0"/>
              </a:spcAft>
              <a:buClrTx/>
              <a:buFontTx/>
              <a:buNone/>
              <a:tabLst>
                <a:tab pos="541338" algn="l"/>
              </a:tabLst>
            </a:pPr>
            <a:r>
              <a:rPr lang="en-US" altLang="de-DE" sz="2350" dirty="0" err="1" smtClean="0">
                <a:solidFill>
                  <a:schemeClr val="bg1"/>
                </a:solidFill>
              </a:rPr>
              <a:t>Rosenbauer</a:t>
            </a:r>
            <a:r>
              <a:rPr lang="en-US" altLang="de-DE" sz="2350" dirty="0" smtClean="0">
                <a:solidFill>
                  <a:schemeClr val="bg1"/>
                </a:solidFill>
              </a:rPr>
              <a:t> Group at a glance</a:t>
            </a:r>
            <a:endParaRPr lang="en-US" altLang="de-DE" sz="2350" dirty="0">
              <a:solidFill>
                <a:schemeClr val="bg1"/>
              </a:solidFill>
            </a:endParaRPr>
          </a:p>
        </p:txBody>
      </p:sp>
    </p:spTree>
    <p:extLst>
      <p:ext uri="{BB962C8B-B14F-4D97-AF65-F5344CB8AC3E}">
        <p14:creationId xmlns:p14="http://schemas.microsoft.com/office/powerpoint/2010/main" xmlns="" val="31081251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Financial </a:t>
            </a:r>
            <a:r>
              <a:rPr lang="de-DE" dirty="0" err="1"/>
              <a:t>c</a:t>
            </a:r>
            <a:r>
              <a:rPr lang="de-DE" dirty="0" err="1" smtClean="0"/>
              <a:t>alendar</a:t>
            </a:r>
            <a:r>
              <a:rPr lang="de-DE" dirty="0" smtClean="0"/>
              <a:t> 2019</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xmlns="" val="614405482"/>
              </p:ext>
            </p:extLst>
          </p:nvPr>
        </p:nvGraphicFramePr>
        <p:xfrm>
          <a:off x="560512" y="1700808"/>
          <a:ext cx="8857148" cy="4079240"/>
        </p:xfrm>
        <a:graphic>
          <a:graphicData uri="http://schemas.openxmlformats.org/drawingml/2006/table">
            <a:tbl>
              <a:tblPr firstRow="1" bandRow="1">
                <a:tableStyleId>{69CF1AB2-1976-4502-BF36-3FF5EA218861}</a:tableStyleId>
              </a:tblPr>
              <a:tblGrid>
                <a:gridCol w="2903841">
                  <a:extLst>
                    <a:ext uri="{9D8B030D-6E8A-4147-A177-3AD203B41FA5}">
                      <a16:colId xmlns:a16="http://schemas.microsoft.com/office/drawing/2014/main" xmlns="" val="1479439633"/>
                    </a:ext>
                  </a:extLst>
                </a:gridCol>
                <a:gridCol w="5953307">
                  <a:extLst>
                    <a:ext uri="{9D8B030D-6E8A-4147-A177-3AD203B41FA5}">
                      <a16:colId xmlns:a16="http://schemas.microsoft.com/office/drawing/2014/main" xmlns="" val="890294251"/>
                    </a:ext>
                  </a:extLst>
                </a:gridCol>
              </a:tblGrid>
              <a:tr h="370840">
                <a:tc>
                  <a:txBody>
                    <a:bodyPr/>
                    <a:lstStyle/>
                    <a:p>
                      <a:r>
                        <a:rPr lang="de-DE" sz="1600" b="1" dirty="0" smtClean="0"/>
                        <a:t>April 5, 2019</a:t>
                      </a:r>
                      <a:endParaRPr lang="de-DE" sz="1600" b="1" dirty="0">
                        <a:solidFill>
                          <a:schemeClr val="tx1"/>
                        </a:solidFill>
                      </a:endParaRPr>
                    </a:p>
                  </a:txBody>
                  <a:tcPr/>
                </a:tc>
                <a:tc>
                  <a:txBody>
                    <a:bodyPr/>
                    <a:lstStyle/>
                    <a:p>
                      <a:r>
                        <a:rPr lang="en-US" sz="1600" b="1" dirty="0" smtClean="0"/>
                        <a:t>Publication of the results 2018</a:t>
                      </a:r>
                      <a:endParaRPr lang="de-DE" sz="1600" b="1" dirty="0">
                        <a:solidFill>
                          <a:schemeClr val="tx1"/>
                        </a:solidFill>
                      </a:endParaRPr>
                    </a:p>
                  </a:txBody>
                  <a:tcPr/>
                </a:tc>
                <a:extLst>
                  <a:ext uri="{0D108BD9-81ED-4DB2-BD59-A6C34878D82A}">
                    <a16:rowId xmlns:a16="http://schemas.microsoft.com/office/drawing/2014/main" xmlns="" val="3639068437"/>
                  </a:ext>
                </a:extLst>
              </a:tr>
              <a:tr h="370840">
                <a:tc>
                  <a:txBody>
                    <a:bodyPr/>
                    <a:lstStyle/>
                    <a:p>
                      <a:r>
                        <a:rPr lang="de-DE" sz="1600" b="0" dirty="0" smtClean="0">
                          <a:solidFill>
                            <a:schemeClr val="tx1"/>
                          </a:solidFill>
                        </a:rPr>
                        <a:t>April 16, 2019</a:t>
                      </a:r>
                      <a:endParaRPr lang="de-DE" sz="1600" b="0" dirty="0">
                        <a:solidFill>
                          <a:schemeClr val="tx1"/>
                        </a:solidFill>
                      </a:endParaRPr>
                    </a:p>
                  </a:txBody>
                  <a:tcPr/>
                </a:tc>
                <a:tc>
                  <a:txBody>
                    <a:bodyPr/>
                    <a:lstStyle/>
                    <a:p>
                      <a:r>
                        <a:rPr lang="de-DE" sz="1600" b="0" dirty="0" smtClean="0">
                          <a:solidFill>
                            <a:schemeClr val="tx1"/>
                          </a:solidFill>
                        </a:rPr>
                        <a:t>Roadshow, New York</a:t>
                      </a:r>
                      <a:endParaRPr lang="de-DE" sz="1600" b="0" dirty="0">
                        <a:solidFill>
                          <a:schemeClr val="tx1"/>
                        </a:solidFill>
                      </a:endParaRPr>
                    </a:p>
                  </a:txBody>
                  <a:tcPr/>
                </a:tc>
                <a:extLst>
                  <a:ext uri="{0D108BD9-81ED-4DB2-BD59-A6C34878D82A}">
                    <a16:rowId xmlns:a16="http://schemas.microsoft.com/office/drawing/2014/main" xmlns="" val="474088382"/>
                  </a:ext>
                </a:extLst>
              </a:tr>
              <a:tr h="370840">
                <a:tc>
                  <a:txBody>
                    <a:bodyPr/>
                    <a:lstStyle/>
                    <a:p>
                      <a:r>
                        <a:rPr lang="de-DE" sz="1600" b="0" dirty="0" smtClean="0">
                          <a:solidFill>
                            <a:schemeClr val="tx1"/>
                          </a:solidFill>
                        </a:rPr>
                        <a:t>April 17, 2019</a:t>
                      </a:r>
                      <a:endParaRPr lang="de-DE" sz="1600" b="0" dirty="0">
                        <a:solidFill>
                          <a:schemeClr val="tx1"/>
                        </a:solidFill>
                      </a:endParaRPr>
                    </a:p>
                  </a:txBody>
                  <a:tcPr/>
                </a:tc>
                <a:tc>
                  <a:txBody>
                    <a:bodyPr/>
                    <a:lstStyle/>
                    <a:p>
                      <a:r>
                        <a:rPr lang="de-DE" sz="1600" b="0" dirty="0" smtClean="0">
                          <a:solidFill>
                            <a:schemeClr val="tx1"/>
                          </a:solidFill>
                        </a:rPr>
                        <a:t>Roadshow,</a:t>
                      </a:r>
                      <a:r>
                        <a:rPr lang="de-DE" sz="1600" b="0" baseline="0" dirty="0" smtClean="0">
                          <a:solidFill>
                            <a:schemeClr val="tx1"/>
                          </a:solidFill>
                        </a:rPr>
                        <a:t> Toronto</a:t>
                      </a:r>
                      <a:endParaRPr lang="de-DE" sz="1600" b="0" dirty="0">
                        <a:solidFill>
                          <a:schemeClr val="tx1"/>
                        </a:solidFill>
                      </a:endParaRPr>
                    </a:p>
                  </a:txBody>
                  <a:tcPr/>
                </a:tc>
                <a:extLst>
                  <a:ext uri="{0D108BD9-81ED-4DB2-BD59-A6C34878D82A}">
                    <a16:rowId xmlns:a16="http://schemas.microsoft.com/office/drawing/2014/main" xmlns="" val="4009604403"/>
                  </a:ext>
                </a:extLst>
              </a:tr>
              <a:tr h="370840">
                <a:tc>
                  <a:txBody>
                    <a:bodyPr/>
                    <a:lstStyle/>
                    <a:p>
                      <a:r>
                        <a:rPr lang="de-DE" sz="1600" b="0" dirty="0" smtClean="0">
                          <a:solidFill>
                            <a:schemeClr val="tx1"/>
                          </a:solidFill>
                        </a:rPr>
                        <a:t>April</a:t>
                      </a:r>
                      <a:r>
                        <a:rPr lang="de-DE" sz="1600" b="0" baseline="0" dirty="0" smtClean="0">
                          <a:solidFill>
                            <a:schemeClr val="tx1"/>
                          </a:solidFill>
                        </a:rPr>
                        <a:t> 18, 2019</a:t>
                      </a:r>
                      <a:endParaRPr lang="de-DE" sz="1600" b="0" dirty="0">
                        <a:solidFill>
                          <a:schemeClr val="tx1"/>
                        </a:solidFill>
                      </a:endParaRPr>
                    </a:p>
                  </a:txBody>
                  <a:tcPr/>
                </a:tc>
                <a:tc>
                  <a:txBody>
                    <a:bodyPr/>
                    <a:lstStyle/>
                    <a:p>
                      <a:r>
                        <a:rPr lang="de-DE" sz="1600" b="0" smtClean="0">
                          <a:solidFill>
                            <a:schemeClr val="tx1"/>
                          </a:solidFill>
                        </a:rPr>
                        <a:t>Roadshow, </a:t>
                      </a:r>
                      <a:r>
                        <a:rPr lang="de-DE" sz="1600" b="0" dirty="0" smtClean="0">
                          <a:solidFill>
                            <a:schemeClr val="tx1"/>
                          </a:solidFill>
                        </a:rPr>
                        <a:t>Montreal</a:t>
                      </a:r>
                      <a:endParaRPr lang="de-DE" sz="1600" b="0" dirty="0">
                        <a:solidFill>
                          <a:schemeClr val="tx1"/>
                        </a:solidFill>
                      </a:endParaRPr>
                    </a:p>
                  </a:txBody>
                  <a:tcPr/>
                </a:tc>
                <a:extLst>
                  <a:ext uri="{0D108BD9-81ED-4DB2-BD59-A6C34878D82A}">
                    <a16:rowId xmlns:a16="http://schemas.microsoft.com/office/drawing/2014/main" xmlns="" val="1417455291"/>
                  </a:ext>
                </a:extLst>
              </a:tr>
              <a:tr h="370840">
                <a:tc>
                  <a:txBody>
                    <a:bodyPr/>
                    <a:lstStyle/>
                    <a:p>
                      <a:r>
                        <a:rPr lang="de-DE" sz="1600" b="1" dirty="0" smtClean="0"/>
                        <a:t>May 13, 2019</a:t>
                      </a:r>
                      <a:endParaRPr lang="de-DE" sz="1600" b="1" dirty="0">
                        <a:solidFill>
                          <a:schemeClr val="tx1"/>
                        </a:solidFill>
                      </a:endParaRPr>
                    </a:p>
                  </a:txBody>
                  <a:tcPr/>
                </a:tc>
                <a:tc>
                  <a:txBody>
                    <a:bodyPr/>
                    <a:lstStyle/>
                    <a:p>
                      <a:r>
                        <a:rPr lang="en-US" sz="1600" b="1" dirty="0" smtClean="0"/>
                        <a:t>Publication of the Interim Statement</a:t>
                      </a:r>
                      <a:r>
                        <a:rPr lang="en-US" sz="1600" b="1" baseline="0" dirty="0" smtClean="0"/>
                        <a:t> </a:t>
                      </a:r>
                      <a:r>
                        <a:rPr lang="en-US" sz="1600" b="1" dirty="0" smtClean="0"/>
                        <a:t>1/2019</a:t>
                      </a:r>
                      <a:endParaRPr lang="de-DE" sz="1600" b="1" dirty="0">
                        <a:solidFill>
                          <a:schemeClr val="tx1"/>
                        </a:solidFill>
                      </a:endParaRPr>
                    </a:p>
                  </a:txBody>
                  <a:tcPr/>
                </a:tc>
                <a:extLst>
                  <a:ext uri="{0D108BD9-81ED-4DB2-BD59-A6C34878D82A}">
                    <a16:rowId xmlns:a16="http://schemas.microsoft.com/office/drawing/2014/main" xmlns="" val="421701377"/>
                  </a:ext>
                </a:extLst>
              </a:tr>
              <a:tr h="370840">
                <a:tc>
                  <a:txBody>
                    <a:bodyPr/>
                    <a:lstStyle/>
                    <a:p>
                      <a:r>
                        <a:rPr lang="de-DE" sz="1600" dirty="0" smtClean="0">
                          <a:solidFill>
                            <a:schemeClr val="tx1"/>
                          </a:solidFill>
                        </a:rPr>
                        <a:t>May 15, 2019</a:t>
                      </a:r>
                      <a:endParaRPr lang="de-DE" sz="1600" dirty="0">
                        <a:solidFill>
                          <a:schemeClr val="tx1"/>
                        </a:solidFill>
                      </a:endParaRPr>
                    </a:p>
                  </a:txBody>
                  <a:tcPr/>
                </a:tc>
                <a:tc>
                  <a:txBody>
                    <a:bodyPr/>
                    <a:lstStyle/>
                    <a:p>
                      <a:r>
                        <a:rPr lang="de-DE" sz="1600" dirty="0" smtClean="0">
                          <a:solidFill>
                            <a:schemeClr val="tx1"/>
                          </a:solidFill>
                        </a:rPr>
                        <a:t>Roadshow, London</a:t>
                      </a:r>
                      <a:endParaRPr lang="de-DE" sz="1600" dirty="0">
                        <a:solidFill>
                          <a:schemeClr val="tx1"/>
                        </a:solidFill>
                      </a:endParaRPr>
                    </a:p>
                  </a:txBody>
                  <a:tcPr/>
                </a:tc>
                <a:extLst>
                  <a:ext uri="{0D108BD9-81ED-4DB2-BD59-A6C34878D82A}">
                    <a16:rowId xmlns:a16="http://schemas.microsoft.com/office/drawing/2014/main" xmlns="" val="2703259125"/>
                  </a:ext>
                </a:extLst>
              </a:tr>
              <a:tr h="370840">
                <a:tc>
                  <a:txBody>
                    <a:bodyPr/>
                    <a:lstStyle/>
                    <a:p>
                      <a:r>
                        <a:rPr lang="de-DE" sz="1600" dirty="0" smtClean="0"/>
                        <a:t>May 23, 2019</a:t>
                      </a:r>
                      <a:endParaRPr lang="de-DE" sz="1600" dirty="0">
                        <a:solidFill>
                          <a:schemeClr val="tx1"/>
                        </a:solidFill>
                      </a:endParaRPr>
                    </a:p>
                  </a:txBody>
                  <a:tcPr/>
                </a:tc>
                <a:tc>
                  <a:txBody>
                    <a:bodyPr/>
                    <a:lstStyle/>
                    <a:p>
                      <a:r>
                        <a:rPr lang="de-DE" sz="1600" dirty="0" smtClean="0"/>
                        <a:t>Annual General Meeting</a:t>
                      </a:r>
                      <a:endParaRPr lang="de-DE" sz="1600" dirty="0">
                        <a:solidFill>
                          <a:schemeClr val="tx1"/>
                        </a:solidFill>
                      </a:endParaRPr>
                    </a:p>
                  </a:txBody>
                  <a:tcPr/>
                </a:tc>
                <a:extLst>
                  <a:ext uri="{0D108BD9-81ED-4DB2-BD59-A6C34878D82A}">
                    <a16:rowId xmlns:a16="http://schemas.microsoft.com/office/drawing/2014/main" xmlns="" val="2004865309"/>
                  </a:ext>
                </a:extLst>
              </a:tr>
              <a:tr h="370840">
                <a:tc>
                  <a:txBody>
                    <a:bodyPr/>
                    <a:lstStyle/>
                    <a:p>
                      <a:r>
                        <a:rPr lang="de-DE" sz="1600" b="1" dirty="0" smtClean="0"/>
                        <a:t>August 9, 2019</a:t>
                      </a:r>
                      <a:endParaRPr lang="de-DE" sz="1600" b="1" dirty="0">
                        <a:solidFill>
                          <a:schemeClr val="tx1"/>
                        </a:solidFill>
                      </a:endParaRPr>
                    </a:p>
                  </a:txBody>
                  <a:tcPr/>
                </a:tc>
                <a:tc>
                  <a:txBody>
                    <a:bodyPr/>
                    <a:lstStyle/>
                    <a:p>
                      <a:r>
                        <a:rPr lang="en-US" sz="1600" b="1" dirty="0" smtClean="0"/>
                        <a:t>Publication of the Half-year Financial Report 2019</a:t>
                      </a:r>
                      <a:endParaRPr lang="de-DE" sz="1600" b="1" dirty="0">
                        <a:solidFill>
                          <a:schemeClr val="tx1"/>
                        </a:solidFill>
                      </a:endParaRPr>
                    </a:p>
                  </a:txBody>
                  <a:tcPr/>
                </a:tc>
                <a:extLst>
                  <a:ext uri="{0D108BD9-81ED-4DB2-BD59-A6C34878D82A}">
                    <a16:rowId xmlns:a16="http://schemas.microsoft.com/office/drawing/2014/main" xmlns="" val="661571981"/>
                  </a:ext>
                </a:extLst>
              </a:tr>
              <a:tr h="370840">
                <a:tc>
                  <a:txBody>
                    <a:bodyPr/>
                    <a:lstStyle/>
                    <a:p>
                      <a:r>
                        <a:rPr lang="de-DE" sz="1600" dirty="0" smtClean="0">
                          <a:solidFill>
                            <a:schemeClr val="tx1"/>
                          </a:solidFill>
                        </a:rPr>
                        <a:t>September 23-26,</a:t>
                      </a:r>
                      <a:r>
                        <a:rPr lang="de-DE" sz="1600" baseline="0" dirty="0" smtClean="0">
                          <a:solidFill>
                            <a:schemeClr val="tx1"/>
                          </a:solidFill>
                        </a:rPr>
                        <a:t> 2019</a:t>
                      </a:r>
                      <a:endParaRPr lang="de-DE" sz="1600" dirty="0">
                        <a:solidFill>
                          <a:schemeClr val="tx1"/>
                        </a:solidFill>
                      </a:endParaRPr>
                    </a:p>
                  </a:txBody>
                  <a:tcPr/>
                </a:tc>
                <a:tc>
                  <a:txBody>
                    <a:bodyPr/>
                    <a:lstStyle/>
                    <a:p>
                      <a:r>
                        <a:rPr lang="de-DE" sz="1600" dirty="0" smtClean="0">
                          <a:solidFill>
                            <a:schemeClr val="tx1"/>
                          </a:solidFill>
                        </a:rPr>
                        <a:t>Baader</a:t>
                      </a:r>
                      <a:r>
                        <a:rPr lang="de-DE" sz="1600" baseline="0" dirty="0" smtClean="0">
                          <a:solidFill>
                            <a:schemeClr val="tx1"/>
                          </a:solidFill>
                        </a:rPr>
                        <a:t> Investment Conference, </a:t>
                      </a:r>
                      <a:r>
                        <a:rPr lang="de-DE" sz="1600" baseline="0" dirty="0" err="1" smtClean="0">
                          <a:solidFill>
                            <a:schemeClr val="tx1"/>
                          </a:solidFill>
                        </a:rPr>
                        <a:t>Munich</a:t>
                      </a:r>
                      <a:endParaRPr lang="de-DE" sz="1600" dirty="0">
                        <a:solidFill>
                          <a:schemeClr val="tx1"/>
                        </a:solidFill>
                      </a:endParaRPr>
                    </a:p>
                  </a:txBody>
                  <a:tcPr/>
                </a:tc>
                <a:extLst>
                  <a:ext uri="{0D108BD9-81ED-4DB2-BD59-A6C34878D82A}">
                    <a16:rowId xmlns:a16="http://schemas.microsoft.com/office/drawing/2014/main" xmlns="" val="1638366273"/>
                  </a:ext>
                </a:extLst>
              </a:tr>
              <a:tr h="370840">
                <a:tc>
                  <a:txBody>
                    <a:bodyPr/>
                    <a:lstStyle/>
                    <a:p>
                      <a:r>
                        <a:rPr lang="en-US" sz="1600" noProof="0" dirty="0" smtClean="0">
                          <a:solidFill>
                            <a:schemeClr val="tx1"/>
                          </a:solidFill>
                        </a:rPr>
                        <a:t>October</a:t>
                      </a:r>
                      <a:r>
                        <a:rPr lang="de-DE" sz="1600" dirty="0" smtClean="0">
                          <a:solidFill>
                            <a:schemeClr val="tx1"/>
                          </a:solidFill>
                        </a:rPr>
                        <a:t> 17,</a:t>
                      </a:r>
                      <a:r>
                        <a:rPr lang="de-DE" sz="1600" baseline="0" dirty="0" smtClean="0">
                          <a:solidFill>
                            <a:schemeClr val="tx1"/>
                          </a:solidFill>
                        </a:rPr>
                        <a:t> 2019</a:t>
                      </a:r>
                      <a:endParaRPr lang="de-DE" sz="1600" dirty="0">
                        <a:solidFill>
                          <a:schemeClr val="tx1"/>
                        </a:solidFill>
                      </a:endParaRPr>
                    </a:p>
                  </a:txBody>
                  <a:tcPr/>
                </a:tc>
                <a:tc>
                  <a:txBody>
                    <a:bodyPr/>
                    <a:lstStyle/>
                    <a:p>
                      <a:r>
                        <a:rPr lang="de-DE" sz="1600" dirty="0" smtClean="0">
                          <a:solidFill>
                            <a:schemeClr val="tx1"/>
                          </a:solidFill>
                        </a:rPr>
                        <a:t>Family Office Day, Vienna</a:t>
                      </a:r>
                      <a:endParaRPr lang="de-DE" sz="1600" dirty="0">
                        <a:solidFill>
                          <a:schemeClr val="tx1"/>
                        </a:solidFill>
                      </a:endParaRPr>
                    </a:p>
                  </a:txBody>
                  <a:tcPr/>
                </a:tc>
                <a:extLst>
                  <a:ext uri="{0D108BD9-81ED-4DB2-BD59-A6C34878D82A}">
                    <a16:rowId xmlns:a16="http://schemas.microsoft.com/office/drawing/2014/main" xmlns="" val="3848955069"/>
                  </a:ext>
                </a:extLst>
              </a:tr>
              <a:tr h="370840">
                <a:tc>
                  <a:txBody>
                    <a:bodyPr/>
                    <a:lstStyle/>
                    <a:p>
                      <a:r>
                        <a:rPr lang="de-DE" sz="1600" b="1" dirty="0" smtClean="0"/>
                        <a:t>November 12, 2019</a:t>
                      </a:r>
                      <a:endParaRPr lang="de-DE" sz="1600" b="1" dirty="0">
                        <a:solidFill>
                          <a:schemeClr val="tx1"/>
                        </a:solidFill>
                      </a:endParaRPr>
                    </a:p>
                  </a:txBody>
                  <a:tcPr/>
                </a:tc>
                <a:tc>
                  <a:txBody>
                    <a:bodyPr/>
                    <a:lstStyle/>
                    <a:p>
                      <a:r>
                        <a:rPr lang="en-US" sz="1600" b="1" dirty="0" smtClean="0"/>
                        <a:t>Publication of the Interim Statement 3/2019</a:t>
                      </a:r>
                      <a:endParaRPr lang="de-DE" sz="1600" b="1" dirty="0">
                        <a:solidFill>
                          <a:schemeClr val="tx1"/>
                        </a:solidFill>
                      </a:endParaRPr>
                    </a:p>
                  </a:txBody>
                  <a:tcPr/>
                </a:tc>
                <a:extLst>
                  <a:ext uri="{0D108BD9-81ED-4DB2-BD59-A6C34878D82A}">
                    <a16:rowId xmlns:a16="http://schemas.microsoft.com/office/drawing/2014/main" xmlns="" val="371414436"/>
                  </a:ext>
                </a:extLst>
              </a:tr>
            </a:tbl>
          </a:graphicData>
        </a:graphic>
      </p:graphicFrame>
    </p:spTree>
    <p:extLst>
      <p:ext uri="{BB962C8B-B14F-4D97-AF65-F5344CB8AC3E}">
        <p14:creationId xmlns:p14="http://schemas.microsoft.com/office/powerpoint/2010/main" xmlns="" val="67891844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xmlns="" id="{2B0261A1-227F-479D-BB89-C604E262D876}"/>
              </a:ext>
            </a:extLst>
          </p:cNvPr>
          <p:cNvGraphicFramePr>
            <a:graphicFrameLocks noChangeAspect="1"/>
          </p:cNvGraphicFramePr>
          <p:nvPr>
            <p:extLst/>
          </p:nvPr>
        </p:nvGraphicFramePr>
        <p:xfrm>
          <a:off x="1588" y="1588"/>
          <a:ext cx="1588" cy="1588"/>
        </p:xfrm>
        <a:graphic>
          <a:graphicData uri="http://schemas.openxmlformats.org/presentationml/2006/ole">
            <p:oleObj spid="_x0000_s3401" name="think-cell Folie" r:id="rId4" imgW="360" imgH="360" progId="">
              <p:embed/>
            </p:oleObj>
          </a:graphicData>
        </a:graphic>
      </p:graphicFrame>
      <p:sp>
        <p:nvSpPr>
          <p:cNvPr id="4" name="Rechteck 3" hidden="1">
            <a:extLst>
              <a:ext uri="{FF2B5EF4-FFF2-40B4-BE49-F238E27FC236}">
                <a16:creationId xmlns:a16="http://schemas.microsoft.com/office/drawing/2014/main" xmlns="" id="{2544F3E9-78ED-4B7C-9AFD-BE42D1E294CA}"/>
              </a:ext>
            </a:extLst>
          </p:cNvPr>
          <p:cNvSpPr/>
          <p:nvPr>
            <p:custDataLst>
              <p:tags r:id="rId2"/>
            </p:custDataLst>
          </p:nvPr>
        </p:nvSpPr>
        <p:spPr bwMode="auto">
          <a:xfrm>
            <a:off x="0" y="0"/>
            <a:ext cx="158750" cy="15875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endParaRPr kumimoji="0" lang="de-DE" sz="2400" b="1" u="none" strike="noStrike" cap="none" normalizeH="0" dirty="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2" name="Titel 1">
            <a:extLst>
              <a:ext uri="{FF2B5EF4-FFF2-40B4-BE49-F238E27FC236}">
                <a16:creationId xmlns:a16="http://schemas.microsoft.com/office/drawing/2014/main" xmlns="" id="{7384C87F-823C-4E6D-A475-53E18386F4ED}"/>
              </a:ext>
            </a:extLst>
          </p:cNvPr>
          <p:cNvSpPr>
            <a:spLocks noGrp="1"/>
          </p:cNvSpPr>
          <p:nvPr>
            <p:ph type="title"/>
          </p:nvPr>
        </p:nvSpPr>
        <p:spPr/>
        <p:txBody>
          <a:bodyPr/>
          <a:lstStyle/>
          <a:p>
            <a:r>
              <a:rPr lang="de-DE" dirty="0"/>
              <a:t>Rosenbauer Group </a:t>
            </a:r>
            <a:r>
              <a:rPr lang="de-DE" dirty="0" err="1" smtClean="0"/>
              <a:t>equity</a:t>
            </a:r>
            <a:r>
              <a:rPr lang="de-DE" dirty="0" smtClean="0"/>
              <a:t> </a:t>
            </a:r>
            <a:r>
              <a:rPr lang="de-DE" dirty="0" err="1" smtClean="0"/>
              <a:t>story</a:t>
            </a:r>
            <a:r>
              <a:rPr lang="de-DE" dirty="0" smtClean="0"/>
              <a:t> (1/2)</a:t>
            </a:r>
            <a:endParaRPr lang="de-CH" dirty="0"/>
          </a:p>
        </p:txBody>
      </p:sp>
      <p:sp>
        <p:nvSpPr>
          <p:cNvPr id="3" name="Inhaltsplatzhalter 2">
            <a:extLst>
              <a:ext uri="{FF2B5EF4-FFF2-40B4-BE49-F238E27FC236}">
                <a16:creationId xmlns:a16="http://schemas.microsoft.com/office/drawing/2014/main" xmlns="" id="{E87ADFF5-123B-4483-82BC-C979F13DDC39}"/>
              </a:ext>
            </a:extLst>
          </p:cNvPr>
          <p:cNvSpPr>
            <a:spLocks noGrp="1"/>
          </p:cNvSpPr>
          <p:nvPr>
            <p:ph idx="1"/>
          </p:nvPr>
        </p:nvSpPr>
        <p:spPr>
          <a:xfrm>
            <a:off x="3096285" y="2161409"/>
            <a:ext cx="6393218" cy="1100301"/>
          </a:xfrm>
        </p:spPr>
        <p:txBody>
          <a:bodyPr wrap="square">
            <a:spAutoFit/>
          </a:bodyPr>
          <a:lstStyle/>
          <a:p>
            <a:pPr marL="0" indent="0">
              <a:spcBef>
                <a:spcPts val="300"/>
              </a:spcBef>
              <a:spcAft>
                <a:spcPts val="0"/>
              </a:spcAft>
              <a:buNone/>
            </a:pPr>
            <a:r>
              <a:rPr lang="en-US" sz="1400" dirty="0"/>
              <a:t>Global market leader with exclusive focus on fire fighting equipment and preventive fire protection (full-range supplier)</a:t>
            </a:r>
          </a:p>
          <a:p>
            <a:pPr marL="180975" indent="-180975">
              <a:spcBef>
                <a:spcPts val="300"/>
              </a:spcBef>
              <a:spcAft>
                <a:spcPts val="0"/>
              </a:spcAft>
            </a:pPr>
            <a:r>
              <a:rPr lang="en-US" sz="1200" b="0" dirty="0"/>
              <a:t>World´s largest producer of fire fighting vehicles</a:t>
            </a:r>
          </a:p>
          <a:p>
            <a:pPr marL="180975" indent="-180975">
              <a:spcBef>
                <a:spcPts val="300"/>
              </a:spcBef>
              <a:spcAft>
                <a:spcPts val="0"/>
              </a:spcAft>
            </a:pPr>
            <a:r>
              <a:rPr lang="en-US" sz="1200" b="0" dirty="0"/>
              <a:t>Solid market positions in Europe, US and Middle East </a:t>
            </a:r>
          </a:p>
          <a:p>
            <a:pPr marL="180975" indent="-180975">
              <a:spcBef>
                <a:spcPts val="300"/>
              </a:spcBef>
              <a:spcAft>
                <a:spcPts val="0"/>
              </a:spcAft>
            </a:pPr>
            <a:r>
              <a:rPr lang="en-US" sz="1200" b="0" dirty="0"/>
              <a:t>Present in around 130 </a:t>
            </a:r>
            <a:r>
              <a:rPr lang="en-US" sz="1200" b="0" dirty="0" smtClean="0"/>
              <a:t>countries, around 280 sales partners worldwide</a:t>
            </a:r>
            <a:endParaRPr lang="en-US" sz="1200" b="0" dirty="0"/>
          </a:p>
        </p:txBody>
      </p:sp>
      <p:grpSp>
        <p:nvGrpSpPr>
          <p:cNvPr id="22" name="Gruppieren 21">
            <a:extLst>
              <a:ext uri="{FF2B5EF4-FFF2-40B4-BE49-F238E27FC236}">
                <a16:creationId xmlns:a16="http://schemas.microsoft.com/office/drawing/2014/main" xmlns="" id="{C1F9F6A0-2E46-44F0-A093-AC2B1C1A6E33}"/>
              </a:ext>
            </a:extLst>
          </p:cNvPr>
          <p:cNvGrpSpPr/>
          <p:nvPr/>
        </p:nvGrpSpPr>
        <p:grpSpPr>
          <a:xfrm>
            <a:off x="530458" y="2161409"/>
            <a:ext cx="2268000" cy="1175166"/>
            <a:chOff x="530458" y="1495093"/>
            <a:chExt cx="2268000" cy="1175166"/>
          </a:xfrm>
        </p:grpSpPr>
        <p:sp>
          <p:nvSpPr>
            <p:cNvPr id="18" name="Rechteck 17">
              <a:extLst>
                <a:ext uri="{FF2B5EF4-FFF2-40B4-BE49-F238E27FC236}">
                  <a16:creationId xmlns:a16="http://schemas.microsoft.com/office/drawing/2014/main" xmlns="" id="{3053FF58-CEA9-40C6-997A-3288DC249974}"/>
                </a:ext>
              </a:extLst>
            </p:cNvPr>
            <p:cNvSpPr>
              <a:spLocks noChangeAspect="1"/>
            </p:cNvSpPr>
            <p:nvPr/>
          </p:nvSpPr>
          <p:spPr bwMode="auto">
            <a:xfrm>
              <a:off x="530458" y="1741314"/>
              <a:ext cx="2268000" cy="92894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2700" cap="flat" cmpd="sng" algn="ctr">
              <a:noFill/>
              <a:prstDash val="solid"/>
              <a:round/>
              <a:headEnd type="none" w="med" len="med"/>
              <a:tailEnd type="none" w="med" len="med"/>
            </a:ln>
            <a:effectLst/>
            <a:extLst/>
          </p:spPr>
          <p:txBody>
            <a:bodyPr vert="horz" wrap="square" lIns="74295" tIns="37148" rIns="74295" bIns="37148" numCol="1" rtlCol="0" anchor="t" anchorCtr="0" compatLnSpc="1">
              <a:prstTxWarp prst="textNoShape">
                <a:avLst/>
              </a:prstTxWarp>
            </a:bodyPr>
            <a:lstStyle/>
            <a:p>
              <a:pPr defTabSz="742950">
                <a:defRPr/>
              </a:pPr>
              <a:endParaRPr lang="en-US" sz="1300">
                <a:solidFill>
                  <a:srgbClr val="000000"/>
                </a:solidFill>
                <a:cs typeface="Arial" panose="020B0604020202020204" pitchFamily="34" charset="0"/>
              </a:endParaRPr>
            </a:p>
          </p:txBody>
        </p:sp>
        <p:sp>
          <p:nvSpPr>
            <p:cNvPr id="6" name="Textfeld 5">
              <a:extLst>
                <a:ext uri="{FF2B5EF4-FFF2-40B4-BE49-F238E27FC236}">
                  <a16:creationId xmlns:a16="http://schemas.microsoft.com/office/drawing/2014/main" xmlns="" id="{BFB4E818-FD3B-4E48-8E73-938794E7401B}"/>
                </a:ext>
              </a:extLst>
            </p:cNvPr>
            <p:cNvSpPr txBox="1"/>
            <p:nvPr/>
          </p:nvSpPr>
          <p:spPr>
            <a:xfrm>
              <a:off x="530458" y="1495093"/>
              <a:ext cx="2268000" cy="246221"/>
            </a:xfrm>
            <a:prstGeom prst="rect">
              <a:avLst/>
            </a:prstGeom>
            <a:solidFill>
              <a:schemeClr val="accent2"/>
            </a:solidFill>
          </p:spPr>
          <p:txBody>
            <a:bodyPr wrap="square" rtlCol="0">
              <a:spAutoFit/>
            </a:bodyPr>
            <a:lstStyle/>
            <a:p>
              <a:pPr algn="ctr"/>
              <a:r>
                <a:rPr lang="de-DE" sz="1000" b="1" dirty="0">
                  <a:solidFill>
                    <a:schemeClr val="bg1"/>
                  </a:solidFill>
                </a:rPr>
                <a:t>Market Position</a:t>
              </a:r>
            </a:p>
          </p:txBody>
        </p:sp>
      </p:grpSp>
      <p:grpSp>
        <p:nvGrpSpPr>
          <p:cNvPr id="23" name="Gruppieren 22">
            <a:extLst>
              <a:ext uri="{FF2B5EF4-FFF2-40B4-BE49-F238E27FC236}">
                <a16:creationId xmlns:a16="http://schemas.microsoft.com/office/drawing/2014/main" xmlns="" id="{22C5C655-6D3A-4A48-8367-9C71896162EE}"/>
              </a:ext>
            </a:extLst>
          </p:cNvPr>
          <p:cNvGrpSpPr/>
          <p:nvPr/>
        </p:nvGrpSpPr>
        <p:grpSpPr>
          <a:xfrm>
            <a:off x="530458" y="3837764"/>
            <a:ext cx="2268000" cy="1175412"/>
            <a:chOff x="530458" y="2791237"/>
            <a:chExt cx="2268000" cy="1175412"/>
          </a:xfrm>
        </p:grpSpPr>
        <p:pic>
          <p:nvPicPr>
            <p:cNvPr id="19" name="Picture 2" descr="Y:\Departments\GU_Unternehmenssprecher\Fachpresse\2016\11_150 Jahr Jubiläum\D002\Fotos\CFT_06_V1.jpg">
              <a:extLst>
                <a:ext uri="{FF2B5EF4-FFF2-40B4-BE49-F238E27FC236}">
                  <a16:creationId xmlns:a16="http://schemas.microsoft.com/office/drawing/2014/main" xmlns="" id="{634C96E4-0A2D-4482-833C-9D0A81AF801A}"/>
                </a:ext>
              </a:extLst>
            </p:cNvPr>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1675" b="27574"/>
            <a:stretch/>
          </p:blipFill>
          <p:spPr bwMode="auto">
            <a:xfrm>
              <a:off x="530458" y="2890821"/>
              <a:ext cx="2268000" cy="1075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feld 6">
              <a:extLst>
                <a:ext uri="{FF2B5EF4-FFF2-40B4-BE49-F238E27FC236}">
                  <a16:creationId xmlns:a16="http://schemas.microsoft.com/office/drawing/2014/main" xmlns="" id="{C2A75C31-3948-4EC9-9A77-BBA4A5DED134}"/>
                </a:ext>
              </a:extLst>
            </p:cNvPr>
            <p:cNvSpPr txBox="1"/>
            <p:nvPr/>
          </p:nvSpPr>
          <p:spPr>
            <a:xfrm>
              <a:off x="530458" y="2791237"/>
              <a:ext cx="2268000" cy="246221"/>
            </a:xfrm>
            <a:prstGeom prst="rect">
              <a:avLst/>
            </a:prstGeom>
            <a:solidFill>
              <a:schemeClr val="accent2"/>
            </a:solidFill>
          </p:spPr>
          <p:txBody>
            <a:bodyPr wrap="square" rtlCol="0">
              <a:spAutoFit/>
            </a:bodyPr>
            <a:lstStyle/>
            <a:p>
              <a:pPr algn="ctr"/>
              <a:r>
                <a:rPr lang="de-DE" sz="1000" b="1" dirty="0">
                  <a:solidFill>
                    <a:schemeClr val="bg1"/>
                  </a:solidFill>
                </a:rPr>
                <a:t>Technology</a:t>
              </a:r>
            </a:p>
          </p:txBody>
        </p:sp>
      </p:grpSp>
      <p:sp>
        <p:nvSpPr>
          <p:cNvPr id="10" name="Inhaltsplatzhalter 2">
            <a:extLst>
              <a:ext uri="{FF2B5EF4-FFF2-40B4-BE49-F238E27FC236}">
                <a16:creationId xmlns:a16="http://schemas.microsoft.com/office/drawing/2014/main" xmlns="" id="{CAEA38C2-C4F9-45D9-B5C5-3B5E8C6AED19}"/>
              </a:ext>
            </a:extLst>
          </p:cNvPr>
          <p:cNvSpPr txBox="1">
            <a:spLocks/>
          </p:cNvSpPr>
          <p:nvPr/>
        </p:nvSpPr>
        <p:spPr bwMode="auto">
          <a:xfrm>
            <a:off x="3096284" y="3837764"/>
            <a:ext cx="6393219" cy="8848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spcBef>
                <a:spcPts val="300"/>
              </a:spcBef>
              <a:spcAft>
                <a:spcPts val="0"/>
              </a:spcAft>
              <a:buNone/>
            </a:pPr>
            <a:r>
              <a:rPr lang="en-US" sz="1400" kern="0" dirty="0"/>
              <a:t>Industry leader in innovation pioneering sustainability technologies</a:t>
            </a:r>
          </a:p>
          <a:p>
            <a:pPr marL="180975" indent="-180975">
              <a:spcBef>
                <a:spcPts val="300"/>
              </a:spcBef>
              <a:spcAft>
                <a:spcPts val="0"/>
              </a:spcAft>
            </a:pPr>
            <a:r>
              <a:rPr lang="en-US" sz="1200" b="0" kern="0" dirty="0"/>
              <a:t>Traditionally high R&amp;D expenditures, holding currently more than 180 patents</a:t>
            </a:r>
          </a:p>
          <a:p>
            <a:pPr marL="180975" indent="-180975">
              <a:spcBef>
                <a:spcPts val="300"/>
              </a:spcBef>
              <a:spcAft>
                <a:spcPts val="0"/>
              </a:spcAft>
            </a:pPr>
            <a:r>
              <a:rPr lang="en-US" sz="1200" b="0" kern="0" dirty="0"/>
              <a:t>Continuous improvement thanks to an open innovation culture</a:t>
            </a:r>
          </a:p>
          <a:p>
            <a:pPr marL="180975" indent="-180975">
              <a:spcBef>
                <a:spcPts val="300"/>
              </a:spcBef>
              <a:spcAft>
                <a:spcPts val="0"/>
              </a:spcAft>
            </a:pPr>
            <a:r>
              <a:rPr lang="en-US" sz="1200" b="0" kern="0" dirty="0"/>
              <a:t>Develops customer demand actively by defining state-of-the-art</a:t>
            </a:r>
          </a:p>
        </p:txBody>
      </p:sp>
      <p:pic>
        <p:nvPicPr>
          <p:cNvPr id="26" name="Grafik 25">
            <a:extLst>
              <a:ext uri="{FF2B5EF4-FFF2-40B4-BE49-F238E27FC236}">
                <a16:creationId xmlns:a16="http://schemas.microsoft.com/office/drawing/2014/main" xmlns="" id="{A9E07C41-E129-4893-A950-6D90D9B1D51F}"/>
              </a:ext>
            </a:extLst>
          </p:cNvPr>
          <p:cNvPicPr>
            <a:picLocks noChangeAspect="1"/>
          </p:cNvPicPr>
          <p:nvPr/>
        </p:nvPicPr>
        <p:blipFill>
          <a:blip r:embed="rId6" cstate="print"/>
          <a:stretch>
            <a:fillRect/>
          </a:stretch>
        </p:blipFill>
        <p:spPr>
          <a:xfrm>
            <a:off x="785129" y="2424296"/>
            <a:ext cx="1758659" cy="932696"/>
          </a:xfrm>
          <a:prstGeom prst="rect">
            <a:avLst/>
          </a:prstGeom>
        </p:spPr>
      </p:pic>
    </p:spTree>
    <p:extLst>
      <p:ext uri="{BB962C8B-B14F-4D97-AF65-F5344CB8AC3E}">
        <p14:creationId xmlns:p14="http://schemas.microsoft.com/office/powerpoint/2010/main" xmlns="" val="13634651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xmlns="" id="{2B0261A1-227F-479D-BB89-C604E262D876}"/>
              </a:ext>
            </a:extLst>
          </p:cNvPr>
          <p:cNvGraphicFramePr>
            <a:graphicFrameLocks noChangeAspect="1"/>
          </p:cNvGraphicFramePr>
          <p:nvPr>
            <p:extLst/>
          </p:nvPr>
        </p:nvGraphicFramePr>
        <p:xfrm>
          <a:off x="1588" y="1588"/>
          <a:ext cx="1588" cy="1588"/>
        </p:xfrm>
        <a:graphic>
          <a:graphicData uri="http://schemas.openxmlformats.org/presentationml/2006/ole">
            <p:oleObj spid="_x0000_s15457" name="think-cell Folie" r:id="rId4" imgW="360" imgH="360" progId="">
              <p:embed/>
            </p:oleObj>
          </a:graphicData>
        </a:graphic>
      </p:graphicFrame>
      <p:sp>
        <p:nvSpPr>
          <p:cNvPr id="4" name="Rechteck 3" hidden="1">
            <a:extLst>
              <a:ext uri="{FF2B5EF4-FFF2-40B4-BE49-F238E27FC236}">
                <a16:creationId xmlns:a16="http://schemas.microsoft.com/office/drawing/2014/main" xmlns="" id="{2544F3E9-78ED-4B7C-9AFD-BE42D1E294CA}"/>
              </a:ext>
            </a:extLst>
          </p:cNvPr>
          <p:cNvSpPr/>
          <p:nvPr>
            <p:custDataLst>
              <p:tags r:id="rId2"/>
            </p:custDataLst>
          </p:nvPr>
        </p:nvSpPr>
        <p:spPr bwMode="auto">
          <a:xfrm>
            <a:off x="0" y="0"/>
            <a:ext cx="158750" cy="15875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endParaRPr kumimoji="0" lang="de-DE" sz="2400" b="1" u="none" strike="noStrike" cap="none" normalizeH="0" dirty="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2" name="Titel 1">
            <a:extLst>
              <a:ext uri="{FF2B5EF4-FFF2-40B4-BE49-F238E27FC236}">
                <a16:creationId xmlns:a16="http://schemas.microsoft.com/office/drawing/2014/main" xmlns="" id="{7384C87F-823C-4E6D-A475-53E18386F4ED}"/>
              </a:ext>
            </a:extLst>
          </p:cNvPr>
          <p:cNvSpPr>
            <a:spLocks noGrp="1"/>
          </p:cNvSpPr>
          <p:nvPr>
            <p:ph type="title"/>
          </p:nvPr>
        </p:nvSpPr>
        <p:spPr/>
        <p:txBody>
          <a:bodyPr/>
          <a:lstStyle/>
          <a:p>
            <a:r>
              <a:rPr lang="de-DE" dirty="0"/>
              <a:t>Rosenbauer Group </a:t>
            </a:r>
            <a:r>
              <a:rPr lang="de-DE" dirty="0" err="1" smtClean="0"/>
              <a:t>equity</a:t>
            </a:r>
            <a:r>
              <a:rPr lang="de-DE" dirty="0" smtClean="0"/>
              <a:t> </a:t>
            </a:r>
            <a:r>
              <a:rPr lang="de-DE" dirty="0" err="1" smtClean="0"/>
              <a:t>story</a:t>
            </a:r>
            <a:r>
              <a:rPr lang="de-DE" dirty="0" smtClean="0"/>
              <a:t> (2/2)</a:t>
            </a:r>
            <a:endParaRPr lang="de-CH" dirty="0"/>
          </a:p>
        </p:txBody>
      </p:sp>
      <p:grpSp>
        <p:nvGrpSpPr>
          <p:cNvPr id="24" name="Gruppieren 23">
            <a:extLst>
              <a:ext uri="{FF2B5EF4-FFF2-40B4-BE49-F238E27FC236}">
                <a16:creationId xmlns:a16="http://schemas.microsoft.com/office/drawing/2014/main" xmlns="" id="{6A82C0BB-CE56-4BFF-8063-DE5B4CE0093D}"/>
              </a:ext>
            </a:extLst>
          </p:cNvPr>
          <p:cNvGrpSpPr/>
          <p:nvPr/>
        </p:nvGrpSpPr>
        <p:grpSpPr>
          <a:xfrm>
            <a:off x="530458" y="2184987"/>
            <a:ext cx="2268000" cy="1151644"/>
            <a:chOff x="530458" y="3898992"/>
            <a:chExt cx="2268000" cy="1151644"/>
          </a:xfrm>
        </p:grpSpPr>
        <p:pic>
          <p:nvPicPr>
            <p:cNvPr id="13" name="Grafik 12">
              <a:extLst>
                <a:ext uri="{FF2B5EF4-FFF2-40B4-BE49-F238E27FC236}">
                  <a16:creationId xmlns:a16="http://schemas.microsoft.com/office/drawing/2014/main" xmlns="" id="{5DEED354-B158-445D-9B85-49464F59A612}"/>
                </a:ext>
              </a:extLst>
            </p:cNvPr>
            <p:cNvPicPr>
              <a:picLocks noChangeAspect="1"/>
            </p:cNvPicPr>
            <p:nvPr/>
          </p:nvPicPr>
          <p:blipFill rotWithShape="1">
            <a:blip r:embed="rId5" cstate="print"/>
            <a:srcRect l="568" r="-1" b="28034"/>
            <a:stretch/>
          </p:blipFill>
          <p:spPr>
            <a:xfrm>
              <a:off x="530458" y="4107211"/>
              <a:ext cx="2268000" cy="943425"/>
            </a:xfrm>
            <a:prstGeom prst="rect">
              <a:avLst/>
            </a:prstGeom>
          </p:spPr>
        </p:pic>
        <p:sp>
          <p:nvSpPr>
            <p:cNvPr id="8" name="Textfeld 7">
              <a:extLst>
                <a:ext uri="{FF2B5EF4-FFF2-40B4-BE49-F238E27FC236}">
                  <a16:creationId xmlns:a16="http://schemas.microsoft.com/office/drawing/2014/main" xmlns="" id="{48085AD9-3B75-4177-A707-C12908CB14C6}"/>
                </a:ext>
              </a:extLst>
            </p:cNvPr>
            <p:cNvSpPr txBox="1"/>
            <p:nvPr/>
          </p:nvSpPr>
          <p:spPr>
            <a:xfrm>
              <a:off x="530458" y="3898992"/>
              <a:ext cx="2268000" cy="246221"/>
            </a:xfrm>
            <a:prstGeom prst="rect">
              <a:avLst/>
            </a:prstGeom>
            <a:solidFill>
              <a:schemeClr val="accent2"/>
            </a:solidFill>
          </p:spPr>
          <p:txBody>
            <a:bodyPr wrap="square" rtlCol="0">
              <a:spAutoFit/>
            </a:bodyPr>
            <a:lstStyle/>
            <a:p>
              <a:pPr algn="ctr"/>
              <a:r>
                <a:rPr lang="de-DE" sz="1000" b="1" dirty="0">
                  <a:solidFill>
                    <a:schemeClr val="bg1"/>
                  </a:solidFill>
                </a:rPr>
                <a:t>Manufacturing</a:t>
              </a:r>
            </a:p>
          </p:txBody>
        </p:sp>
      </p:grpSp>
      <p:grpSp>
        <p:nvGrpSpPr>
          <p:cNvPr id="25" name="Gruppieren 24">
            <a:extLst>
              <a:ext uri="{FF2B5EF4-FFF2-40B4-BE49-F238E27FC236}">
                <a16:creationId xmlns:a16="http://schemas.microsoft.com/office/drawing/2014/main" xmlns="" id="{C2E52E96-411A-445B-8643-16B969E8FE7A}"/>
              </a:ext>
            </a:extLst>
          </p:cNvPr>
          <p:cNvGrpSpPr/>
          <p:nvPr/>
        </p:nvGrpSpPr>
        <p:grpSpPr>
          <a:xfrm>
            <a:off x="530458" y="3819231"/>
            <a:ext cx="2268000" cy="1193945"/>
            <a:chOff x="530458" y="5229200"/>
            <a:chExt cx="2268000" cy="1193945"/>
          </a:xfrm>
        </p:grpSpPr>
        <p:pic>
          <p:nvPicPr>
            <p:cNvPr id="15" name="Picture 2">
              <a:extLst>
                <a:ext uri="{FF2B5EF4-FFF2-40B4-BE49-F238E27FC236}">
                  <a16:creationId xmlns:a16="http://schemas.microsoft.com/office/drawing/2014/main" xmlns="" id="{4E4A0B73-C672-4034-8942-AB07FA3F267F}"/>
                </a:ext>
              </a:extLst>
            </p:cNvPr>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l="1227" t="-2" b="14011"/>
            <a:stretch/>
          </p:blipFill>
          <p:spPr bwMode="auto">
            <a:xfrm>
              <a:off x="530458" y="5261199"/>
              <a:ext cx="2268000" cy="1161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1" name="Gruppieren 20">
              <a:extLst>
                <a:ext uri="{FF2B5EF4-FFF2-40B4-BE49-F238E27FC236}">
                  <a16:creationId xmlns:a16="http://schemas.microsoft.com/office/drawing/2014/main" xmlns="" id="{3A5C8576-AEE7-49D2-BAF0-2DF2F6459F6F}"/>
                </a:ext>
              </a:extLst>
            </p:cNvPr>
            <p:cNvGrpSpPr/>
            <p:nvPr/>
          </p:nvGrpSpPr>
          <p:grpSpPr>
            <a:xfrm>
              <a:off x="646113" y="5543147"/>
              <a:ext cx="498016" cy="498016"/>
              <a:chOff x="629496" y="5490301"/>
              <a:chExt cx="691356" cy="691356"/>
            </a:xfrm>
          </p:grpSpPr>
          <p:sp>
            <p:nvSpPr>
              <p:cNvPr id="16" name="Rechteck 15">
                <a:extLst>
                  <a:ext uri="{FF2B5EF4-FFF2-40B4-BE49-F238E27FC236}">
                    <a16:creationId xmlns:a16="http://schemas.microsoft.com/office/drawing/2014/main" xmlns="" id="{0A93EBDB-FA52-4843-BA8B-786DE4B8F7EE}"/>
                  </a:ext>
                </a:extLst>
              </p:cNvPr>
              <p:cNvSpPr/>
              <p:nvPr/>
            </p:nvSpPr>
            <p:spPr bwMode="auto">
              <a:xfrm>
                <a:off x="629496" y="5490301"/>
                <a:ext cx="691356" cy="691356"/>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74295" tIns="37148" rIns="74295" bIns="37148" numCol="1" rtlCol="0" anchor="t" anchorCtr="0" compatLnSpc="1">
                <a:prstTxWarp prst="textNoShape">
                  <a:avLst/>
                </a:prstTxWarp>
              </a:bodyPr>
              <a:lstStyle/>
              <a:p>
                <a:pPr defTabSz="742950">
                  <a:defRPr/>
                </a:pPr>
                <a:endParaRPr lang="en-US" sz="1300">
                  <a:solidFill>
                    <a:srgbClr val="000000"/>
                  </a:solidFill>
                  <a:cs typeface="Arial" panose="020B0604020202020204" pitchFamily="34" charset="0"/>
                </a:endParaRPr>
              </a:p>
            </p:txBody>
          </p:sp>
          <p:pic>
            <p:nvPicPr>
              <p:cNvPr id="17" name="Picture 8">
                <a:extLst>
                  <a:ext uri="{FF2B5EF4-FFF2-40B4-BE49-F238E27FC236}">
                    <a16:creationId xmlns:a16="http://schemas.microsoft.com/office/drawing/2014/main" xmlns="" id="{AFEA1B3C-0DA3-445B-BA14-029F4F638FB2}"/>
                  </a:ext>
                </a:extLst>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63668" y="5520569"/>
                <a:ext cx="623012" cy="6308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9" name="Textfeld 8">
              <a:extLst>
                <a:ext uri="{FF2B5EF4-FFF2-40B4-BE49-F238E27FC236}">
                  <a16:creationId xmlns:a16="http://schemas.microsoft.com/office/drawing/2014/main" xmlns="" id="{E89643CD-01F8-4D83-8F8E-45A9EE35FF9B}"/>
                </a:ext>
              </a:extLst>
            </p:cNvPr>
            <p:cNvSpPr txBox="1"/>
            <p:nvPr/>
          </p:nvSpPr>
          <p:spPr>
            <a:xfrm>
              <a:off x="530458" y="5229200"/>
              <a:ext cx="2268000" cy="246221"/>
            </a:xfrm>
            <a:prstGeom prst="rect">
              <a:avLst/>
            </a:prstGeom>
            <a:solidFill>
              <a:schemeClr val="accent2"/>
            </a:solidFill>
          </p:spPr>
          <p:txBody>
            <a:bodyPr wrap="square" rtlCol="0">
              <a:spAutoFit/>
            </a:bodyPr>
            <a:lstStyle/>
            <a:p>
              <a:pPr algn="ctr"/>
              <a:r>
                <a:rPr lang="de-DE" sz="1000" b="1" dirty="0">
                  <a:solidFill>
                    <a:schemeClr val="bg1"/>
                  </a:solidFill>
                </a:rPr>
                <a:t>Capital </a:t>
              </a:r>
              <a:r>
                <a:rPr lang="de-DE" sz="1000" b="1" dirty="0" err="1">
                  <a:solidFill>
                    <a:schemeClr val="bg1"/>
                  </a:solidFill>
                </a:rPr>
                <a:t>Markets</a:t>
              </a:r>
              <a:endParaRPr lang="de-DE" sz="1000" b="1" dirty="0">
                <a:solidFill>
                  <a:schemeClr val="bg1"/>
                </a:solidFill>
              </a:endParaRPr>
            </a:p>
          </p:txBody>
        </p:sp>
      </p:grpSp>
      <p:sp>
        <p:nvSpPr>
          <p:cNvPr id="11" name="Inhaltsplatzhalter 2">
            <a:extLst>
              <a:ext uri="{FF2B5EF4-FFF2-40B4-BE49-F238E27FC236}">
                <a16:creationId xmlns:a16="http://schemas.microsoft.com/office/drawing/2014/main" xmlns="" id="{56AF38F4-E9C4-4AC6-9607-BF881F9D1384}"/>
              </a:ext>
            </a:extLst>
          </p:cNvPr>
          <p:cNvSpPr txBox="1">
            <a:spLocks/>
          </p:cNvSpPr>
          <p:nvPr/>
        </p:nvSpPr>
        <p:spPr bwMode="auto">
          <a:xfrm>
            <a:off x="3096285" y="2132856"/>
            <a:ext cx="6321210" cy="1284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spcBef>
                <a:spcPts val="300"/>
              </a:spcBef>
              <a:spcAft>
                <a:spcPts val="0"/>
              </a:spcAft>
              <a:buNone/>
            </a:pPr>
            <a:r>
              <a:rPr lang="en-US" sz="1400" kern="0" dirty="0" smtClean="0"/>
              <a:t>Unrivalled </a:t>
            </a:r>
            <a:r>
              <a:rPr lang="en-US" sz="1400" kern="0" dirty="0"/>
              <a:t>network of worldwide production </a:t>
            </a:r>
            <a:r>
              <a:rPr lang="en-US" sz="1400" kern="0" dirty="0" smtClean="0"/>
              <a:t>facilities, service and sales </a:t>
            </a:r>
            <a:r>
              <a:rPr lang="en-US" sz="1400" kern="0" dirty="0"/>
              <a:t>offices</a:t>
            </a:r>
          </a:p>
          <a:p>
            <a:pPr marL="180975" indent="-180975">
              <a:spcBef>
                <a:spcPts val="300"/>
              </a:spcBef>
              <a:spcAft>
                <a:spcPts val="0"/>
              </a:spcAft>
            </a:pPr>
            <a:r>
              <a:rPr lang="en-US" sz="1200" b="0" kern="0" dirty="0"/>
              <a:t>International manufacturing network with clear competence </a:t>
            </a:r>
            <a:r>
              <a:rPr lang="en-US" sz="1200" b="0" kern="0" dirty="0" smtClean="0"/>
              <a:t>centers (3 production sites in the US, 9 Europe, 4 Asia)</a:t>
            </a:r>
            <a:endParaRPr lang="en-US" sz="1200" b="0" kern="0" dirty="0"/>
          </a:p>
          <a:p>
            <a:pPr marL="180975" indent="-180975">
              <a:spcBef>
                <a:spcPts val="300"/>
              </a:spcBef>
              <a:spcAft>
                <a:spcPts val="0"/>
              </a:spcAft>
            </a:pPr>
            <a:r>
              <a:rPr lang="en-US" sz="1200" b="0" kern="0" dirty="0"/>
              <a:t>Production according to </a:t>
            </a:r>
            <a:r>
              <a:rPr lang="en-US" sz="1200" b="0" kern="0" dirty="0" smtClean="0"/>
              <a:t>EU, US </a:t>
            </a:r>
            <a:r>
              <a:rPr lang="en-US" sz="1200" b="0" kern="0" dirty="0"/>
              <a:t>and </a:t>
            </a:r>
            <a:r>
              <a:rPr lang="en-US" sz="1200" b="0" kern="0" dirty="0" smtClean="0"/>
              <a:t>AUS </a:t>
            </a:r>
            <a:r>
              <a:rPr lang="en-US" sz="1200" b="0" kern="0" dirty="0"/>
              <a:t>safety </a:t>
            </a:r>
            <a:r>
              <a:rPr lang="en-US" sz="1200" b="0" kern="0" dirty="0" smtClean="0"/>
              <a:t>standards</a:t>
            </a:r>
            <a:endParaRPr lang="en-US" sz="1200" b="0" kern="0" dirty="0"/>
          </a:p>
          <a:p>
            <a:pPr marL="180975" indent="-180975">
              <a:spcBef>
                <a:spcPts val="300"/>
              </a:spcBef>
              <a:spcAft>
                <a:spcPts val="0"/>
              </a:spcAft>
            </a:pPr>
            <a:r>
              <a:rPr lang="en-US" sz="1200" b="0" kern="0" dirty="0" smtClean="0"/>
              <a:t>Combines industrial production methods and top-notch engineering</a:t>
            </a:r>
            <a:endParaRPr lang="en-US" sz="1200" b="0" kern="0" dirty="0"/>
          </a:p>
        </p:txBody>
      </p:sp>
      <p:sp>
        <p:nvSpPr>
          <p:cNvPr id="12" name="Inhaltsplatzhalter 2">
            <a:extLst>
              <a:ext uri="{FF2B5EF4-FFF2-40B4-BE49-F238E27FC236}">
                <a16:creationId xmlns:a16="http://schemas.microsoft.com/office/drawing/2014/main" xmlns="" id="{7E333139-1179-4778-995A-70C2DBD9C167}"/>
              </a:ext>
            </a:extLst>
          </p:cNvPr>
          <p:cNvSpPr txBox="1">
            <a:spLocks/>
          </p:cNvSpPr>
          <p:nvPr/>
        </p:nvSpPr>
        <p:spPr bwMode="auto">
          <a:xfrm>
            <a:off x="3096284" y="3819231"/>
            <a:ext cx="6321211" cy="1100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1313" indent="-341313" algn="l" defTabSz="909638" rtl="0" eaLnBrk="0" fontAlgn="base" hangingPunct="0">
              <a:spcBef>
                <a:spcPct val="20000"/>
              </a:spcBef>
              <a:spcAft>
                <a:spcPct val="20000"/>
              </a:spcAft>
              <a:buClr>
                <a:schemeClr val="accent2"/>
              </a:buClr>
              <a:buFont typeface="Arial" charset="0"/>
              <a:buChar char="■"/>
              <a:defRPr sz="2000" b="1">
                <a:solidFill>
                  <a:schemeClr val="tx1"/>
                </a:solidFill>
                <a:latin typeface="+mn-lt"/>
                <a:ea typeface="+mn-ea"/>
                <a:cs typeface="+mn-cs"/>
                <a:sym typeface="Wingdings" pitchFamily="2" charset="2"/>
              </a:defRPr>
            </a:lvl1pPr>
            <a:lvl2pPr marL="622300" indent="-279400" algn="l" defTabSz="909638" rtl="0" eaLnBrk="0" fontAlgn="base" hangingPunct="0">
              <a:spcBef>
                <a:spcPct val="20000"/>
              </a:spcBef>
              <a:spcAft>
                <a:spcPct val="20000"/>
              </a:spcAft>
              <a:buClr>
                <a:schemeClr val="accent2"/>
              </a:buClr>
              <a:buFont typeface="Arial" charset="0"/>
              <a:buChar char="■"/>
              <a:defRPr>
                <a:solidFill>
                  <a:schemeClr val="tx1"/>
                </a:solidFill>
                <a:latin typeface="+mn-lt"/>
              </a:defRPr>
            </a:lvl2pPr>
            <a:lvl3pPr marL="88741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3pPr>
            <a:lvl4pPr marL="1162050" indent="-273050"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4pPr>
            <a:lvl5pPr marL="1427163" indent="-263525" algn="l" defTabSz="909638" rtl="0" eaLnBrk="0" fontAlgn="base" hangingPunct="0">
              <a:spcBef>
                <a:spcPct val="20000"/>
              </a:spcBef>
              <a:spcAft>
                <a:spcPct val="20000"/>
              </a:spcAft>
              <a:buClr>
                <a:schemeClr val="accent2"/>
              </a:buClr>
              <a:buFont typeface="Arial" charset="0"/>
              <a:buChar char="■"/>
              <a:defRPr sz="1600">
                <a:solidFill>
                  <a:schemeClr val="tx1"/>
                </a:solidFill>
                <a:latin typeface="+mn-lt"/>
              </a:defRPr>
            </a:lvl5pPr>
            <a:lvl6pPr marL="18843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6pPr>
            <a:lvl7pPr marL="23415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7pPr>
            <a:lvl8pPr marL="27987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8pPr>
            <a:lvl9pPr marL="3255963" indent="-263525" algn="l" defTabSz="909638" rtl="0" fontAlgn="base">
              <a:spcBef>
                <a:spcPct val="20000"/>
              </a:spcBef>
              <a:spcAft>
                <a:spcPct val="20000"/>
              </a:spcAft>
              <a:buClr>
                <a:schemeClr val="accent2"/>
              </a:buClr>
              <a:buFont typeface="Arial" charset="0"/>
              <a:buChar char="■"/>
              <a:defRPr sz="1600">
                <a:solidFill>
                  <a:schemeClr val="tx1"/>
                </a:solidFill>
                <a:latin typeface="+mn-lt"/>
              </a:defRPr>
            </a:lvl9pPr>
          </a:lstStyle>
          <a:p>
            <a:pPr marL="0" indent="0">
              <a:spcBef>
                <a:spcPts val="300"/>
              </a:spcBef>
              <a:spcAft>
                <a:spcPts val="0"/>
              </a:spcAft>
              <a:buNone/>
            </a:pPr>
            <a:r>
              <a:rPr lang="en-US" sz="1400" kern="0" dirty="0" smtClean="0"/>
              <a:t>Resilient </a:t>
            </a:r>
            <a:r>
              <a:rPr lang="en-US" sz="1400" kern="0" dirty="0"/>
              <a:t>business model from high diversification by geographies and products</a:t>
            </a:r>
          </a:p>
          <a:p>
            <a:pPr marL="180975" indent="-180975">
              <a:spcBef>
                <a:spcPts val="300"/>
              </a:spcBef>
              <a:spcAft>
                <a:spcPts val="0"/>
              </a:spcAft>
            </a:pPr>
            <a:r>
              <a:rPr lang="en-US" sz="1200" b="0" kern="0" dirty="0" smtClean="0"/>
              <a:t>Strong </a:t>
            </a:r>
            <a:r>
              <a:rPr lang="en-US" sz="1200" b="0" kern="0" dirty="0"/>
              <a:t>balance sheet structure</a:t>
            </a:r>
          </a:p>
          <a:p>
            <a:pPr marL="180975" indent="-180975">
              <a:spcBef>
                <a:spcPts val="300"/>
              </a:spcBef>
              <a:spcAft>
                <a:spcPts val="0"/>
              </a:spcAft>
            </a:pPr>
            <a:r>
              <a:rPr lang="en-US" sz="1200" b="0" kern="0" dirty="0" smtClean="0"/>
              <a:t>Sustainable dividend policy, safe dividend payments</a:t>
            </a:r>
          </a:p>
          <a:p>
            <a:pPr marL="180975" indent="-180975">
              <a:spcBef>
                <a:spcPts val="300"/>
              </a:spcBef>
              <a:spcAft>
                <a:spcPts val="0"/>
              </a:spcAft>
            </a:pPr>
            <a:r>
              <a:rPr lang="en-US" sz="1200" b="0" kern="0" dirty="0"/>
              <a:t>Organic growth from increasing local market shares and improving </a:t>
            </a:r>
            <a:r>
              <a:rPr lang="en-US" sz="1200" b="0" kern="0" dirty="0" smtClean="0"/>
              <a:t>profitability</a:t>
            </a:r>
            <a:endParaRPr lang="en-US" sz="1200" b="0" kern="0" dirty="0"/>
          </a:p>
        </p:txBody>
      </p:sp>
    </p:spTree>
    <p:extLst>
      <p:ext uri="{BB962C8B-B14F-4D97-AF65-F5344CB8AC3E}">
        <p14:creationId xmlns:p14="http://schemas.microsoft.com/office/powerpoint/2010/main" xmlns="" val="342477824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xmlns="" id="{E6FCA50D-44B0-4C96-862C-8E0A464C0D3E}"/>
              </a:ext>
            </a:extLst>
          </p:cNvPr>
          <p:cNvGraphicFramePr>
            <a:graphicFrameLocks noChangeAspect="1"/>
          </p:cNvGraphicFramePr>
          <p:nvPr>
            <p:extLst/>
          </p:nvPr>
        </p:nvGraphicFramePr>
        <p:xfrm>
          <a:off x="1588" y="1588"/>
          <a:ext cx="1588" cy="1588"/>
        </p:xfrm>
        <a:graphic>
          <a:graphicData uri="http://schemas.openxmlformats.org/presentationml/2006/ole">
            <p:oleObj spid="_x0000_s4423" name="think-cell Folie" r:id="rId4" imgW="360" imgH="360" progId="">
              <p:embed/>
            </p:oleObj>
          </a:graphicData>
        </a:graphic>
      </p:graphicFrame>
      <p:sp>
        <p:nvSpPr>
          <p:cNvPr id="4" name="Rechteck 3" hidden="1">
            <a:extLst>
              <a:ext uri="{FF2B5EF4-FFF2-40B4-BE49-F238E27FC236}">
                <a16:creationId xmlns:a16="http://schemas.microsoft.com/office/drawing/2014/main" xmlns="" id="{35CAF3E7-C576-43C3-90CF-4FE7B39ABB6B}"/>
              </a:ext>
            </a:extLst>
          </p:cNvPr>
          <p:cNvSpPr/>
          <p:nvPr>
            <p:custDataLst>
              <p:tags r:id="rId2"/>
            </p:custDataLst>
          </p:nvPr>
        </p:nvSpPr>
        <p:spPr bwMode="auto">
          <a:xfrm>
            <a:off x="0" y="0"/>
            <a:ext cx="158750" cy="15875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endParaRPr kumimoji="0" lang="de-AT" sz="2400" b="1" u="none" strike="noStrike" cap="none" normalizeH="0" dirty="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14" name="Rechteckige Legende 36">
            <a:extLst>
              <a:ext uri="{FF2B5EF4-FFF2-40B4-BE49-F238E27FC236}">
                <a16:creationId xmlns:a16="http://schemas.microsoft.com/office/drawing/2014/main" xmlns="" id="{F57CBA91-789B-40AB-8714-F8DE08324D78}"/>
              </a:ext>
            </a:extLst>
          </p:cNvPr>
          <p:cNvSpPr/>
          <p:nvPr/>
        </p:nvSpPr>
        <p:spPr bwMode="auto">
          <a:xfrm>
            <a:off x="5562525" y="1485900"/>
            <a:ext cx="3819600" cy="501568"/>
          </a:xfrm>
          <a:prstGeom prst="rect">
            <a:avLst/>
          </a:prstGeom>
          <a:solidFill>
            <a:srgbClr val="E3000F"/>
          </a:solidFill>
          <a:ln w="12700" cap="flat" cmpd="sng" algn="ctr">
            <a:noFill/>
            <a:prstDash val="solid"/>
            <a:round/>
            <a:headEnd type="none" w="med" len="med"/>
            <a:tailEnd type="none" w="med" len="med"/>
          </a:ln>
          <a:effectLst/>
          <a:extLst/>
        </p:spPr>
        <p:txBody>
          <a:bodyPr vert="horz" wrap="square" lIns="73719" tIns="36860" rIns="73719" bIns="36860" numCol="1" rtlCol="0" anchor="ctr" anchorCtr="0" compatLnSpc="1">
            <a:prstTxWarp prst="textNoShape">
              <a:avLst/>
            </a:prstTxWarp>
          </a:bodyPr>
          <a:lstStyle/>
          <a:p>
            <a:pPr marL="552450" defTabSz="737189"/>
            <a:r>
              <a:rPr lang="de-DE" sz="1200" b="1" dirty="0" err="1" smtClean="0">
                <a:solidFill>
                  <a:schemeClr val="bg1"/>
                </a:solidFill>
              </a:rPr>
              <a:t>Our</a:t>
            </a:r>
            <a:r>
              <a:rPr lang="de-DE" sz="1200" b="1" dirty="0" smtClean="0">
                <a:solidFill>
                  <a:schemeClr val="bg1"/>
                </a:solidFill>
              </a:rPr>
              <a:t> </a:t>
            </a:r>
            <a:r>
              <a:rPr lang="de-DE" sz="1200" b="1" dirty="0" err="1" smtClean="0">
                <a:solidFill>
                  <a:schemeClr val="bg1"/>
                </a:solidFill>
              </a:rPr>
              <a:t>customers</a:t>
            </a:r>
            <a:r>
              <a:rPr lang="de-DE" sz="1200" b="1" dirty="0">
                <a:solidFill>
                  <a:schemeClr val="bg1"/>
                </a:solidFill>
              </a:rPr>
              <a:t>´</a:t>
            </a:r>
            <a:r>
              <a:rPr lang="de-DE" sz="1200" b="1" dirty="0" smtClean="0">
                <a:solidFill>
                  <a:schemeClr val="bg1"/>
                </a:solidFill>
              </a:rPr>
              <a:t> </a:t>
            </a:r>
            <a:r>
              <a:rPr lang="de-DE" sz="1200" b="1" dirty="0" err="1">
                <a:solidFill>
                  <a:schemeClr val="bg1"/>
                </a:solidFill>
              </a:rPr>
              <a:t>first</a:t>
            </a:r>
            <a:r>
              <a:rPr lang="de-DE" sz="1200" b="1" dirty="0">
                <a:solidFill>
                  <a:schemeClr val="bg1"/>
                </a:solidFill>
              </a:rPr>
              <a:t> </a:t>
            </a:r>
            <a:r>
              <a:rPr lang="de-DE" sz="1200" b="1" dirty="0" err="1">
                <a:solidFill>
                  <a:schemeClr val="bg1"/>
                </a:solidFill>
              </a:rPr>
              <a:t>choice</a:t>
            </a:r>
            <a:endParaRPr lang="de-DE" sz="1200" b="1" dirty="0">
              <a:solidFill>
                <a:schemeClr val="bg1"/>
              </a:solidFill>
            </a:endParaRPr>
          </a:p>
        </p:txBody>
      </p:sp>
      <p:sp>
        <p:nvSpPr>
          <p:cNvPr id="2" name="Titel 1">
            <a:extLst>
              <a:ext uri="{FF2B5EF4-FFF2-40B4-BE49-F238E27FC236}">
                <a16:creationId xmlns:a16="http://schemas.microsoft.com/office/drawing/2014/main" xmlns="" id="{CE5D7B1E-643B-41C6-A7A8-97C4A94886AC}"/>
              </a:ext>
            </a:extLst>
          </p:cNvPr>
          <p:cNvSpPr>
            <a:spLocks noGrp="1"/>
          </p:cNvSpPr>
          <p:nvPr>
            <p:ph type="title"/>
          </p:nvPr>
        </p:nvSpPr>
        <p:spPr/>
        <p:txBody>
          <a:bodyPr/>
          <a:lstStyle/>
          <a:p>
            <a:r>
              <a:rPr lang="de-AT" altLang="de-DE" dirty="0" smtClean="0">
                <a:latin typeface="Arial" panose="020B0604020202020204" pitchFamily="34" charset="0"/>
              </a:rPr>
              <a:t>Strategic </a:t>
            </a:r>
            <a:r>
              <a:rPr lang="de-AT" altLang="de-DE" dirty="0" err="1" smtClean="0">
                <a:latin typeface="Arial" panose="020B0604020202020204" pitchFamily="34" charset="0"/>
              </a:rPr>
              <a:t>focus</a:t>
            </a:r>
            <a:endParaRPr lang="de-CH" dirty="0"/>
          </a:p>
        </p:txBody>
      </p:sp>
      <p:sp>
        <p:nvSpPr>
          <p:cNvPr id="6" name="Rechteck 5">
            <a:extLst>
              <a:ext uri="{FF2B5EF4-FFF2-40B4-BE49-F238E27FC236}">
                <a16:creationId xmlns:a16="http://schemas.microsoft.com/office/drawing/2014/main" xmlns="" id="{C75BCE8D-F4E6-427D-9DB2-923FAC97C8B4}"/>
              </a:ext>
            </a:extLst>
          </p:cNvPr>
          <p:cNvSpPr/>
          <p:nvPr/>
        </p:nvSpPr>
        <p:spPr bwMode="auto">
          <a:xfrm>
            <a:off x="523876" y="5590532"/>
            <a:ext cx="8858249" cy="501568"/>
          </a:xfrm>
          <a:prstGeom prst="rect">
            <a:avLst/>
          </a:prstGeom>
          <a:solidFill>
            <a:srgbClr val="E3000F"/>
          </a:solidFill>
          <a:ln w="12700" cap="flat" cmpd="sng" algn="ctr">
            <a:noFill/>
            <a:prstDash val="solid"/>
            <a:round/>
            <a:headEnd type="none" w="med" len="med"/>
            <a:tailEnd type="none" w="med" len="med"/>
          </a:ln>
          <a:effectLst/>
          <a:extLst/>
        </p:spPr>
        <p:txBody>
          <a:bodyPr vert="horz" wrap="square" lIns="73719" tIns="36860" rIns="73719" bIns="36860" numCol="1" rtlCol="0" anchor="ctr" anchorCtr="0" compatLnSpc="1">
            <a:prstTxWarp prst="textNoShape">
              <a:avLst/>
            </a:prstTxWarp>
          </a:bodyPr>
          <a:lstStyle/>
          <a:p>
            <a:r>
              <a:rPr lang="de-DE" sz="1200" b="1" dirty="0" err="1" smtClean="0">
                <a:solidFill>
                  <a:schemeClr val="bg1"/>
                </a:solidFill>
              </a:rPr>
              <a:t>One</a:t>
            </a:r>
            <a:r>
              <a:rPr lang="de-DE" sz="1200" b="1" dirty="0" smtClean="0">
                <a:solidFill>
                  <a:schemeClr val="bg1"/>
                </a:solidFill>
              </a:rPr>
              <a:t> Rosenbauer </a:t>
            </a:r>
            <a:r>
              <a:rPr lang="de-DE" sz="1200" b="1" dirty="0" err="1" smtClean="0">
                <a:solidFill>
                  <a:schemeClr val="bg1"/>
                </a:solidFill>
              </a:rPr>
              <a:t>team</a:t>
            </a:r>
            <a:endParaRPr lang="de-DE" sz="1200" b="1" dirty="0">
              <a:solidFill>
                <a:schemeClr val="bg1"/>
              </a:solidFill>
            </a:endParaRPr>
          </a:p>
        </p:txBody>
      </p:sp>
      <p:sp>
        <p:nvSpPr>
          <p:cNvPr id="7" name="Rechteck 6">
            <a:extLst>
              <a:ext uri="{FF2B5EF4-FFF2-40B4-BE49-F238E27FC236}">
                <a16:creationId xmlns:a16="http://schemas.microsoft.com/office/drawing/2014/main" xmlns="" id="{B05CE477-A4AA-4FD7-B403-121A7A7900EF}"/>
              </a:ext>
            </a:extLst>
          </p:cNvPr>
          <p:cNvSpPr/>
          <p:nvPr/>
        </p:nvSpPr>
        <p:spPr bwMode="auto">
          <a:xfrm>
            <a:off x="1242525" y="5004156"/>
            <a:ext cx="8139600" cy="501568"/>
          </a:xfrm>
          <a:prstGeom prst="rect">
            <a:avLst/>
          </a:prstGeom>
          <a:solidFill>
            <a:schemeClr val="bg2"/>
          </a:solidFill>
          <a:ln w="12700" cap="flat" cmpd="sng" algn="ctr">
            <a:noFill/>
            <a:prstDash val="solid"/>
            <a:round/>
            <a:headEnd type="none" w="med" len="med"/>
            <a:tailEnd type="none" w="med" len="med"/>
          </a:ln>
          <a:effectLst/>
          <a:extLst/>
        </p:spPr>
        <p:txBody>
          <a:bodyPr vert="horz" wrap="square" lIns="73719" tIns="36860" rIns="73719" bIns="36860" numCol="1" rtlCol="0" anchor="ctr" anchorCtr="0" compatLnSpc="1">
            <a:prstTxWarp prst="textNoShape">
              <a:avLst/>
            </a:prstTxWarp>
          </a:bodyPr>
          <a:lstStyle/>
          <a:p>
            <a:r>
              <a:rPr lang="de-DE" sz="1200" b="1" dirty="0" smtClean="0"/>
              <a:t>Focus on </a:t>
            </a:r>
            <a:r>
              <a:rPr lang="de-DE" sz="1200" b="1" dirty="0" err="1" smtClean="0"/>
              <a:t>core</a:t>
            </a:r>
            <a:r>
              <a:rPr lang="de-DE" sz="1200" b="1" dirty="0" smtClean="0"/>
              <a:t> </a:t>
            </a:r>
            <a:r>
              <a:rPr lang="de-DE" sz="1200" b="1" dirty="0" err="1" smtClean="0"/>
              <a:t>business</a:t>
            </a:r>
            <a:endParaRPr lang="de-DE" sz="1200" b="1" dirty="0"/>
          </a:p>
        </p:txBody>
      </p:sp>
      <p:sp>
        <p:nvSpPr>
          <p:cNvPr id="8" name="Rechteck 7">
            <a:extLst>
              <a:ext uri="{FF2B5EF4-FFF2-40B4-BE49-F238E27FC236}">
                <a16:creationId xmlns:a16="http://schemas.microsoft.com/office/drawing/2014/main" xmlns="" id="{3ED1BFA4-57EA-403B-B06B-C4E15C66FD8F}"/>
              </a:ext>
            </a:extLst>
          </p:cNvPr>
          <p:cNvSpPr/>
          <p:nvPr/>
        </p:nvSpPr>
        <p:spPr bwMode="auto">
          <a:xfrm>
            <a:off x="1962525" y="4417780"/>
            <a:ext cx="7419600" cy="501568"/>
          </a:xfrm>
          <a:prstGeom prst="rect">
            <a:avLst/>
          </a:prstGeom>
          <a:solidFill>
            <a:schemeClr val="tx2">
              <a:lumMod val="40000"/>
              <a:lumOff val="60000"/>
            </a:schemeClr>
          </a:solidFill>
          <a:ln w="12700" cap="flat" cmpd="sng" algn="ctr">
            <a:noFill/>
            <a:prstDash val="solid"/>
            <a:round/>
            <a:headEnd type="none" w="med" len="med"/>
            <a:tailEnd type="none" w="med" len="med"/>
          </a:ln>
          <a:effectLst/>
          <a:extLst/>
        </p:spPr>
        <p:txBody>
          <a:bodyPr vert="horz" wrap="square" lIns="73719" tIns="36860" rIns="73719" bIns="36860" numCol="1" rtlCol="0" anchor="ctr" anchorCtr="0" compatLnSpc="1">
            <a:prstTxWarp prst="textNoShape">
              <a:avLst/>
            </a:prstTxWarp>
          </a:bodyPr>
          <a:lstStyle/>
          <a:p>
            <a:r>
              <a:rPr lang="de-DE" sz="1200" dirty="0" err="1" smtClean="0"/>
              <a:t>Sustainable</a:t>
            </a:r>
            <a:r>
              <a:rPr lang="de-DE" sz="1200" dirty="0" smtClean="0"/>
              <a:t> </a:t>
            </a:r>
            <a:r>
              <a:rPr lang="de-DE" sz="1200" dirty="0" err="1" smtClean="0"/>
              <a:t>profits</a:t>
            </a:r>
            <a:r>
              <a:rPr lang="de-DE" sz="1200" dirty="0" smtClean="0"/>
              <a:t> </a:t>
            </a:r>
            <a:r>
              <a:rPr lang="de-DE" sz="1200" dirty="0" err="1" smtClean="0"/>
              <a:t>and</a:t>
            </a:r>
            <a:r>
              <a:rPr lang="de-DE" sz="1200" dirty="0" smtClean="0"/>
              <a:t> </a:t>
            </a:r>
            <a:r>
              <a:rPr lang="de-DE" sz="1200" dirty="0" err="1" smtClean="0"/>
              <a:t>reinforcement</a:t>
            </a:r>
            <a:r>
              <a:rPr lang="de-DE" sz="1200" dirty="0" smtClean="0"/>
              <a:t> </a:t>
            </a:r>
            <a:r>
              <a:rPr lang="de-DE" sz="1200" dirty="0" err="1" smtClean="0"/>
              <a:t>of</a:t>
            </a:r>
            <a:r>
              <a:rPr lang="de-DE" sz="1200" dirty="0" smtClean="0"/>
              <a:t> global </a:t>
            </a:r>
            <a:r>
              <a:rPr lang="de-DE" sz="1200" dirty="0" err="1" smtClean="0"/>
              <a:t>market</a:t>
            </a:r>
            <a:r>
              <a:rPr lang="de-DE" sz="1200" dirty="0" smtClean="0"/>
              <a:t> </a:t>
            </a:r>
            <a:r>
              <a:rPr lang="de-DE" sz="1200" dirty="0" err="1" smtClean="0"/>
              <a:t>leadership</a:t>
            </a:r>
            <a:endParaRPr lang="de-DE" sz="1200" dirty="0" smtClean="0"/>
          </a:p>
          <a:p>
            <a:r>
              <a:rPr lang="de-DE" sz="1200" dirty="0" err="1" smtClean="0"/>
              <a:t>by</a:t>
            </a:r>
            <a:r>
              <a:rPr lang="de-DE" sz="1200" dirty="0" smtClean="0"/>
              <a:t> </a:t>
            </a:r>
            <a:r>
              <a:rPr lang="de-DE" sz="1200" dirty="0" err="1" smtClean="0"/>
              <a:t>scaling</a:t>
            </a:r>
            <a:r>
              <a:rPr lang="de-DE" sz="1200" dirty="0" smtClean="0"/>
              <a:t> </a:t>
            </a:r>
            <a:r>
              <a:rPr lang="de-DE" sz="1200" dirty="0" err="1" smtClean="0"/>
              <a:t>up</a:t>
            </a:r>
            <a:r>
              <a:rPr lang="de-DE" sz="1200" dirty="0" smtClean="0"/>
              <a:t> </a:t>
            </a:r>
            <a:r>
              <a:rPr lang="de-DE" sz="1200" b="1" dirty="0" err="1" smtClean="0"/>
              <a:t>technological</a:t>
            </a:r>
            <a:r>
              <a:rPr lang="de-DE" sz="1200" b="1" dirty="0" smtClean="0"/>
              <a:t> </a:t>
            </a:r>
            <a:r>
              <a:rPr lang="de-DE" sz="1200" b="1" dirty="0" err="1" smtClean="0"/>
              <a:t>leadership</a:t>
            </a:r>
            <a:r>
              <a:rPr lang="de-DE" sz="1200" b="1" dirty="0" smtClean="0"/>
              <a:t> </a:t>
            </a:r>
            <a:r>
              <a:rPr lang="de-DE" sz="1200" b="1" dirty="0" err="1" smtClean="0"/>
              <a:t>and</a:t>
            </a:r>
            <a:r>
              <a:rPr lang="de-DE" sz="1200" b="1" dirty="0" smtClean="0"/>
              <a:t> </a:t>
            </a:r>
            <a:r>
              <a:rPr lang="de-DE" sz="1200" b="1" dirty="0" err="1" smtClean="0"/>
              <a:t>fascinating</a:t>
            </a:r>
            <a:r>
              <a:rPr lang="de-DE" sz="1200" b="1" dirty="0" smtClean="0"/>
              <a:t> </a:t>
            </a:r>
            <a:r>
              <a:rPr lang="de-DE" sz="1200" b="1" dirty="0" err="1" smtClean="0"/>
              <a:t>products</a:t>
            </a:r>
            <a:endParaRPr lang="de-DE" sz="1200" b="1" dirty="0"/>
          </a:p>
        </p:txBody>
      </p:sp>
      <p:sp>
        <p:nvSpPr>
          <p:cNvPr id="9" name="Rechteck 8">
            <a:extLst>
              <a:ext uri="{FF2B5EF4-FFF2-40B4-BE49-F238E27FC236}">
                <a16:creationId xmlns:a16="http://schemas.microsoft.com/office/drawing/2014/main" xmlns="" id="{758C3034-CB15-4084-847B-69E6A227FC75}"/>
              </a:ext>
            </a:extLst>
          </p:cNvPr>
          <p:cNvSpPr/>
          <p:nvPr/>
        </p:nvSpPr>
        <p:spPr bwMode="auto">
          <a:xfrm>
            <a:off x="2682525" y="3831404"/>
            <a:ext cx="6699600" cy="501568"/>
          </a:xfrm>
          <a:prstGeom prst="rect">
            <a:avLst/>
          </a:prstGeom>
          <a:solidFill>
            <a:schemeClr val="accent1"/>
          </a:solidFill>
          <a:ln w="12700" cap="flat" cmpd="sng" algn="ctr">
            <a:noFill/>
            <a:prstDash val="solid"/>
            <a:round/>
            <a:headEnd type="none" w="med" len="med"/>
            <a:tailEnd type="none" w="med" len="med"/>
          </a:ln>
          <a:effectLst/>
          <a:extLst/>
        </p:spPr>
        <p:txBody>
          <a:bodyPr vert="horz" wrap="square" lIns="73719" tIns="36860" rIns="73719" bIns="36860" numCol="1" rtlCol="0" anchor="ctr" anchorCtr="0" compatLnSpc="1">
            <a:prstTxWarp prst="textNoShape">
              <a:avLst/>
            </a:prstTxWarp>
          </a:bodyPr>
          <a:lstStyle/>
          <a:p>
            <a:r>
              <a:rPr lang="de-DE" sz="1200" b="1" dirty="0" err="1" smtClean="0"/>
              <a:t>Increase</a:t>
            </a:r>
            <a:r>
              <a:rPr lang="de-DE" sz="1200" b="1" dirty="0" smtClean="0"/>
              <a:t> </a:t>
            </a:r>
            <a:r>
              <a:rPr lang="de-DE" sz="1200" b="1" dirty="0" err="1" smtClean="0"/>
              <a:t>of</a:t>
            </a:r>
            <a:r>
              <a:rPr lang="de-DE" sz="1200" b="1" dirty="0" smtClean="0"/>
              <a:t> </a:t>
            </a:r>
            <a:r>
              <a:rPr lang="de-DE" sz="1200" b="1" dirty="0" err="1" smtClean="0"/>
              <a:t>perceived</a:t>
            </a:r>
            <a:r>
              <a:rPr lang="de-DE" sz="1200" b="1" dirty="0" smtClean="0"/>
              <a:t> </a:t>
            </a:r>
            <a:r>
              <a:rPr lang="de-DE" sz="1200" b="1" dirty="0" err="1" smtClean="0"/>
              <a:t>customer</a:t>
            </a:r>
            <a:r>
              <a:rPr lang="de-DE" sz="1200" b="1" dirty="0" smtClean="0"/>
              <a:t> </a:t>
            </a:r>
            <a:r>
              <a:rPr lang="de-DE" sz="1200" b="1" dirty="0" err="1" smtClean="0"/>
              <a:t>value</a:t>
            </a:r>
            <a:r>
              <a:rPr lang="de-DE" sz="1200" b="1" dirty="0" smtClean="0"/>
              <a:t> </a:t>
            </a:r>
            <a:r>
              <a:rPr lang="de-DE" sz="1200" dirty="0" err="1" smtClean="0"/>
              <a:t>by</a:t>
            </a:r>
            <a:r>
              <a:rPr lang="de-DE" sz="1200" dirty="0" smtClean="0"/>
              <a:t> </a:t>
            </a:r>
            <a:r>
              <a:rPr lang="de-DE" sz="1200" dirty="0" err="1" smtClean="0"/>
              <a:t>means</a:t>
            </a:r>
            <a:r>
              <a:rPr lang="de-DE" sz="1200" dirty="0" smtClean="0"/>
              <a:t>,</a:t>
            </a:r>
          </a:p>
          <a:p>
            <a:r>
              <a:rPr lang="de-DE" sz="1200" dirty="0" err="1"/>
              <a:t>w</a:t>
            </a:r>
            <a:r>
              <a:rPr lang="de-DE" sz="1200" dirty="0" err="1" smtClean="0"/>
              <a:t>hich</a:t>
            </a:r>
            <a:r>
              <a:rPr lang="de-DE" sz="1200" dirty="0" smtClean="0"/>
              <a:t> in </a:t>
            </a:r>
            <a:r>
              <a:rPr lang="de-DE" sz="1200" dirty="0" err="1" smtClean="0"/>
              <a:t>addition</a:t>
            </a:r>
            <a:r>
              <a:rPr lang="de-DE" sz="1200" dirty="0" smtClean="0"/>
              <a:t> </a:t>
            </a:r>
            <a:r>
              <a:rPr lang="de-DE" sz="1200" dirty="0" err="1" smtClean="0"/>
              <a:t>generate</a:t>
            </a:r>
            <a:r>
              <a:rPr lang="de-DE" sz="1200" dirty="0" smtClean="0"/>
              <a:t> </a:t>
            </a:r>
            <a:r>
              <a:rPr lang="de-DE" sz="1200" dirty="0" err="1" smtClean="0"/>
              <a:t>economies</a:t>
            </a:r>
            <a:r>
              <a:rPr lang="de-DE" sz="1200" dirty="0" smtClean="0"/>
              <a:t> </a:t>
            </a:r>
            <a:r>
              <a:rPr lang="de-DE" sz="1200" dirty="0" err="1" smtClean="0"/>
              <a:t>of</a:t>
            </a:r>
            <a:r>
              <a:rPr lang="de-DE" sz="1200" dirty="0" smtClean="0"/>
              <a:t> </a:t>
            </a:r>
            <a:r>
              <a:rPr lang="de-DE" sz="1200" dirty="0" err="1" smtClean="0"/>
              <a:t>scale</a:t>
            </a:r>
            <a:endParaRPr lang="de-DE" sz="1200" dirty="0"/>
          </a:p>
        </p:txBody>
      </p:sp>
      <p:sp>
        <p:nvSpPr>
          <p:cNvPr id="10" name="Rechteck 9">
            <a:extLst>
              <a:ext uri="{FF2B5EF4-FFF2-40B4-BE49-F238E27FC236}">
                <a16:creationId xmlns:a16="http://schemas.microsoft.com/office/drawing/2014/main" xmlns="" id="{8D00F944-0497-4FEC-BD7F-14DD02CF9076}"/>
              </a:ext>
            </a:extLst>
          </p:cNvPr>
          <p:cNvSpPr/>
          <p:nvPr/>
        </p:nvSpPr>
        <p:spPr bwMode="auto">
          <a:xfrm>
            <a:off x="3402525" y="3245028"/>
            <a:ext cx="5979600" cy="501568"/>
          </a:xfrm>
          <a:prstGeom prst="rect">
            <a:avLst/>
          </a:prstGeom>
          <a:solidFill>
            <a:schemeClr val="tx2"/>
          </a:solidFill>
          <a:ln w="12700" cap="flat" cmpd="sng" algn="ctr">
            <a:noFill/>
            <a:prstDash val="solid"/>
            <a:round/>
            <a:headEnd type="none" w="med" len="med"/>
            <a:tailEnd type="none" w="med" len="med"/>
          </a:ln>
          <a:effectLst/>
          <a:extLst/>
        </p:spPr>
        <p:txBody>
          <a:bodyPr vert="horz" wrap="square" lIns="73719" tIns="36860" rIns="73719" bIns="36860" numCol="1" rtlCol="0" anchor="ctr" anchorCtr="0" compatLnSpc="1">
            <a:prstTxWarp prst="textNoShape">
              <a:avLst/>
            </a:prstTxWarp>
          </a:bodyPr>
          <a:lstStyle/>
          <a:p>
            <a:r>
              <a:rPr lang="de-DE" sz="1200" b="1" dirty="0" err="1" smtClean="0">
                <a:solidFill>
                  <a:schemeClr val="bg1"/>
                </a:solidFill>
              </a:rPr>
              <a:t>Organic</a:t>
            </a:r>
            <a:r>
              <a:rPr lang="de-DE" sz="1200" b="1" dirty="0" smtClean="0">
                <a:solidFill>
                  <a:schemeClr val="bg1"/>
                </a:solidFill>
              </a:rPr>
              <a:t> </a:t>
            </a:r>
            <a:r>
              <a:rPr lang="de-DE" sz="1200" b="1" dirty="0" err="1" smtClean="0">
                <a:solidFill>
                  <a:schemeClr val="bg1"/>
                </a:solidFill>
              </a:rPr>
              <a:t>growth</a:t>
            </a:r>
            <a:r>
              <a:rPr lang="de-DE" sz="1200" b="1" dirty="0" smtClean="0">
                <a:solidFill>
                  <a:schemeClr val="bg1"/>
                </a:solidFill>
              </a:rPr>
              <a:t> </a:t>
            </a:r>
            <a:r>
              <a:rPr lang="de-DE" sz="1200" dirty="0" err="1" smtClean="0">
                <a:solidFill>
                  <a:schemeClr val="bg1"/>
                </a:solidFill>
              </a:rPr>
              <a:t>from</a:t>
            </a:r>
            <a:r>
              <a:rPr lang="de-DE" sz="1200" dirty="0" smtClean="0">
                <a:solidFill>
                  <a:schemeClr val="bg1"/>
                </a:solidFill>
              </a:rPr>
              <a:t> well-</a:t>
            </a:r>
            <a:r>
              <a:rPr lang="de-DE" sz="1200" dirty="0" err="1" smtClean="0">
                <a:solidFill>
                  <a:schemeClr val="bg1"/>
                </a:solidFill>
              </a:rPr>
              <a:t>balanced</a:t>
            </a:r>
            <a:r>
              <a:rPr lang="de-DE" sz="1200" dirty="0" smtClean="0">
                <a:solidFill>
                  <a:schemeClr val="bg1"/>
                </a:solidFill>
              </a:rPr>
              <a:t> </a:t>
            </a:r>
            <a:r>
              <a:rPr lang="de-DE" sz="1200" dirty="0" err="1" smtClean="0">
                <a:solidFill>
                  <a:schemeClr val="bg1"/>
                </a:solidFill>
              </a:rPr>
              <a:t>investments</a:t>
            </a:r>
            <a:r>
              <a:rPr lang="de-DE" sz="1200" dirty="0" smtClean="0">
                <a:solidFill>
                  <a:schemeClr val="bg1"/>
                </a:solidFill>
              </a:rPr>
              <a:t> in /</a:t>
            </a:r>
          </a:p>
          <a:p>
            <a:r>
              <a:rPr lang="de-DE" sz="1200" dirty="0" err="1" smtClean="0">
                <a:solidFill>
                  <a:schemeClr val="bg1"/>
                </a:solidFill>
              </a:rPr>
              <a:t>and</a:t>
            </a:r>
            <a:r>
              <a:rPr lang="de-DE" sz="1200" dirty="0" smtClean="0">
                <a:solidFill>
                  <a:schemeClr val="bg1"/>
                </a:solidFill>
              </a:rPr>
              <a:t> </a:t>
            </a:r>
            <a:r>
              <a:rPr lang="de-DE" sz="1200" dirty="0" err="1" smtClean="0">
                <a:solidFill>
                  <a:schemeClr val="bg1"/>
                </a:solidFill>
              </a:rPr>
              <a:t>returns</a:t>
            </a:r>
            <a:r>
              <a:rPr lang="de-DE" sz="1200" dirty="0" smtClean="0">
                <a:solidFill>
                  <a:schemeClr val="bg1"/>
                </a:solidFill>
              </a:rPr>
              <a:t> </a:t>
            </a:r>
            <a:r>
              <a:rPr lang="de-DE" sz="1200" dirty="0" err="1" smtClean="0">
                <a:solidFill>
                  <a:schemeClr val="bg1"/>
                </a:solidFill>
              </a:rPr>
              <a:t>from</a:t>
            </a:r>
            <a:r>
              <a:rPr lang="de-DE" sz="1200" dirty="0" smtClean="0">
                <a:solidFill>
                  <a:schemeClr val="bg1"/>
                </a:solidFill>
              </a:rPr>
              <a:t> </a:t>
            </a:r>
            <a:r>
              <a:rPr lang="de-DE" sz="1200" dirty="0" err="1" smtClean="0">
                <a:solidFill>
                  <a:schemeClr val="bg1"/>
                </a:solidFill>
              </a:rPr>
              <a:t>our</a:t>
            </a:r>
            <a:r>
              <a:rPr lang="de-DE" sz="1200" dirty="0" smtClean="0">
                <a:solidFill>
                  <a:schemeClr val="bg1"/>
                </a:solidFill>
              </a:rPr>
              <a:t> </a:t>
            </a:r>
            <a:r>
              <a:rPr lang="de-DE" sz="1200" dirty="0" err="1" smtClean="0">
                <a:solidFill>
                  <a:schemeClr val="bg1"/>
                </a:solidFill>
              </a:rPr>
              <a:t>strategic</a:t>
            </a:r>
            <a:r>
              <a:rPr lang="de-DE" sz="1200" dirty="0" smtClean="0">
                <a:solidFill>
                  <a:schemeClr val="bg1"/>
                </a:solidFill>
              </a:rPr>
              <a:t> </a:t>
            </a:r>
            <a:r>
              <a:rPr lang="de-DE" sz="1200" dirty="0" err="1" smtClean="0">
                <a:solidFill>
                  <a:schemeClr val="bg1"/>
                </a:solidFill>
              </a:rPr>
              <a:t>market</a:t>
            </a:r>
            <a:r>
              <a:rPr lang="de-DE" sz="1200" dirty="0" smtClean="0">
                <a:solidFill>
                  <a:schemeClr val="bg1"/>
                </a:solidFill>
              </a:rPr>
              <a:t> </a:t>
            </a:r>
            <a:r>
              <a:rPr lang="de-DE" sz="1200" dirty="0" err="1" smtClean="0">
                <a:solidFill>
                  <a:schemeClr val="bg1"/>
                </a:solidFill>
              </a:rPr>
              <a:t>positions</a:t>
            </a:r>
            <a:endParaRPr lang="de-DE" sz="1200" dirty="0">
              <a:solidFill>
                <a:schemeClr val="bg1"/>
              </a:solidFill>
            </a:endParaRPr>
          </a:p>
        </p:txBody>
      </p:sp>
      <p:sp>
        <p:nvSpPr>
          <p:cNvPr id="11" name="Rechteck 10">
            <a:extLst>
              <a:ext uri="{FF2B5EF4-FFF2-40B4-BE49-F238E27FC236}">
                <a16:creationId xmlns:a16="http://schemas.microsoft.com/office/drawing/2014/main" xmlns="" id="{D42F72D4-39A3-44C5-B6CB-2DECCBC7F6BD}"/>
              </a:ext>
            </a:extLst>
          </p:cNvPr>
          <p:cNvSpPr/>
          <p:nvPr/>
        </p:nvSpPr>
        <p:spPr bwMode="auto">
          <a:xfrm>
            <a:off x="4122525" y="2658652"/>
            <a:ext cx="5259600" cy="501568"/>
          </a:xfrm>
          <a:prstGeom prst="rect">
            <a:avLst/>
          </a:prstGeom>
          <a:solidFill>
            <a:schemeClr val="tx2">
              <a:lumMod val="75000"/>
            </a:schemeClr>
          </a:solidFill>
          <a:ln w="12700" cap="flat" cmpd="sng" algn="ctr">
            <a:noFill/>
            <a:prstDash val="solid"/>
            <a:round/>
            <a:headEnd type="none" w="med" len="med"/>
            <a:tailEnd type="none" w="med" len="med"/>
          </a:ln>
          <a:effectLst/>
          <a:extLst/>
        </p:spPr>
        <p:txBody>
          <a:bodyPr vert="horz" wrap="square" lIns="73719" tIns="36860" rIns="73719" bIns="36860" numCol="1" rtlCol="0" anchor="ctr" anchorCtr="0" compatLnSpc="1">
            <a:prstTxWarp prst="textNoShape">
              <a:avLst/>
            </a:prstTxWarp>
          </a:bodyPr>
          <a:lstStyle/>
          <a:p>
            <a:r>
              <a:rPr lang="de-DE" sz="1200" dirty="0" err="1" smtClean="0">
                <a:solidFill>
                  <a:schemeClr val="bg1"/>
                </a:solidFill>
              </a:rPr>
              <a:t>Increase</a:t>
            </a:r>
            <a:r>
              <a:rPr lang="de-DE" sz="1200" dirty="0" smtClean="0">
                <a:solidFill>
                  <a:schemeClr val="bg1"/>
                </a:solidFill>
              </a:rPr>
              <a:t> </a:t>
            </a:r>
            <a:r>
              <a:rPr lang="de-DE" sz="1200" dirty="0" err="1" smtClean="0">
                <a:solidFill>
                  <a:schemeClr val="bg1"/>
                </a:solidFill>
              </a:rPr>
              <a:t>of</a:t>
            </a:r>
            <a:r>
              <a:rPr lang="de-DE" sz="1200" dirty="0" smtClean="0">
                <a:solidFill>
                  <a:schemeClr val="bg1"/>
                </a:solidFill>
              </a:rPr>
              <a:t> </a:t>
            </a:r>
            <a:r>
              <a:rPr lang="de-DE" sz="1200" dirty="0" err="1" smtClean="0">
                <a:solidFill>
                  <a:schemeClr val="bg1"/>
                </a:solidFill>
              </a:rPr>
              <a:t>strategic</a:t>
            </a:r>
            <a:r>
              <a:rPr lang="de-DE" sz="1200" dirty="0" smtClean="0">
                <a:solidFill>
                  <a:schemeClr val="bg1"/>
                </a:solidFill>
              </a:rPr>
              <a:t> </a:t>
            </a:r>
            <a:r>
              <a:rPr lang="de-DE" sz="1200" dirty="0" err="1" smtClean="0">
                <a:solidFill>
                  <a:schemeClr val="bg1"/>
                </a:solidFill>
              </a:rPr>
              <a:t>flexibility</a:t>
            </a:r>
            <a:r>
              <a:rPr lang="de-DE" sz="1200" dirty="0" smtClean="0">
                <a:solidFill>
                  <a:schemeClr val="bg1"/>
                </a:solidFill>
              </a:rPr>
              <a:t> </a:t>
            </a:r>
            <a:r>
              <a:rPr lang="de-DE" sz="1200" dirty="0" err="1" smtClean="0">
                <a:solidFill>
                  <a:schemeClr val="bg1"/>
                </a:solidFill>
              </a:rPr>
              <a:t>by</a:t>
            </a:r>
            <a:r>
              <a:rPr lang="de-DE" sz="1200" dirty="0" smtClean="0">
                <a:solidFill>
                  <a:schemeClr val="bg1"/>
                </a:solidFill>
              </a:rPr>
              <a:t> </a:t>
            </a:r>
            <a:r>
              <a:rPr lang="de-DE" sz="1200" dirty="0" err="1" smtClean="0">
                <a:solidFill>
                  <a:schemeClr val="bg1"/>
                </a:solidFill>
              </a:rPr>
              <a:t>utilizing</a:t>
            </a:r>
            <a:r>
              <a:rPr lang="de-DE" sz="1200" dirty="0" smtClean="0">
                <a:solidFill>
                  <a:schemeClr val="bg1"/>
                </a:solidFill>
              </a:rPr>
              <a:t> on all </a:t>
            </a:r>
            <a:r>
              <a:rPr lang="de-DE" sz="1200" dirty="0" err="1" smtClean="0">
                <a:solidFill>
                  <a:schemeClr val="bg1"/>
                </a:solidFill>
              </a:rPr>
              <a:t>potentials</a:t>
            </a:r>
            <a:endParaRPr lang="de-DE" sz="1200" dirty="0">
              <a:solidFill>
                <a:schemeClr val="bg1"/>
              </a:solidFill>
            </a:endParaRPr>
          </a:p>
          <a:p>
            <a:r>
              <a:rPr lang="de-DE" sz="1200" dirty="0" err="1" smtClean="0">
                <a:solidFill>
                  <a:schemeClr val="bg1"/>
                </a:solidFill>
              </a:rPr>
              <a:t>from</a:t>
            </a:r>
            <a:r>
              <a:rPr lang="de-DE" sz="1200" dirty="0" smtClean="0">
                <a:solidFill>
                  <a:schemeClr val="bg1"/>
                </a:solidFill>
              </a:rPr>
              <a:t> </a:t>
            </a:r>
            <a:r>
              <a:rPr lang="de-DE" sz="1200" b="1" dirty="0" err="1" smtClean="0">
                <a:solidFill>
                  <a:schemeClr val="bg1"/>
                </a:solidFill>
              </a:rPr>
              <a:t>cost</a:t>
            </a:r>
            <a:r>
              <a:rPr lang="de-DE" sz="1200" b="1" dirty="0" smtClean="0">
                <a:solidFill>
                  <a:schemeClr val="bg1"/>
                </a:solidFill>
              </a:rPr>
              <a:t> </a:t>
            </a:r>
            <a:r>
              <a:rPr lang="de-DE" sz="1200" b="1" dirty="0" err="1" smtClean="0">
                <a:solidFill>
                  <a:schemeClr val="bg1"/>
                </a:solidFill>
              </a:rPr>
              <a:t>and</a:t>
            </a:r>
            <a:r>
              <a:rPr lang="de-DE" sz="1200" b="1" dirty="0" smtClean="0">
                <a:solidFill>
                  <a:schemeClr val="bg1"/>
                </a:solidFill>
              </a:rPr>
              <a:t> </a:t>
            </a:r>
            <a:r>
              <a:rPr lang="de-DE" sz="1200" b="1" dirty="0" err="1" smtClean="0">
                <a:solidFill>
                  <a:schemeClr val="bg1"/>
                </a:solidFill>
              </a:rPr>
              <a:t>working</a:t>
            </a:r>
            <a:r>
              <a:rPr lang="de-DE" sz="1200" b="1" dirty="0" smtClean="0">
                <a:solidFill>
                  <a:schemeClr val="bg1"/>
                </a:solidFill>
              </a:rPr>
              <a:t> </a:t>
            </a:r>
            <a:r>
              <a:rPr lang="de-DE" sz="1200" b="1" dirty="0" err="1" smtClean="0">
                <a:solidFill>
                  <a:schemeClr val="bg1"/>
                </a:solidFill>
              </a:rPr>
              <a:t>capital</a:t>
            </a:r>
            <a:r>
              <a:rPr lang="de-DE" sz="1200" b="1" dirty="0" smtClean="0">
                <a:solidFill>
                  <a:schemeClr val="bg1"/>
                </a:solidFill>
              </a:rPr>
              <a:t> </a:t>
            </a:r>
            <a:r>
              <a:rPr lang="de-DE" sz="1200" b="1" dirty="0" err="1" smtClean="0">
                <a:solidFill>
                  <a:schemeClr val="bg1"/>
                </a:solidFill>
              </a:rPr>
              <a:t>optimization</a:t>
            </a:r>
            <a:endParaRPr lang="de-DE" sz="1200" dirty="0">
              <a:solidFill>
                <a:schemeClr val="bg1"/>
              </a:solidFill>
            </a:endParaRPr>
          </a:p>
        </p:txBody>
      </p:sp>
      <p:sp>
        <p:nvSpPr>
          <p:cNvPr id="12" name="Rechteck 11">
            <a:extLst>
              <a:ext uri="{FF2B5EF4-FFF2-40B4-BE49-F238E27FC236}">
                <a16:creationId xmlns:a16="http://schemas.microsoft.com/office/drawing/2014/main" xmlns="" id="{7D937A7A-6ADB-4CC7-AC29-56D7621DA3BE}"/>
              </a:ext>
            </a:extLst>
          </p:cNvPr>
          <p:cNvSpPr/>
          <p:nvPr/>
        </p:nvSpPr>
        <p:spPr bwMode="auto">
          <a:xfrm>
            <a:off x="4842525" y="2072276"/>
            <a:ext cx="4539600" cy="501568"/>
          </a:xfrm>
          <a:prstGeom prst="rect">
            <a:avLst/>
          </a:prstGeom>
          <a:solidFill>
            <a:schemeClr val="tx2">
              <a:lumMod val="50000"/>
            </a:schemeClr>
          </a:solidFill>
          <a:ln w="12700" cap="flat" cmpd="sng" algn="ctr">
            <a:noFill/>
            <a:prstDash val="solid"/>
            <a:round/>
            <a:headEnd type="none" w="med" len="med"/>
            <a:tailEnd type="none" w="med" len="med"/>
          </a:ln>
          <a:effectLst/>
          <a:extLst/>
        </p:spPr>
        <p:txBody>
          <a:bodyPr vert="horz" wrap="square" lIns="73719" tIns="36860" rIns="73719" bIns="36860" numCol="1" rtlCol="0" anchor="ctr" anchorCtr="0" compatLnSpc="1">
            <a:prstTxWarp prst="textNoShape">
              <a:avLst/>
            </a:prstTxWarp>
          </a:bodyPr>
          <a:lstStyle/>
          <a:p>
            <a:r>
              <a:rPr lang="de-DE" sz="1200" b="1" dirty="0" err="1" smtClean="0">
                <a:solidFill>
                  <a:schemeClr val="bg1"/>
                </a:solidFill>
              </a:rPr>
              <a:t>Faster</a:t>
            </a:r>
            <a:r>
              <a:rPr lang="de-DE" sz="1200" b="1" dirty="0" smtClean="0">
                <a:solidFill>
                  <a:schemeClr val="bg1"/>
                </a:solidFill>
              </a:rPr>
              <a:t> </a:t>
            </a:r>
            <a:r>
              <a:rPr lang="de-DE" sz="1200" b="1" dirty="0" err="1" smtClean="0">
                <a:solidFill>
                  <a:schemeClr val="bg1"/>
                </a:solidFill>
              </a:rPr>
              <a:t>and</a:t>
            </a:r>
            <a:r>
              <a:rPr lang="de-DE" sz="1200" b="1" dirty="0" smtClean="0">
                <a:solidFill>
                  <a:schemeClr val="bg1"/>
                </a:solidFill>
              </a:rPr>
              <a:t> </a:t>
            </a:r>
            <a:r>
              <a:rPr lang="de-DE" sz="1200" b="1" dirty="0" err="1" smtClean="0">
                <a:solidFill>
                  <a:schemeClr val="bg1"/>
                </a:solidFill>
              </a:rPr>
              <a:t>more</a:t>
            </a:r>
            <a:r>
              <a:rPr lang="de-DE" sz="1200" b="1" dirty="0" smtClean="0">
                <a:solidFill>
                  <a:schemeClr val="bg1"/>
                </a:solidFill>
              </a:rPr>
              <a:t> profitable </a:t>
            </a:r>
            <a:r>
              <a:rPr lang="de-DE" sz="1200" dirty="0" err="1" smtClean="0">
                <a:solidFill>
                  <a:schemeClr val="bg1"/>
                </a:solidFill>
              </a:rPr>
              <a:t>by</a:t>
            </a:r>
            <a:r>
              <a:rPr lang="de-DE" sz="1200" dirty="0" smtClean="0">
                <a:solidFill>
                  <a:schemeClr val="bg1"/>
                </a:solidFill>
              </a:rPr>
              <a:t> </a:t>
            </a:r>
            <a:r>
              <a:rPr lang="de-DE" sz="1200" dirty="0" err="1" smtClean="0">
                <a:solidFill>
                  <a:schemeClr val="bg1"/>
                </a:solidFill>
              </a:rPr>
              <a:t>repetition</a:t>
            </a:r>
            <a:r>
              <a:rPr lang="de-DE" sz="1200" dirty="0" smtClean="0">
                <a:solidFill>
                  <a:schemeClr val="bg1"/>
                </a:solidFill>
              </a:rPr>
              <a:t> </a:t>
            </a:r>
            <a:r>
              <a:rPr lang="de-DE" sz="1200" dirty="0" err="1" smtClean="0">
                <a:solidFill>
                  <a:schemeClr val="bg1"/>
                </a:solidFill>
              </a:rPr>
              <a:t>effects</a:t>
            </a:r>
            <a:endParaRPr lang="de-DE" sz="1200" dirty="0" smtClean="0">
              <a:solidFill>
                <a:schemeClr val="bg1"/>
              </a:solidFill>
            </a:endParaRPr>
          </a:p>
          <a:p>
            <a:r>
              <a:rPr lang="de-DE" sz="1200" dirty="0" err="1">
                <a:solidFill>
                  <a:schemeClr val="bg1"/>
                </a:solidFill>
              </a:rPr>
              <a:t>f</a:t>
            </a:r>
            <a:r>
              <a:rPr lang="de-DE" sz="1200" dirty="0" err="1" smtClean="0">
                <a:solidFill>
                  <a:schemeClr val="bg1"/>
                </a:solidFill>
              </a:rPr>
              <a:t>rom</a:t>
            </a:r>
            <a:r>
              <a:rPr lang="de-DE" sz="1200" dirty="0" smtClean="0">
                <a:solidFill>
                  <a:schemeClr val="bg1"/>
                </a:solidFill>
              </a:rPr>
              <a:t> </a:t>
            </a:r>
            <a:r>
              <a:rPr lang="de-DE" sz="1200" dirty="0" err="1" smtClean="0">
                <a:solidFill>
                  <a:schemeClr val="bg1"/>
                </a:solidFill>
              </a:rPr>
              <a:t>products</a:t>
            </a:r>
            <a:r>
              <a:rPr lang="de-DE" sz="1200" dirty="0" smtClean="0">
                <a:solidFill>
                  <a:schemeClr val="bg1"/>
                </a:solidFill>
              </a:rPr>
              <a:t> </a:t>
            </a:r>
            <a:r>
              <a:rPr lang="de-DE" sz="1200" dirty="0" err="1" smtClean="0">
                <a:solidFill>
                  <a:schemeClr val="bg1"/>
                </a:solidFill>
              </a:rPr>
              <a:t>and</a:t>
            </a:r>
            <a:r>
              <a:rPr lang="de-DE" sz="1200" dirty="0" smtClean="0">
                <a:solidFill>
                  <a:schemeClr val="bg1"/>
                </a:solidFill>
              </a:rPr>
              <a:t> </a:t>
            </a:r>
            <a:r>
              <a:rPr lang="de-DE" sz="1200" dirty="0" err="1" smtClean="0">
                <a:solidFill>
                  <a:schemeClr val="bg1"/>
                </a:solidFill>
              </a:rPr>
              <a:t>processes</a:t>
            </a:r>
            <a:endParaRPr lang="de-DE" sz="1200" dirty="0">
              <a:solidFill>
                <a:schemeClr val="bg1"/>
              </a:solidFill>
            </a:endParaRPr>
          </a:p>
        </p:txBody>
      </p:sp>
      <p:sp>
        <p:nvSpPr>
          <p:cNvPr id="16" name="Rechteck 15">
            <a:extLst>
              <a:ext uri="{FF2B5EF4-FFF2-40B4-BE49-F238E27FC236}">
                <a16:creationId xmlns:a16="http://schemas.microsoft.com/office/drawing/2014/main" xmlns="" id="{BDB3D2C2-C707-48F7-B5E1-3E880A0BCBC0}"/>
              </a:ext>
            </a:extLst>
          </p:cNvPr>
          <p:cNvSpPr/>
          <p:nvPr/>
        </p:nvSpPr>
        <p:spPr bwMode="auto">
          <a:xfrm>
            <a:off x="5594174" y="1522372"/>
            <a:ext cx="428625" cy="428625"/>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1600" b="0" i="0" u="none" strike="noStrike" cap="none" normalizeH="0" baseline="0">
              <a:ln>
                <a:noFill/>
              </a:ln>
              <a:solidFill>
                <a:schemeClr val="tx1"/>
              </a:solidFill>
              <a:effectLst/>
              <a:latin typeface="Arial" charset="0"/>
            </a:endParaRPr>
          </a:p>
        </p:txBody>
      </p:sp>
      <p:pic>
        <p:nvPicPr>
          <p:cNvPr id="13" name="Picture 8">
            <a:extLst>
              <a:ext uri="{FF2B5EF4-FFF2-40B4-BE49-F238E27FC236}">
                <a16:creationId xmlns:a16="http://schemas.microsoft.com/office/drawing/2014/main" xmlns="" id="{B5C9BAA4-8C22-4F5D-98CD-D6AEB7AF02A9}"/>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18689" y="1564061"/>
            <a:ext cx="360543" cy="34524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Grafik 17" descr="Pfeil: Kurve im Uhrzeigersinn">
            <a:extLst>
              <a:ext uri="{FF2B5EF4-FFF2-40B4-BE49-F238E27FC236}">
                <a16:creationId xmlns:a16="http://schemas.microsoft.com/office/drawing/2014/main" xmlns="" id="{E0D2FE9D-EC0D-4E61-99AB-0716ED676167}"/>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 xmlns:asvg="http://schemas.microsoft.com/office/drawing/2016/SVG/main" r:embed="rId9"/>
              </a:ext>
            </a:extLst>
          </a:blip>
          <a:stretch>
            <a:fillRect/>
          </a:stretch>
        </p:blipFill>
        <p:spPr>
          <a:xfrm rot="3388423">
            <a:off x="510380" y="4842369"/>
            <a:ext cx="764698" cy="764698"/>
          </a:xfrm>
          <a:prstGeom prst="rect">
            <a:avLst/>
          </a:prstGeom>
        </p:spPr>
      </p:pic>
      <p:pic>
        <p:nvPicPr>
          <p:cNvPr id="19" name="Grafik 18" descr="Pfeil: Kurve im Uhrzeigersinn">
            <a:extLst>
              <a:ext uri="{FF2B5EF4-FFF2-40B4-BE49-F238E27FC236}">
                <a16:creationId xmlns:a16="http://schemas.microsoft.com/office/drawing/2014/main" xmlns="" id="{962A64BF-FA3E-405A-B364-7E1594FBA2AD}"/>
              </a:ext>
            </a:extLst>
          </p:cNvPr>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 xmlns:asvg="http://schemas.microsoft.com/office/drawing/2016/SVG/main" r:embed="rId11"/>
              </a:ext>
            </a:extLst>
          </a:blip>
          <a:stretch>
            <a:fillRect/>
          </a:stretch>
        </p:blipFill>
        <p:spPr>
          <a:xfrm rot="3388423">
            <a:off x="1215230" y="4257640"/>
            <a:ext cx="764698" cy="764698"/>
          </a:xfrm>
          <a:prstGeom prst="rect">
            <a:avLst/>
          </a:prstGeom>
        </p:spPr>
      </p:pic>
      <p:pic>
        <p:nvPicPr>
          <p:cNvPr id="20" name="Grafik 19" descr="Pfeil: Kurve im Uhrzeigersinn">
            <a:extLst>
              <a:ext uri="{FF2B5EF4-FFF2-40B4-BE49-F238E27FC236}">
                <a16:creationId xmlns:a16="http://schemas.microsoft.com/office/drawing/2014/main" xmlns="" id="{F523B510-AA01-4466-955F-FC29D245ECAB}"/>
              </a:ext>
            </a:extLst>
          </p:cNvPr>
          <p:cNvPicPr>
            <a:picLocks noChangeAspect="1"/>
          </p:cNvPicPr>
          <p:nvPr/>
        </p:nvPicPr>
        <p:blipFill>
          <a:blip r:embed="rId12" cstate="print">
            <a:extLst>
              <a:ext uri="{28A0092B-C50C-407E-A947-70E740481C1C}">
                <a14:useLocalDpi xmlns:a14="http://schemas.microsoft.com/office/drawing/2010/main" xmlns="" val="0"/>
              </a:ext>
              <a:ext uri="{96DAC541-7B7A-43D3-8B79-37D633B846F1}">
                <asvg:svgBlip xmlns="" xmlns:asvg="http://schemas.microsoft.com/office/drawing/2016/SVG/main" r:embed="rId13"/>
              </a:ext>
            </a:extLst>
          </a:blip>
          <a:stretch>
            <a:fillRect/>
          </a:stretch>
        </p:blipFill>
        <p:spPr>
          <a:xfrm rot="3388423">
            <a:off x="1900988" y="3689066"/>
            <a:ext cx="764698" cy="764698"/>
          </a:xfrm>
          <a:prstGeom prst="rect">
            <a:avLst/>
          </a:prstGeom>
        </p:spPr>
      </p:pic>
      <p:pic>
        <p:nvPicPr>
          <p:cNvPr id="21" name="Grafik 20" descr="Pfeil: Kurve im Uhrzeigersinn">
            <a:extLst>
              <a:ext uri="{FF2B5EF4-FFF2-40B4-BE49-F238E27FC236}">
                <a16:creationId xmlns:a16="http://schemas.microsoft.com/office/drawing/2014/main" xmlns="" id="{4875091D-B5E7-4213-A11C-3511EB8B97D6}"/>
              </a:ext>
            </a:extLst>
          </p:cNvPr>
          <p:cNvPicPr>
            <a:picLocks noChangeAspect="1"/>
          </p:cNvPicPr>
          <p:nvPr/>
        </p:nvPicPr>
        <p:blipFill>
          <a:blip r:embed="rId14" cstate="print">
            <a:extLst>
              <a:ext uri="{28A0092B-C50C-407E-A947-70E740481C1C}">
                <a14:useLocalDpi xmlns:a14="http://schemas.microsoft.com/office/drawing/2010/main" xmlns="" val="0"/>
              </a:ext>
              <a:ext uri="{96DAC541-7B7A-43D3-8B79-37D633B846F1}">
                <asvg:svgBlip xmlns="" xmlns:asvg="http://schemas.microsoft.com/office/drawing/2016/SVG/main" r:embed="rId15"/>
              </a:ext>
            </a:extLst>
          </a:blip>
          <a:stretch>
            <a:fillRect/>
          </a:stretch>
        </p:blipFill>
        <p:spPr>
          <a:xfrm rot="3388423">
            <a:off x="2618299" y="3108821"/>
            <a:ext cx="764698" cy="764698"/>
          </a:xfrm>
          <a:prstGeom prst="rect">
            <a:avLst/>
          </a:prstGeom>
        </p:spPr>
      </p:pic>
      <p:pic>
        <p:nvPicPr>
          <p:cNvPr id="22" name="Grafik 21" descr="Pfeil: Kurve im Uhrzeigersinn">
            <a:extLst>
              <a:ext uri="{FF2B5EF4-FFF2-40B4-BE49-F238E27FC236}">
                <a16:creationId xmlns:a16="http://schemas.microsoft.com/office/drawing/2014/main" xmlns="" id="{E8A63932-18F5-4125-9BAA-F3DB538CB48C}"/>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 xmlns:asvg="http://schemas.microsoft.com/office/drawing/2016/SVG/main" r:embed="rId17"/>
              </a:ext>
            </a:extLst>
          </a:blip>
          <a:stretch>
            <a:fillRect/>
          </a:stretch>
        </p:blipFill>
        <p:spPr>
          <a:xfrm rot="3388423">
            <a:off x="3379336" y="2527088"/>
            <a:ext cx="764698" cy="764698"/>
          </a:xfrm>
          <a:prstGeom prst="rect">
            <a:avLst/>
          </a:prstGeom>
        </p:spPr>
      </p:pic>
      <p:pic>
        <p:nvPicPr>
          <p:cNvPr id="23" name="Grafik 22" descr="Pfeil: Kurve im Uhrzeigersinn">
            <a:extLst>
              <a:ext uri="{FF2B5EF4-FFF2-40B4-BE49-F238E27FC236}">
                <a16:creationId xmlns:a16="http://schemas.microsoft.com/office/drawing/2014/main" xmlns="" id="{F16C0D90-1026-4CA5-8955-3FEDD7B4AE0B}"/>
              </a:ext>
            </a:extLst>
          </p:cNvPr>
          <p:cNvPicPr>
            <a:picLocks noChangeAspect="1"/>
          </p:cNvPicPr>
          <p:nvPr/>
        </p:nvPicPr>
        <p:blipFill>
          <a:blip r:embed="rId18" cstate="print">
            <a:extLst>
              <a:ext uri="{28A0092B-C50C-407E-A947-70E740481C1C}">
                <a14:useLocalDpi xmlns:a14="http://schemas.microsoft.com/office/drawing/2010/main" xmlns="" val="0"/>
              </a:ext>
              <a:ext uri="{96DAC541-7B7A-43D3-8B79-37D633B846F1}">
                <asvg:svgBlip xmlns="" xmlns:asvg="http://schemas.microsoft.com/office/drawing/2016/SVG/main" r:embed="rId19"/>
              </a:ext>
            </a:extLst>
          </a:blip>
          <a:stretch>
            <a:fillRect/>
          </a:stretch>
        </p:blipFill>
        <p:spPr>
          <a:xfrm rot="3388423">
            <a:off x="4097883" y="1930632"/>
            <a:ext cx="764698" cy="764698"/>
          </a:xfrm>
          <a:prstGeom prst="rect">
            <a:avLst/>
          </a:prstGeom>
        </p:spPr>
      </p:pic>
      <p:pic>
        <p:nvPicPr>
          <p:cNvPr id="24" name="Grafik 23" descr="Pfeil: Kurve im Uhrzeigersinn">
            <a:extLst>
              <a:ext uri="{FF2B5EF4-FFF2-40B4-BE49-F238E27FC236}">
                <a16:creationId xmlns:a16="http://schemas.microsoft.com/office/drawing/2014/main" xmlns="" id="{5130DCBC-A777-47FD-87B0-E42AAC168EF7}"/>
              </a:ext>
            </a:extLst>
          </p:cNvPr>
          <p:cNvPicPr>
            <a:picLocks noChangeAspect="1"/>
          </p:cNvPicPr>
          <p:nvPr/>
        </p:nvPicPr>
        <p:blipFill>
          <a:blip r:embed="rId20" cstate="print">
            <a:extLst>
              <a:ext uri="{28A0092B-C50C-407E-A947-70E740481C1C}">
                <a14:useLocalDpi xmlns:a14="http://schemas.microsoft.com/office/drawing/2010/main" xmlns="" val="0"/>
              </a:ext>
              <a:ext uri="{96DAC541-7B7A-43D3-8B79-37D633B846F1}">
                <asvg:svgBlip xmlns="" xmlns:asvg="http://schemas.microsoft.com/office/drawing/2016/SVG/main" r:embed="rId21"/>
              </a:ext>
            </a:extLst>
          </a:blip>
          <a:stretch>
            <a:fillRect/>
          </a:stretch>
        </p:blipFill>
        <p:spPr>
          <a:xfrm rot="3388423">
            <a:off x="4794702" y="1335285"/>
            <a:ext cx="764698" cy="764698"/>
          </a:xfrm>
          <a:prstGeom prst="rect">
            <a:avLst/>
          </a:prstGeom>
        </p:spPr>
      </p:pic>
    </p:spTree>
    <p:extLst>
      <p:ext uri="{BB962C8B-B14F-4D97-AF65-F5344CB8AC3E}">
        <p14:creationId xmlns:p14="http://schemas.microsoft.com/office/powerpoint/2010/main" xmlns="" val="377939201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Grafik 88"/>
          <p:cNvPicPr>
            <a:picLocks noChangeAspect="1"/>
          </p:cNvPicPr>
          <p:nvPr/>
        </p:nvPicPr>
        <p:blipFill>
          <a:blip r:embed="rId5" cstate="print">
            <a:extLst>
              <a:ext uri="{BEBA8EAE-BF5A-486C-A8C5-ECC9F3942E4B}">
                <a14:imgProps xmlns:a14="http://schemas.microsoft.com/office/drawing/2010/main" xmlns="">
                  <a14:imgLayer r:embed="rId7">
                    <a14:imgEffect>
                      <a14:brightnessContrast contrast="-30000"/>
                    </a14:imgEffect>
                  </a14:imgLayer>
                </a14:imgProps>
              </a:ext>
              <a:ext uri="{28A0092B-C50C-407E-A947-70E740481C1C}">
                <a14:useLocalDpi xmlns:a14="http://schemas.microsoft.com/office/drawing/2010/main" xmlns="" val="0"/>
              </a:ext>
            </a:extLst>
          </a:blip>
          <a:stretch>
            <a:fillRect/>
          </a:stretch>
        </p:blipFill>
        <p:spPr>
          <a:xfrm>
            <a:off x="646113" y="2547488"/>
            <a:ext cx="8547333" cy="3535986"/>
          </a:xfrm>
          <a:prstGeom prst="rect">
            <a:avLst/>
          </a:prstGeom>
        </p:spPr>
      </p:pic>
      <p:graphicFrame>
        <p:nvGraphicFramePr>
          <p:cNvPr id="4" name="Objekt 3" hidden="1">
            <a:extLst>
              <a:ext uri="{FF2B5EF4-FFF2-40B4-BE49-F238E27FC236}">
                <a16:creationId xmlns:a16="http://schemas.microsoft.com/office/drawing/2014/main" xmlns="" id="{68BBDCC9-08A5-4633-8085-4B7F9551E010}"/>
              </a:ext>
            </a:extLst>
          </p:cNvPr>
          <p:cNvGraphicFramePr>
            <a:graphicFrameLocks noChangeAspect="1"/>
          </p:cNvGraphicFramePr>
          <p:nvPr>
            <p:extLst/>
          </p:nvPr>
        </p:nvGraphicFramePr>
        <p:xfrm>
          <a:off x="1588" y="1588"/>
          <a:ext cx="1588" cy="1588"/>
        </p:xfrm>
        <a:graphic>
          <a:graphicData uri="http://schemas.openxmlformats.org/presentationml/2006/ole">
            <p:oleObj spid="_x0000_s8504" name="think-cell Folie" r:id="rId8" imgW="360" imgH="360" progId="">
              <p:embed/>
            </p:oleObj>
          </a:graphicData>
        </a:graphic>
      </p:graphicFrame>
      <p:sp>
        <p:nvSpPr>
          <p:cNvPr id="3" name="Rechteck 2" hidden="1">
            <a:extLst>
              <a:ext uri="{FF2B5EF4-FFF2-40B4-BE49-F238E27FC236}">
                <a16:creationId xmlns:a16="http://schemas.microsoft.com/office/drawing/2014/main" xmlns="" id="{382853CF-8F06-4D56-87D5-C1A691D704AD}"/>
              </a:ext>
            </a:extLst>
          </p:cNvPr>
          <p:cNvSpPr/>
          <p:nvPr>
            <p:custDataLst>
              <p:tags r:id="rId2"/>
            </p:custDataLst>
          </p:nvPr>
        </p:nvSpPr>
        <p:spPr bwMode="auto">
          <a:xfrm>
            <a:off x="0" y="0"/>
            <a:ext cx="158750" cy="15875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spcCol="0" rtlCol="0"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el 1">
            <a:extLst>
              <a:ext uri="{FF2B5EF4-FFF2-40B4-BE49-F238E27FC236}">
                <a16:creationId xmlns:a16="http://schemas.microsoft.com/office/drawing/2014/main" xmlns="" id="{1259F9E3-4D2B-4BDC-9861-480B3A21FE13}"/>
              </a:ext>
            </a:extLst>
          </p:cNvPr>
          <p:cNvSpPr>
            <a:spLocks noGrp="1"/>
          </p:cNvSpPr>
          <p:nvPr>
            <p:ph type="title"/>
          </p:nvPr>
        </p:nvSpPr>
        <p:spPr/>
        <p:txBody>
          <a:bodyPr/>
          <a:lstStyle/>
          <a:p>
            <a:r>
              <a:rPr lang="en-US" altLang="de-DE" dirty="0"/>
              <a:t>Global n</a:t>
            </a:r>
            <a:r>
              <a:rPr lang="en-US" altLang="de-DE" dirty="0" smtClean="0"/>
              <a:t>etwork </a:t>
            </a:r>
            <a:r>
              <a:rPr lang="en-US" altLang="de-DE" dirty="0"/>
              <a:t>of </a:t>
            </a:r>
            <a:r>
              <a:rPr lang="en-US" altLang="de-DE" dirty="0" smtClean="0"/>
              <a:t>production facilities</a:t>
            </a:r>
            <a:r>
              <a:rPr lang="en-US" altLang="de-DE" dirty="0"/>
              <a:t>, s</a:t>
            </a:r>
            <a:r>
              <a:rPr lang="en-US" altLang="de-DE" dirty="0" smtClean="0"/>
              <a:t>ales </a:t>
            </a:r>
            <a:r>
              <a:rPr lang="en-US" altLang="de-DE" dirty="0"/>
              <a:t>and s</a:t>
            </a:r>
            <a:r>
              <a:rPr lang="en-US" altLang="de-DE" dirty="0" smtClean="0"/>
              <a:t>ervice offices</a:t>
            </a:r>
            <a:endParaRPr lang="en-US" dirty="0"/>
          </a:p>
        </p:txBody>
      </p:sp>
      <p:sp>
        <p:nvSpPr>
          <p:cNvPr id="98" name="Text Box 43">
            <a:extLst>
              <a:ext uri="{FF2B5EF4-FFF2-40B4-BE49-F238E27FC236}">
                <a16:creationId xmlns:a16="http://schemas.microsoft.com/office/drawing/2014/main" xmlns="" id="{537D02B8-0079-4F78-92DA-0C08A73ADB06}"/>
              </a:ext>
            </a:extLst>
          </p:cNvPr>
          <p:cNvSpPr txBox="1">
            <a:spLocks noChangeArrowheads="1"/>
          </p:cNvSpPr>
          <p:nvPr/>
        </p:nvSpPr>
        <p:spPr bwMode="auto">
          <a:xfrm>
            <a:off x="2797175" y="2984500"/>
            <a:ext cx="1309688" cy="2461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407" tIns="45706" rIns="91407" bIns="45706">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de-DE" sz="1000" b="1"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a:t>
            </a:r>
          </a:p>
        </p:txBody>
      </p:sp>
      <p:sp>
        <p:nvSpPr>
          <p:cNvPr id="94" name="Text Box 58">
            <a:extLst>
              <a:ext uri="{FF2B5EF4-FFF2-40B4-BE49-F238E27FC236}">
                <a16:creationId xmlns:a16="http://schemas.microsoft.com/office/drawing/2014/main" xmlns="" id="{C1C833F8-3E31-405F-8C6F-5472B2356C28}"/>
              </a:ext>
            </a:extLst>
          </p:cNvPr>
          <p:cNvSpPr txBox="1">
            <a:spLocks noChangeArrowheads="1"/>
          </p:cNvSpPr>
          <p:nvPr/>
        </p:nvSpPr>
        <p:spPr bwMode="auto">
          <a:xfrm>
            <a:off x="3559706" y="1740743"/>
            <a:ext cx="1116000" cy="2298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1200"/>
              </a:spcBef>
              <a:spcAft>
                <a:spcPct val="0"/>
              </a:spcAft>
              <a:buClrTx/>
              <a:buSzTx/>
              <a:buFontTx/>
              <a:buNone/>
              <a:tabLst>
                <a:tab pos="385763" algn="l"/>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AUSTRIA</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a:ln>
                  <a:noFill/>
                </a:ln>
                <a:solidFill>
                  <a:srgbClr val="E3000F"/>
                </a:solidFill>
                <a:effectLst/>
                <a:uLnTx/>
                <a:uFillTx/>
                <a:latin typeface="Arial" panose="020B0604020202020204" pitchFamily="34" charset="0"/>
                <a:ea typeface="+mn-ea"/>
                <a:cs typeface="Arial" panose="020B0604020202020204" pitchFamily="34" charset="0"/>
              </a:rPr>
              <a:t>Leonding</a:t>
            </a:r>
            <a: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t/>
            </a:r>
            <a:b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a:ln>
                  <a:noFill/>
                </a:ln>
                <a:solidFill>
                  <a:srgbClr val="E3000F"/>
                </a:solidFill>
                <a:effectLst/>
                <a:uLnTx/>
                <a:uFillTx/>
                <a:latin typeface="Arial" panose="020B0604020202020204" pitchFamily="34" charset="0"/>
                <a:ea typeface="+mn-ea"/>
                <a:cs typeface="Arial" panose="020B0604020202020204" pitchFamily="34" charset="0"/>
              </a:rPr>
              <a:t>Neidling</a:t>
            </a:r>
            <a: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t/>
            </a:r>
            <a:b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Graz</a:t>
            </a:r>
            <a:b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Telfs</a:t>
            </a:r>
            <a:endPar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FRANCE</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Chambéry</a:t>
            </a:r>
            <a:endPar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GERMANY</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t>Karlsruhe</a:t>
            </a:r>
            <a:b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a:ln>
                  <a:noFill/>
                </a:ln>
                <a:solidFill>
                  <a:srgbClr val="E3000F"/>
                </a:solidFill>
                <a:effectLst/>
                <a:uLnTx/>
                <a:uFillTx/>
                <a:latin typeface="Arial" panose="020B0604020202020204" pitchFamily="34" charset="0"/>
                <a:ea typeface="+mn-ea"/>
                <a:cs typeface="Arial" panose="020B0604020202020204" pitchFamily="34" charset="0"/>
              </a:rPr>
              <a:t>Luckenwalde</a:t>
            </a:r>
            <a: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t/>
            </a:r>
            <a:b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a:ln>
                  <a:noFill/>
                </a:ln>
                <a:solidFill>
                  <a:srgbClr val="E3000F"/>
                </a:solidFill>
                <a:effectLst/>
                <a:uLnTx/>
                <a:uFillTx/>
                <a:latin typeface="Arial" panose="020B0604020202020204" pitchFamily="34" charset="0"/>
                <a:ea typeface="+mn-ea"/>
                <a:cs typeface="Arial" panose="020B0604020202020204" pitchFamily="34" charset="0"/>
              </a:rPr>
              <a:t>Mogendorf</a:t>
            </a:r>
            <a: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t> &amp; Gladbeck</a:t>
            </a:r>
            <a:b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Viersen</a:t>
            </a:r>
          </a:p>
        </p:txBody>
      </p:sp>
      <p:sp>
        <p:nvSpPr>
          <p:cNvPr id="105" name="Text Box 58">
            <a:extLst>
              <a:ext uri="{FF2B5EF4-FFF2-40B4-BE49-F238E27FC236}">
                <a16:creationId xmlns:a16="http://schemas.microsoft.com/office/drawing/2014/main" xmlns="" id="{E5A062B3-7DD0-4819-AA82-9A2E0B08A45B}"/>
              </a:ext>
            </a:extLst>
          </p:cNvPr>
          <p:cNvSpPr txBox="1">
            <a:spLocks noChangeArrowheads="1"/>
          </p:cNvSpPr>
          <p:nvPr/>
        </p:nvSpPr>
        <p:spPr bwMode="auto">
          <a:xfrm>
            <a:off x="4439281" y="1740743"/>
            <a:ext cx="1116000" cy="12208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ITALY</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a:ln>
                  <a:noFill/>
                </a:ln>
                <a:solidFill>
                  <a:srgbClr val="E3000F"/>
                </a:solidFill>
                <a:effectLst/>
                <a:uLnTx/>
                <a:uFillTx/>
                <a:latin typeface="Arial" panose="020B0604020202020204" pitchFamily="34" charset="0"/>
                <a:ea typeface="+mn-ea"/>
                <a:cs typeface="Arial" panose="020B0604020202020204" pitchFamily="34" charset="0"/>
              </a:rPr>
              <a:t>Rovereto</a:t>
            </a:r>
            <a:endPar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POLAND</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Warsaw</a:t>
            </a: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RUSSIA</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t>Moscow</a:t>
            </a:r>
            <a:endParaRPr kumimoji="0" lang="en-US" altLang="de-DE" sz="12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endParaRPr>
          </a:p>
        </p:txBody>
      </p:sp>
      <p:sp>
        <p:nvSpPr>
          <p:cNvPr id="106" name="Text Box 58">
            <a:extLst>
              <a:ext uri="{FF2B5EF4-FFF2-40B4-BE49-F238E27FC236}">
                <a16:creationId xmlns:a16="http://schemas.microsoft.com/office/drawing/2014/main" xmlns="" id="{82D10EA3-A532-499A-A719-B9945270CCE0}"/>
              </a:ext>
            </a:extLst>
          </p:cNvPr>
          <p:cNvSpPr txBox="1">
            <a:spLocks noChangeArrowheads="1"/>
          </p:cNvSpPr>
          <p:nvPr/>
        </p:nvSpPr>
        <p:spPr bwMode="auto">
          <a:xfrm>
            <a:off x="3559706" y="1460846"/>
            <a:ext cx="105715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1800"/>
              </a:spcBef>
              <a:spcAft>
                <a:spcPct val="0"/>
              </a:spcAft>
              <a:buClrTx/>
              <a:buSzTx/>
              <a:buFontTx/>
              <a:buNone/>
              <a:tabLst>
                <a:tab pos="385763" algn="l"/>
              </a:tabLst>
              <a:defRPr/>
            </a:pPr>
            <a:r>
              <a:rPr kumimoji="0" lang="en-US" altLang="de-DE" sz="16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EUROPE</a:t>
            </a:r>
          </a:p>
        </p:txBody>
      </p:sp>
      <p:sp>
        <p:nvSpPr>
          <p:cNvPr id="109" name="Text Box 58">
            <a:extLst>
              <a:ext uri="{FF2B5EF4-FFF2-40B4-BE49-F238E27FC236}">
                <a16:creationId xmlns:a16="http://schemas.microsoft.com/office/drawing/2014/main" xmlns="" id="{8F3AFCA2-3364-4658-BAE5-B6CF84654079}"/>
              </a:ext>
            </a:extLst>
          </p:cNvPr>
          <p:cNvSpPr txBox="1">
            <a:spLocks noChangeArrowheads="1"/>
          </p:cNvSpPr>
          <p:nvPr/>
        </p:nvSpPr>
        <p:spPr bwMode="auto">
          <a:xfrm>
            <a:off x="5228603" y="1740743"/>
            <a:ext cx="1116000" cy="9028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SLOVENIA</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a:ln>
                  <a:noFill/>
                </a:ln>
                <a:solidFill>
                  <a:srgbClr val="E3000F"/>
                </a:solidFill>
                <a:effectLst/>
                <a:uLnTx/>
                <a:uFillTx/>
                <a:latin typeface="Arial" panose="020B0604020202020204" pitchFamily="34" charset="0"/>
                <a:ea typeface="+mn-ea"/>
                <a:cs typeface="Arial" panose="020B0604020202020204" pitchFamily="34" charset="0"/>
              </a:rPr>
              <a:t>Radgona</a:t>
            </a:r>
            <a:endPar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SPAIN</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smtClean="0">
                <a:ln>
                  <a:noFill/>
                </a:ln>
                <a:solidFill>
                  <a:srgbClr val="E3000F"/>
                </a:solidFill>
                <a:effectLst/>
                <a:uLnTx/>
                <a:uFillTx/>
                <a:latin typeface="Arial" panose="020B0604020202020204" pitchFamily="34" charset="0"/>
                <a:ea typeface="+mn-ea"/>
                <a:cs typeface="Arial" panose="020B0604020202020204" pitchFamily="34" charset="0"/>
              </a:rPr>
              <a:t>Linares</a:t>
            </a:r>
            <a:br>
              <a:rPr kumimoji="0" lang="en-US" altLang="de-DE" sz="1000" b="0" i="0" u="none" strike="noStrike" kern="1200" cap="none" spc="0" normalizeH="0" baseline="0" noProof="0" dirty="0" smtClean="0">
                <a:ln>
                  <a:noFill/>
                </a:ln>
                <a:solidFill>
                  <a:srgbClr val="E3000F"/>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Madrid</a:t>
            </a:r>
            <a:endPar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endParaRPr>
          </a:p>
        </p:txBody>
      </p:sp>
      <p:sp>
        <p:nvSpPr>
          <p:cNvPr id="110" name="Text Box 58">
            <a:extLst>
              <a:ext uri="{FF2B5EF4-FFF2-40B4-BE49-F238E27FC236}">
                <a16:creationId xmlns:a16="http://schemas.microsoft.com/office/drawing/2014/main" xmlns="" id="{5CC0D0D6-5E3E-4AEF-A6F4-B612552B9276}"/>
              </a:ext>
            </a:extLst>
          </p:cNvPr>
          <p:cNvSpPr txBox="1">
            <a:spLocks noChangeArrowheads="1"/>
          </p:cNvSpPr>
          <p:nvPr/>
        </p:nvSpPr>
        <p:spPr bwMode="auto">
          <a:xfrm>
            <a:off x="6142995" y="1740743"/>
            <a:ext cx="1116000" cy="7489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800"/>
              </a:spcBef>
              <a:spcAft>
                <a:spcPct val="0"/>
              </a:spcAft>
              <a:buClrTx/>
              <a:buSzTx/>
              <a:buFontTx/>
              <a:buNone/>
              <a:tabLst>
                <a:tab pos="385763" algn="l"/>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SWITZERLAND</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Oberglatt</a:t>
            </a:r>
            <a:endPar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800"/>
              </a:spcBef>
              <a:spcAft>
                <a:spcPct val="0"/>
              </a:spcAft>
              <a:buClrTx/>
              <a:buSzTx/>
              <a:buFontTx/>
              <a:buNone/>
              <a:tabLst>
                <a:tab pos="385763" algn="l"/>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UK</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Holmfirth</a:t>
            </a:r>
            <a:endPar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endParaRPr>
          </a:p>
        </p:txBody>
      </p:sp>
      <p:sp>
        <p:nvSpPr>
          <p:cNvPr id="111" name="Text Box 58">
            <a:extLst>
              <a:ext uri="{FF2B5EF4-FFF2-40B4-BE49-F238E27FC236}">
                <a16:creationId xmlns:a16="http://schemas.microsoft.com/office/drawing/2014/main" xmlns="" id="{9D384954-B5C1-4F1F-AEA2-86352985D6EF}"/>
              </a:ext>
            </a:extLst>
          </p:cNvPr>
          <p:cNvSpPr txBox="1">
            <a:spLocks noChangeArrowheads="1"/>
          </p:cNvSpPr>
          <p:nvPr/>
        </p:nvSpPr>
        <p:spPr bwMode="auto">
          <a:xfrm>
            <a:off x="874645" y="2256470"/>
            <a:ext cx="1403032"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de-DE" sz="10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anose="020B0604020202020204" pitchFamily="34" charset="0"/>
              </a:rPr>
              <a:t>Lyons </a:t>
            </a:r>
            <a:r>
              <a:rPr kumimoji="0" lang="en-US" altLang="de-DE" sz="10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 South-Dakota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de-DE" sz="10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Fremont / Nebraska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de-DE" sz="10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Wyoming / </a:t>
            </a:r>
            <a:r>
              <a:rPr kumimoji="0" lang="en-US" altLang="de-DE" sz="10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anose="020B0604020202020204" pitchFamily="34" charset="0"/>
              </a:rPr>
              <a:t>Minnesota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de-DE" sz="1000" b="0"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Arial" panose="020B0604020202020204" pitchFamily="34" charset="0"/>
              </a:rPr>
              <a:t>Rosenbauer</a:t>
            </a:r>
            <a:r>
              <a:rPr kumimoji="0" lang="en-US" altLang="de-DE"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America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2" name="Text Box 58">
            <a:extLst>
              <a:ext uri="{FF2B5EF4-FFF2-40B4-BE49-F238E27FC236}">
                <a16:creationId xmlns:a16="http://schemas.microsoft.com/office/drawing/2014/main" xmlns="" id="{5FB00C48-40AF-4588-9BE6-6F4D2F78178F}"/>
              </a:ext>
            </a:extLst>
          </p:cNvPr>
          <p:cNvSpPr txBox="1">
            <a:spLocks noChangeArrowheads="1"/>
          </p:cNvSpPr>
          <p:nvPr/>
        </p:nvSpPr>
        <p:spPr bwMode="auto">
          <a:xfrm>
            <a:off x="874645" y="1976573"/>
            <a:ext cx="1198401"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1800"/>
              </a:spcBef>
              <a:spcAft>
                <a:spcPct val="0"/>
              </a:spcAft>
              <a:buClrTx/>
              <a:buSzTx/>
              <a:buFontTx/>
              <a:buNone/>
              <a:tabLst>
                <a:tab pos="385763" algn="l"/>
              </a:tabLst>
              <a:defRPr/>
            </a:pPr>
            <a:r>
              <a:rPr kumimoji="0" lang="en-US" altLang="de-DE" sz="16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AMERICA</a:t>
            </a:r>
          </a:p>
        </p:txBody>
      </p:sp>
      <p:sp>
        <p:nvSpPr>
          <p:cNvPr id="113" name="Text Box 58">
            <a:extLst>
              <a:ext uri="{FF2B5EF4-FFF2-40B4-BE49-F238E27FC236}">
                <a16:creationId xmlns:a16="http://schemas.microsoft.com/office/drawing/2014/main" xmlns="" id="{610F0F51-7B93-4726-931F-E65DE80108BC}"/>
              </a:ext>
            </a:extLst>
          </p:cNvPr>
          <p:cNvSpPr txBox="1">
            <a:spLocks noChangeArrowheads="1"/>
          </p:cNvSpPr>
          <p:nvPr/>
        </p:nvSpPr>
        <p:spPr bwMode="auto">
          <a:xfrm>
            <a:off x="3559706" y="4830520"/>
            <a:ext cx="1403941" cy="105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800"/>
              </a:spcBef>
              <a:spcAft>
                <a:spcPct val="0"/>
              </a:spcAft>
              <a:buClrTx/>
              <a:buSzTx/>
              <a:buFontTx/>
              <a:buNone/>
              <a:tabLst>
                <a:tab pos="385763" algn="l"/>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SAUDI-ARABIA</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smtClean="0">
                <a:ln>
                  <a:noFill/>
                </a:ln>
                <a:solidFill>
                  <a:srgbClr val="E3000F"/>
                </a:solidFill>
                <a:effectLst/>
                <a:uLnTx/>
                <a:uFillTx/>
                <a:latin typeface="Arial" panose="020B0604020202020204" pitchFamily="34" charset="0"/>
                <a:ea typeface="+mn-ea"/>
                <a:cs typeface="Arial" panose="020B0604020202020204" pitchFamily="34" charset="0"/>
              </a:rPr>
              <a:t>Dschidda</a:t>
            </a:r>
            <a: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t/>
            </a:r>
            <a:br>
              <a:rPr kumimoji="0" lang="en-US" altLang="de-DE" sz="1000" b="0" i="0" u="none" strike="noStrike" kern="1200" cap="none" spc="0" normalizeH="0" baseline="0" noProof="0" dirty="0">
                <a:ln>
                  <a:noFill/>
                </a:ln>
                <a:solidFill>
                  <a:srgbClr val="E3000F"/>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smtClean="0">
                <a:ln>
                  <a:noFill/>
                </a:ln>
                <a:solidFill>
                  <a:srgbClr val="E3000F"/>
                </a:solidFill>
                <a:effectLst/>
                <a:uLnTx/>
                <a:uFillTx/>
                <a:latin typeface="Arial" panose="020B0604020202020204" pitchFamily="34" charset="0"/>
                <a:ea typeface="+mn-ea"/>
                <a:cs typeface="Arial" panose="020B0604020202020204" pitchFamily="34" charset="0"/>
              </a:rPr>
              <a:t>KAEC</a:t>
            </a:r>
            <a:br>
              <a:rPr kumimoji="0" lang="en-US" altLang="de-DE" sz="1000" b="0" i="0" u="none" strike="noStrike" kern="1200" cap="none" spc="0" normalizeH="0" baseline="0" noProof="0" dirty="0" smtClean="0">
                <a:ln>
                  <a:noFill/>
                </a:ln>
                <a:solidFill>
                  <a:srgbClr val="E3000F"/>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Arial" panose="020B0604020202020204" pitchFamily="34" charset="0"/>
              </a:rPr>
              <a:t>Riad</a:t>
            </a:r>
            <a:endPar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SOUTH-AFRICA</a:t>
            </a:r>
            <a:b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Halfway House </a:t>
            </a:r>
          </a:p>
        </p:txBody>
      </p:sp>
      <p:sp>
        <p:nvSpPr>
          <p:cNvPr id="114" name="Text Box 58">
            <a:extLst>
              <a:ext uri="{FF2B5EF4-FFF2-40B4-BE49-F238E27FC236}">
                <a16:creationId xmlns:a16="http://schemas.microsoft.com/office/drawing/2014/main" xmlns="" id="{E1F62834-68B6-4D03-AE66-3A07C19FD293}"/>
              </a:ext>
            </a:extLst>
          </p:cNvPr>
          <p:cNvSpPr txBox="1">
            <a:spLocks noChangeArrowheads="1"/>
          </p:cNvSpPr>
          <p:nvPr/>
        </p:nvSpPr>
        <p:spPr bwMode="auto">
          <a:xfrm>
            <a:off x="3559706" y="4249231"/>
            <a:ext cx="1904655"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1800"/>
              </a:spcBef>
              <a:spcAft>
                <a:spcPct val="0"/>
              </a:spcAft>
              <a:buClrTx/>
              <a:buSzTx/>
              <a:buFontTx/>
              <a:buNone/>
              <a:tabLst>
                <a:tab pos="385763" algn="l"/>
              </a:tabLst>
              <a:defRPr/>
            </a:pPr>
            <a:r>
              <a:rPr kumimoji="0" lang="en-US" altLang="de-DE" sz="16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MIDDLE EAST/ AFRICA</a:t>
            </a:r>
          </a:p>
        </p:txBody>
      </p:sp>
      <p:sp>
        <p:nvSpPr>
          <p:cNvPr id="115" name="Text Box 58">
            <a:extLst>
              <a:ext uri="{FF2B5EF4-FFF2-40B4-BE49-F238E27FC236}">
                <a16:creationId xmlns:a16="http://schemas.microsoft.com/office/drawing/2014/main" xmlns="" id="{7A2BAD48-ABA1-47F8-8960-2375DCC868B2}"/>
              </a:ext>
            </a:extLst>
          </p:cNvPr>
          <p:cNvSpPr txBox="1">
            <a:spLocks noChangeArrowheads="1"/>
          </p:cNvSpPr>
          <p:nvPr/>
        </p:nvSpPr>
        <p:spPr bwMode="auto">
          <a:xfrm>
            <a:off x="8214291" y="2895080"/>
            <a:ext cx="1268048" cy="2072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800"/>
              </a:spcBef>
              <a:spcAft>
                <a:spcPct val="0"/>
              </a:spcAft>
              <a:buClrTx/>
              <a:buSzTx/>
              <a:buFontTx/>
              <a:buNone/>
              <a:tabLst>
                <a:tab pos="385763" algn="l"/>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CHINA</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Kunming</a:t>
            </a: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smtClean="0">
                <a:ln>
                  <a:noFill/>
                </a:ln>
                <a:solidFill>
                  <a:srgbClr val="969696"/>
                </a:solidFill>
                <a:effectLst/>
                <a:uLnTx/>
                <a:uFillTx/>
                <a:latin typeface="Arial" panose="020B0604020202020204" pitchFamily="34" charset="0"/>
                <a:ea typeface="+mn-ea"/>
                <a:cs typeface="Arial" panose="020B0604020202020204" pitchFamily="34" charset="0"/>
              </a:rPr>
              <a:t>SINGAPORE</a:t>
            </a:r>
            <a:r>
              <a:rPr kumimoji="0" lang="en-US" altLang="de-DE" sz="1100" b="1"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anose="020B0604020202020204" pitchFamily="34" charset="0"/>
              </a:rPr>
              <a:t/>
            </a:r>
            <a:br>
              <a:rPr kumimoji="0" lang="en-US" altLang="de-DE" sz="1100" b="1"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err="1" smtClean="0">
                <a:ln>
                  <a:noFill/>
                </a:ln>
                <a:solidFill>
                  <a:srgbClr val="C00000"/>
                </a:solidFill>
                <a:effectLst/>
                <a:uLnTx/>
                <a:uFillTx/>
                <a:latin typeface="Arial" panose="020B0604020202020204" pitchFamily="34" charset="0"/>
                <a:ea typeface="+mn-ea"/>
                <a:cs typeface="Arial" panose="020B0604020202020204" pitchFamily="34" charset="0"/>
              </a:rPr>
              <a:t>Singapore</a:t>
            </a:r>
            <a:endParaRPr kumimoji="0" lang="en-US" altLang="de-DE" sz="10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smtClean="0">
                <a:ln>
                  <a:noFill/>
                </a:ln>
                <a:solidFill>
                  <a:srgbClr val="969696"/>
                </a:solidFill>
                <a:effectLst/>
                <a:uLnTx/>
                <a:uFillTx/>
                <a:latin typeface="Arial" panose="020B0604020202020204" pitchFamily="34" charset="0"/>
                <a:ea typeface="+mn-ea"/>
                <a:cs typeface="Arial" panose="020B0604020202020204" pitchFamily="34" charset="0"/>
              </a:rPr>
              <a:t>PHILIPPINES</a:t>
            </a: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Mandaluyong City</a:t>
            </a: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BRUNEI</a:t>
            </a:r>
          </a:p>
          <a:p>
            <a:pPr marL="0" marR="0" lvl="0" indent="0" algn="l" defTabSz="914400" rtl="0" eaLnBrk="0" fontAlgn="base" latinLnBrk="0" hangingPunct="0">
              <a:lnSpc>
                <a:spcPct val="100000"/>
              </a:lnSpc>
              <a:spcBef>
                <a:spcPts val="800"/>
              </a:spcBef>
              <a:spcAft>
                <a:spcPct val="0"/>
              </a:spcAft>
              <a:buClrTx/>
              <a:buSzTx/>
              <a:buFontTx/>
              <a:buNone/>
              <a:tabLst/>
              <a:defRPr/>
            </a:pPr>
            <a:r>
              <a:rPr kumimoji="0" lang="en-US" altLang="de-DE" sz="11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AUSTRALIA</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Brisbane</a:t>
            </a:r>
            <a: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
            </a:r>
            <a:br>
              <a:rPr kumimoji="0" lang="en-US" altLang="de-DE" sz="12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endPar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6" name="Text Box 58">
            <a:extLst>
              <a:ext uri="{FF2B5EF4-FFF2-40B4-BE49-F238E27FC236}">
                <a16:creationId xmlns:a16="http://schemas.microsoft.com/office/drawing/2014/main" xmlns="" id="{44DB1A9D-EF5A-4AA1-9EEE-837898F38513}"/>
              </a:ext>
            </a:extLst>
          </p:cNvPr>
          <p:cNvSpPr txBox="1">
            <a:spLocks noChangeArrowheads="1"/>
          </p:cNvSpPr>
          <p:nvPr/>
        </p:nvSpPr>
        <p:spPr bwMode="auto">
          <a:xfrm>
            <a:off x="8214290" y="2296380"/>
            <a:ext cx="126804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tabLst>
                <a:tab pos="385763" algn="l"/>
              </a:tabLst>
              <a:defRPr sz="1600">
                <a:solidFill>
                  <a:schemeClr val="tx1"/>
                </a:solidFill>
                <a:latin typeface="Arial" panose="020B0604020202020204" pitchFamily="34" charset="0"/>
                <a:cs typeface="Arial" panose="020B0604020202020204" pitchFamily="34" charset="0"/>
              </a:defRPr>
            </a:lvl1pPr>
            <a:lvl2pPr marL="742950" indent="-285750">
              <a:tabLst>
                <a:tab pos="385763" algn="l"/>
              </a:tabLst>
              <a:defRPr sz="1600">
                <a:solidFill>
                  <a:schemeClr val="tx1"/>
                </a:solidFill>
                <a:latin typeface="Arial" panose="020B0604020202020204" pitchFamily="34" charset="0"/>
                <a:cs typeface="Arial" panose="020B0604020202020204" pitchFamily="34" charset="0"/>
              </a:defRPr>
            </a:lvl2pPr>
            <a:lvl3pPr marL="1143000" indent="-228600">
              <a:tabLst>
                <a:tab pos="385763" algn="l"/>
              </a:tabLst>
              <a:defRPr sz="1600">
                <a:solidFill>
                  <a:schemeClr val="tx1"/>
                </a:solidFill>
                <a:latin typeface="Arial" panose="020B0604020202020204" pitchFamily="34" charset="0"/>
                <a:cs typeface="Arial" panose="020B0604020202020204" pitchFamily="34" charset="0"/>
              </a:defRPr>
            </a:lvl3pPr>
            <a:lvl4pPr marL="1600200" indent="-228600">
              <a:tabLst>
                <a:tab pos="385763" algn="l"/>
              </a:tabLst>
              <a:defRPr sz="1600">
                <a:solidFill>
                  <a:schemeClr val="tx1"/>
                </a:solidFill>
                <a:latin typeface="Arial" panose="020B0604020202020204" pitchFamily="34" charset="0"/>
                <a:cs typeface="Arial" panose="020B0604020202020204" pitchFamily="34" charset="0"/>
              </a:defRPr>
            </a:lvl4pPr>
            <a:lvl5pPr marL="2057400" indent="-228600">
              <a:tabLst>
                <a:tab pos="385763" algn="l"/>
              </a:tabLst>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85763" algn="l"/>
              </a:tabLs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ts val="1800"/>
              </a:spcBef>
              <a:spcAft>
                <a:spcPct val="0"/>
              </a:spcAft>
              <a:buClrTx/>
              <a:buSzTx/>
              <a:buFontTx/>
              <a:buNone/>
              <a:tabLst>
                <a:tab pos="385763" algn="l"/>
              </a:tabLst>
              <a:defRPr/>
            </a:pPr>
            <a:r>
              <a:rPr kumimoji="0" lang="en-US" altLang="de-DE" sz="16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ASIA/</a:t>
            </a:r>
            <a:br>
              <a:rPr kumimoji="0" lang="en-US" altLang="de-DE" sz="16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br>
            <a:r>
              <a:rPr kumimoji="0" lang="en-US" altLang="de-DE" sz="1600" b="1" i="0" u="none" strike="noStrike" kern="1200" cap="none" spc="0" normalizeH="0" baseline="0" noProof="0" dirty="0">
                <a:ln>
                  <a:noFill/>
                </a:ln>
                <a:solidFill>
                  <a:srgbClr val="969696"/>
                </a:solidFill>
                <a:effectLst/>
                <a:uLnTx/>
                <a:uFillTx/>
                <a:latin typeface="Arial" panose="020B0604020202020204" pitchFamily="34" charset="0"/>
                <a:ea typeface="+mn-ea"/>
                <a:cs typeface="Arial" panose="020B0604020202020204" pitchFamily="34" charset="0"/>
              </a:rPr>
              <a:t>AUSTRALIA</a:t>
            </a:r>
          </a:p>
        </p:txBody>
      </p:sp>
      <p:sp>
        <p:nvSpPr>
          <p:cNvPr id="121" name="Rechteck 1">
            <a:extLst>
              <a:ext uri="{FF2B5EF4-FFF2-40B4-BE49-F238E27FC236}">
                <a16:creationId xmlns:a16="http://schemas.microsoft.com/office/drawing/2014/main" xmlns="" id="{2E9E38A2-E7F9-4C94-997F-21542A2D3FF2}"/>
              </a:ext>
            </a:extLst>
          </p:cNvPr>
          <p:cNvSpPr>
            <a:spLocks noChangeArrowheads="1"/>
          </p:cNvSpPr>
          <p:nvPr/>
        </p:nvSpPr>
        <p:spPr bwMode="auto">
          <a:xfrm>
            <a:off x="443479" y="6021288"/>
            <a:ext cx="2493297" cy="6513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171450" indent="-171450">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de-DE" sz="10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Production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Sales / </a:t>
            </a:r>
            <a:r>
              <a:rPr kumimoji="0" lang="en-US" altLang="de-DE"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Service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de-DE" sz="10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de-DE"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Around 280 sales partners worldwide. </a:t>
            </a:r>
            <a:endParaRPr kumimoji="0" lang="en-US" alt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xmlns="" val="265661722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3"/>
          <p:cNvSpPr>
            <a:spLocks noGrp="1"/>
          </p:cNvSpPr>
          <p:nvPr>
            <p:ph type="title"/>
          </p:nvPr>
        </p:nvSpPr>
        <p:spPr/>
        <p:txBody>
          <a:bodyPr/>
          <a:lstStyle/>
          <a:p>
            <a:r>
              <a:rPr lang="de-DE" altLang="de-DE" dirty="0" err="1" smtClean="0"/>
              <a:t>Full</a:t>
            </a:r>
            <a:r>
              <a:rPr lang="de-DE" altLang="de-DE" dirty="0" smtClean="0"/>
              <a:t>-range </a:t>
            </a:r>
            <a:r>
              <a:rPr lang="de-DE" altLang="de-DE" dirty="0" err="1"/>
              <a:t>s</a:t>
            </a:r>
            <a:r>
              <a:rPr lang="de-DE" altLang="de-DE" dirty="0" err="1" smtClean="0"/>
              <a:t>upplier</a:t>
            </a:r>
            <a:r>
              <a:rPr lang="de-DE" altLang="de-DE" dirty="0" smtClean="0"/>
              <a:t> </a:t>
            </a:r>
            <a:br>
              <a:rPr lang="de-DE" altLang="de-DE" dirty="0" smtClean="0"/>
            </a:br>
            <a:r>
              <a:rPr lang="de-DE" altLang="de-DE" sz="1000" dirty="0" smtClean="0"/>
              <a:t>(</a:t>
            </a:r>
            <a:r>
              <a:rPr lang="de-DE" altLang="de-DE" sz="1000" dirty="0" err="1"/>
              <a:t>P</a:t>
            </a:r>
            <a:r>
              <a:rPr lang="de-DE" altLang="de-DE" sz="1000" dirty="0" err="1" smtClean="0"/>
              <a:t>roduct</a:t>
            </a:r>
            <a:r>
              <a:rPr lang="de-DE" altLang="de-DE" sz="1000" dirty="0" smtClean="0"/>
              <a:t> </a:t>
            </a:r>
            <a:r>
              <a:rPr lang="de-DE" altLang="de-DE" sz="1000" dirty="0" err="1" smtClean="0"/>
              <a:t>segments</a:t>
            </a:r>
            <a:r>
              <a:rPr lang="de-DE" altLang="de-DE" sz="1000" dirty="0" smtClean="0"/>
              <a:t> </a:t>
            </a:r>
            <a:r>
              <a:rPr lang="de-DE" altLang="de-DE" sz="1000" dirty="0" err="1" smtClean="0"/>
              <a:t>and</a:t>
            </a:r>
            <a:r>
              <a:rPr lang="de-DE" altLang="de-DE" sz="1000" dirty="0" smtClean="0"/>
              <a:t> </a:t>
            </a:r>
            <a:r>
              <a:rPr lang="de-DE" altLang="de-DE" sz="1000" dirty="0"/>
              <a:t>%</a:t>
            </a:r>
            <a:r>
              <a:rPr lang="de-DE" altLang="de-DE" sz="1000" dirty="0" smtClean="0"/>
              <a:t> </a:t>
            </a:r>
            <a:r>
              <a:rPr lang="de-DE" altLang="de-DE" sz="1000" dirty="0" err="1" smtClean="0"/>
              <a:t>of</a:t>
            </a:r>
            <a:r>
              <a:rPr lang="de-DE" altLang="de-DE" sz="1000" dirty="0" smtClean="0"/>
              <a:t> </a:t>
            </a:r>
            <a:r>
              <a:rPr lang="de-DE" altLang="de-DE" sz="1000" dirty="0" err="1" smtClean="0"/>
              <a:t>group</a:t>
            </a:r>
            <a:r>
              <a:rPr lang="de-DE" altLang="de-DE" sz="1000" dirty="0" smtClean="0"/>
              <a:t> </a:t>
            </a:r>
            <a:r>
              <a:rPr lang="de-DE" altLang="de-DE" sz="1000" dirty="0" err="1"/>
              <a:t>r</a:t>
            </a:r>
            <a:r>
              <a:rPr lang="de-DE" altLang="de-DE" sz="1000" dirty="0" err="1" smtClean="0"/>
              <a:t>evenues</a:t>
            </a:r>
            <a:r>
              <a:rPr lang="de-DE" altLang="de-DE" sz="1000" dirty="0"/>
              <a:t>;</a:t>
            </a:r>
            <a:r>
              <a:rPr lang="de-DE" altLang="de-DE" sz="1000" dirty="0" smtClean="0"/>
              <a:t> </a:t>
            </a:r>
            <a:r>
              <a:rPr lang="de-DE" altLang="de-DE" sz="1000" dirty="0" err="1" smtClean="0"/>
              <a:t>as</a:t>
            </a:r>
            <a:r>
              <a:rPr lang="de-DE" altLang="de-DE" sz="1000" dirty="0" smtClean="0"/>
              <a:t> </a:t>
            </a:r>
            <a:r>
              <a:rPr lang="de-DE" altLang="de-DE" sz="1000" dirty="0" err="1" smtClean="0"/>
              <a:t>of</a:t>
            </a:r>
            <a:r>
              <a:rPr lang="de-DE" altLang="de-DE" sz="1000" dirty="0" smtClean="0"/>
              <a:t> </a:t>
            </a:r>
            <a:r>
              <a:rPr lang="de-DE" altLang="de-DE" sz="1000" dirty="0" err="1" smtClean="0"/>
              <a:t>Dec</a:t>
            </a:r>
            <a:r>
              <a:rPr lang="de-DE" altLang="de-DE" sz="1000" dirty="0"/>
              <a:t> </a:t>
            </a:r>
            <a:r>
              <a:rPr lang="de-DE" altLang="de-DE" sz="1000" dirty="0" smtClean="0"/>
              <a:t>31, 2018)</a:t>
            </a:r>
            <a:endParaRPr lang="de-AT" altLang="de-DE" dirty="0" smtClean="0"/>
          </a:p>
        </p:txBody>
      </p:sp>
      <p:grpSp>
        <p:nvGrpSpPr>
          <p:cNvPr id="15363" name="Gruppieren 1"/>
          <p:cNvGrpSpPr>
            <a:grpSpLocks/>
          </p:cNvGrpSpPr>
          <p:nvPr/>
        </p:nvGrpSpPr>
        <p:grpSpPr bwMode="auto">
          <a:xfrm>
            <a:off x="560388" y="1305305"/>
            <a:ext cx="8785225" cy="4752975"/>
            <a:chOff x="517525" y="1484313"/>
            <a:chExt cx="8947150" cy="5091112"/>
          </a:xfrm>
        </p:grpSpPr>
        <p:pic>
          <p:nvPicPr>
            <p:cNvPr id="15365" name="Grafik 4"/>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3875" y="4027488"/>
              <a:ext cx="2232025" cy="1293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6" name="Grafik 5"/>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2288" y="1493838"/>
              <a:ext cx="2232025" cy="127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7" name="Grafik 7"/>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763838" y="2774950"/>
              <a:ext cx="2225675" cy="126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8" name="Grafik 8"/>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763838" y="5221288"/>
              <a:ext cx="2232025" cy="1339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9" name="Grafik 10"/>
            <p:cNvPicPr>
              <a:picLocks noChangeAspect="1"/>
            </p:cNvPicPr>
            <p:nvPr/>
          </p:nvPicPr>
          <p:blipFill>
            <a:blip r:embed="rId7" cstate="print">
              <a:extLst>
                <a:ext uri="{28A0092B-C50C-407E-A947-70E740481C1C}">
                  <a14:useLocalDpi xmlns:a14="http://schemas.microsoft.com/office/drawing/2010/main" xmlns="" val="0"/>
                </a:ext>
              </a:extLst>
            </a:blip>
            <a:srcRect l="670" r="4948" b="4411"/>
            <a:stretch>
              <a:fillRect/>
            </a:stretch>
          </p:blipFill>
          <p:spPr bwMode="auto">
            <a:xfrm>
              <a:off x="7226300" y="1489075"/>
              <a:ext cx="2232025" cy="133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0" name="Picture 9" descr="Y:\Departments\GU_Unternehmenssprecher\Fachpresse\2015\INTERSCHUTZ PRESSEMAPPE\25_Simulatoren ERDS und PANTHER Taktik-Simulator\Fotos\091_Simulator_20140826_bearbeitet_increon_Vorschau.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r="-406"/>
            <a:stretch>
              <a:fillRect/>
            </a:stretch>
          </p:blipFill>
          <p:spPr bwMode="auto">
            <a:xfrm>
              <a:off x="4995863" y="5173663"/>
              <a:ext cx="2232025" cy="138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1" name="Grafik 12"/>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219950" y="4029075"/>
              <a:ext cx="223202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2" name="Grafik 13"/>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989513" y="2781300"/>
              <a:ext cx="2197100" cy="126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73" name="Rechteck 16"/>
            <p:cNvSpPr>
              <a:spLocks noChangeArrowheads="1"/>
            </p:cNvSpPr>
            <p:nvPr/>
          </p:nvSpPr>
          <p:spPr bwMode="auto">
            <a:xfrm>
              <a:off x="2752725" y="1490663"/>
              <a:ext cx="2241550" cy="1285875"/>
            </a:xfrm>
            <a:prstGeom prst="rect">
              <a:avLst/>
            </a:prstGeom>
            <a:solidFill>
              <a:srgbClr val="C00000"/>
            </a:solidFill>
            <a:ln>
              <a:noFill/>
            </a:ln>
            <a:extLst>
              <a:ext uri="{91240B29-F687-4F45-9708-019B960494DF}">
                <a14:hiddenLine xmlns:a14="http://schemas.microsoft.com/office/drawing/2010/main" xmlns="" w="12700" algn="ctr">
                  <a:solidFill>
                    <a:srgbClr val="000000"/>
                  </a:solidFill>
                  <a:round/>
                  <a:headEnd/>
                  <a:tailEnd/>
                </a14:hiddenLine>
              </a:ext>
            </a:extLst>
          </p:spPr>
          <p:txBody>
            <a:bodyPr tIns="144000"/>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Municipal</a:t>
              </a: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de-AT" altLang="de-DE" sz="16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Vehicles</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33% </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374" name="Rechteck 17"/>
            <p:cNvSpPr>
              <a:spLocks noChangeArrowheads="1"/>
            </p:cNvSpPr>
            <p:nvPr/>
          </p:nvSpPr>
          <p:spPr bwMode="auto">
            <a:xfrm>
              <a:off x="523875" y="2771775"/>
              <a:ext cx="2241550" cy="1255713"/>
            </a:xfrm>
            <a:prstGeom prst="rect">
              <a:avLst/>
            </a:prstGeom>
            <a:solidFill>
              <a:srgbClr val="C00000"/>
            </a:solidFill>
            <a:ln>
              <a:noFill/>
            </a:ln>
            <a:extLst>
              <a:ext uri="{91240B29-F687-4F45-9708-019B960494DF}">
                <a14:hiddenLine xmlns:a14="http://schemas.microsoft.com/office/drawing/2010/main" xmlns="" w="12700" algn="ctr">
                  <a:solidFill>
                    <a:srgbClr val="000000"/>
                  </a:solidFill>
                  <a:round/>
                  <a:headEnd/>
                  <a:tailEnd/>
                </a14:hiddenLine>
              </a:ext>
            </a:extLst>
          </p:spPr>
          <p:txBody>
            <a:bodyPr tIns="144000"/>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Industrial </a:t>
              </a:r>
              <a:r>
                <a:rPr kumimoji="0" lang="de-AT" altLang="de-DE" sz="16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Vehicles</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12% </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375" name="Rechteck 18"/>
            <p:cNvSpPr>
              <a:spLocks noChangeArrowheads="1"/>
            </p:cNvSpPr>
            <p:nvPr/>
          </p:nvSpPr>
          <p:spPr bwMode="auto">
            <a:xfrm>
              <a:off x="2747963" y="4029075"/>
              <a:ext cx="2290762" cy="1200150"/>
            </a:xfrm>
            <a:prstGeom prst="rect">
              <a:avLst/>
            </a:prstGeom>
            <a:solidFill>
              <a:srgbClr val="C00000"/>
            </a:solidFill>
            <a:ln>
              <a:noFill/>
            </a:ln>
            <a:extLst>
              <a:ext uri="{91240B29-F687-4F45-9708-019B960494DF}">
                <a14:hiddenLine xmlns:a14="http://schemas.microsoft.com/office/drawing/2010/main" xmlns="" w="12700" algn="ctr">
                  <a:solidFill>
                    <a:srgbClr val="000000"/>
                  </a:solidFill>
                  <a:round/>
                  <a:headEnd/>
                  <a:tailEnd/>
                </a14:hiddenLine>
              </a:ext>
            </a:extLst>
          </p:spPr>
          <p:txBody>
            <a:bodyPr tIns="144000"/>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ARFF </a:t>
              </a:r>
              <a:r>
                <a:rPr kumimoji="0" lang="de-AT" altLang="de-DE" sz="16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Vehicles</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11% </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376" name="Rechteck 19"/>
            <p:cNvSpPr>
              <a:spLocks noChangeArrowheads="1"/>
            </p:cNvSpPr>
            <p:nvPr/>
          </p:nvSpPr>
          <p:spPr bwMode="auto">
            <a:xfrm>
              <a:off x="517525" y="5260975"/>
              <a:ext cx="2241550" cy="1300163"/>
            </a:xfrm>
            <a:prstGeom prst="rect">
              <a:avLst/>
            </a:prstGeom>
            <a:solidFill>
              <a:srgbClr val="C00000"/>
            </a:solidFill>
            <a:ln>
              <a:noFill/>
            </a:ln>
            <a:extLst>
              <a:ext uri="{91240B29-F687-4F45-9708-019B960494DF}">
                <a14:hiddenLine xmlns:a14="http://schemas.microsoft.com/office/drawing/2010/main" xmlns="" w="12700" algn="ctr">
                  <a:solidFill>
                    <a:srgbClr val="000000"/>
                  </a:solidFill>
                  <a:round/>
                  <a:headEnd/>
                  <a:tailEnd/>
                </a14:hiddenLine>
              </a:ext>
            </a:extLst>
          </p:spPr>
          <p:txBody>
            <a:bodyPr tIns="144000"/>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Aerials</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t>20% </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377" name="Rechteck 20"/>
            <p:cNvSpPr>
              <a:spLocks noChangeArrowheads="1"/>
            </p:cNvSpPr>
            <p:nvPr/>
          </p:nvSpPr>
          <p:spPr bwMode="auto">
            <a:xfrm>
              <a:off x="4989513" y="1485900"/>
              <a:ext cx="2243137" cy="1282700"/>
            </a:xfrm>
            <a:prstGeom prst="rect">
              <a:avLst/>
            </a:prstGeom>
            <a:solidFill>
              <a:srgbClr val="C00000"/>
            </a:solidFill>
            <a:ln>
              <a:noFill/>
            </a:ln>
            <a:extLst>
              <a:ext uri="{91240B29-F687-4F45-9708-019B960494DF}">
                <a14:hiddenLine xmlns:a14="http://schemas.microsoft.com/office/drawing/2010/main" xmlns="" w="12700" algn="ctr">
                  <a:solidFill>
                    <a:srgbClr val="000000"/>
                  </a:solidFill>
                  <a:round/>
                  <a:headEnd/>
                  <a:tailEnd/>
                </a14:hiddenLine>
              </a:ext>
            </a:extLst>
          </p:spPr>
          <p:txBody>
            <a:bodyPr tIns="144000"/>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Fire</a:t>
              </a: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&amp; </a:t>
              </a:r>
              <a:r>
                <a:rPr kumimoji="0" lang="de-AT" altLang="de-DE" sz="16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Safety</a:t>
              </a: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Equipment</a:t>
              </a:r>
            </a:p>
            <a:p>
              <a:pPr marL="0" marR="0" lvl="0" indent="0" algn="r" defTabSz="914400" rtl="0" eaLnBrk="0" fontAlgn="base" latinLnBrk="0" hangingPunct="0">
                <a:lnSpc>
                  <a:spcPct val="100000"/>
                </a:lnSpc>
                <a:spcBef>
                  <a:spcPct val="0"/>
                </a:spcBef>
                <a:spcAft>
                  <a:spcPct val="0"/>
                </a:spcAft>
                <a:buClrTx/>
                <a:buSzTx/>
                <a:buFontTx/>
                <a:buNone/>
                <a:tabLst/>
                <a:defRPr/>
              </a:pPr>
              <a:r>
                <a:rPr lang="de-AT" altLang="de-DE" dirty="0">
                  <a:solidFill>
                    <a:srgbClr val="FFFFFF"/>
                  </a:solidFill>
                </a:rPr>
                <a:t>8</a:t>
              </a:r>
              <a:r>
                <a:rPr kumimoji="0" lang="de-AT" altLang="de-DE" sz="1600" b="0" i="0" u="none" strike="noStrike" kern="120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 </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378" name="Rechteck 21"/>
            <p:cNvSpPr>
              <a:spLocks noChangeArrowheads="1"/>
            </p:cNvSpPr>
            <p:nvPr/>
          </p:nvSpPr>
          <p:spPr bwMode="auto">
            <a:xfrm>
              <a:off x="4984750" y="4027488"/>
              <a:ext cx="2263775" cy="1200150"/>
            </a:xfrm>
            <a:prstGeom prst="rect">
              <a:avLst/>
            </a:prstGeom>
            <a:solidFill>
              <a:srgbClr val="C00000"/>
            </a:solidFill>
            <a:ln>
              <a:noFill/>
            </a:ln>
            <a:extLst>
              <a:ext uri="{91240B29-F687-4F45-9708-019B960494DF}">
                <a14:hiddenLine xmlns:a14="http://schemas.microsoft.com/office/drawing/2010/main" xmlns="" w="12700" algn="ctr">
                  <a:solidFill>
                    <a:srgbClr val="000000"/>
                  </a:solidFill>
                  <a:round/>
                  <a:headEnd/>
                  <a:tailEnd/>
                </a14:hiddenLine>
              </a:ext>
            </a:extLst>
          </p:spPr>
          <p:txBody>
            <a:bodyPr tIns="144000"/>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Stationary</a:t>
              </a: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de-AT" altLang="de-DE" sz="16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Fire</a:t>
              </a: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de-AT" altLang="de-DE" sz="16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Protection</a:t>
              </a: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3%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379" name="Rechteck 22"/>
            <p:cNvSpPr>
              <a:spLocks noChangeArrowheads="1"/>
            </p:cNvSpPr>
            <p:nvPr/>
          </p:nvSpPr>
          <p:spPr bwMode="auto">
            <a:xfrm>
              <a:off x="7219950" y="2768600"/>
              <a:ext cx="2233613" cy="1273175"/>
            </a:xfrm>
            <a:prstGeom prst="rect">
              <a:avLst/>
            </a:prstGeom>
            <a:solidFill>
              <a:srgbClr val="C00000"/>
            </a:solidFill>
            <a:ln>
              <a:noFill/>
            </a:ln>
            <a:extLst>
              <a:ext uri="{91240B29-F687-4F45-9708-019B960494DF}">
                <a14:hiddenLine xmlns:a14="http://schemas.microsoft.com/office/drawing/2010/main" xmlns="" w="12700" algn="ctr">
                  <a:solidFill>
                    <a:srgbClr val="000000"/>
                  </a:solidFill>
                  <a:round/>
                  <a:headEnd/>
                  <a:tailEnd/>
                </a14:hiddenLine>
              </a:ext>
            </a:extLst>
          </p:spPr>
          <p:txBody>
            <a:bodyPr tIns="144000"/>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Firefighting Components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3%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altLang="de-DE" sz="1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380" name="Rechteck 23"/>
            <p:cNvSpPr>
              <a:spLocks noChangeArrowheads="1"/>
            </p:cNvSpPr>
            <p:nvPr/>
          </p:nvSpPr>
          <p:spPr bwMode="auto">
            <a:xfrm>
              <a:off x="7210425" y="5184775"/>
              <a:ext cx="2254250" cy="1370013"/>
            </a:xfrm>
            <a:prstGeom prst="rect">
              <a:avLst/>
            </a:prstGeom>
            <a:solidFill>
              <a:srgbClr val="C00000"/>
            </a:solidFill>
            <a:ln>
              <a:noFill/>
            </a:ln>
            <a:extLst>
              <a:ext uri="{91240B29-F687-4F45-9708-019B960494DF}">
                <a14:hiddenLine xmlns:a14="http://schemas.microsoft.com/office/drawing/2010/main" xmlns="" w="12700" algn="ctr">
                  <a:solidFill>
                    <a:srgbClr val="000000"/>
                  </a:solidFill>
                  <a:round/>
                  <a:headEnd/>
                  <a:tailEnd/>
                </a14:hiddenLine>
              </a:ext>
            </a:extLst>
          </p:spPr>
          <p:txBody>
            <a:bodyPr tIns="144000"/>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Customer Service </a:t>
              </a:r>
            </a:p>
            <a:p>
              <a:pPr marL="0" marR="0" lvl="0" indent="0" algn="l" defTabSz="914400" rtl="0" eaLnBrk="0" fontAlgn="base" latinLnBrk="0" hangingPunct="0">
                <a:lnSpc>
                  <a:spcPct val="100000"/>
                </a:lnSpc>
                <a:spcBef>
                  <a:spcPct val="0"/>
                </a:spcBef>
                <a:spcAft>
                  <a:spcPct val="0"/>
                </a:spcAft>
                <a:buClrTx/>
                <a:buSzTx/>
                <a:buFontTx/>
                <a:buNone/>
                <a:tabLst/>
                <a:defRPr/>
              </a:pPr>
              <a:r>
                <a:rPr lang="de-AT" altLang="de-DE" dirty="0">
                  <a:solidFill>
                    <a:srgbClr val="FFFFFF"/>
                  </a:solidFill>
                </a:rPr>
                <a:t>7</a:t>
              </a:r>
              <a:r>
                <a:rPr kumimoji="0" lang="de-AT" altLang="de-DE" sz="1600" b="0" i="0" u="none" strike="noStrike" kern="120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 </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AT" altLang="de-DE" sz="1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Others</a:t>
              </a:r>
              <a:r>
                <a:rPr kumimoji="0" lang="de-AT" altLang="de-DE"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3%</a:t>
              </a:r>
              <a:endParaRPr kumimoji="0" lang="de-AT" altLang="de-DE"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26" name="Gerader Verbinder 25"/>
            <p:cNvCxnSpPr/>
            <p:nvPr/>
          </p:nvCxnSpPr>
          <p:spPr bwMode="auto">
            <a:xfrm flipH="1">
              <a:off x="4984632" y="1484313"/>
              <a:ext cx="9701" cy="5091112"/>
            </a:xfrm>
            <a:prstGeom prst="line">
              <a:avLst/>
            </a:prstGeom>
            <a:ln w="22225">
              <a:solidFill>
                <a:schemeClr val="bg1"/>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770865799"/>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iidYZz.uTIqmaTEMgh34E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i1fF5Yk1TuGnQDM1NXwKv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R23A4O3QNuyIzI4.W23q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UHHGJX6mRvKhgXiKYGc4Z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aCMka8UXT.y8CTwboVhZe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GQYsx7d7QPu9Wi8HpXomd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JueH.4qRQwyzMgmNUxE7a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zemjYgjTROSIhM0joizcq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ZkRrGlv0TaqPAqZFrWcKM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1o98K5AWRcyonSkhZSgnt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cE2KwxjUTAq9Vlv8oC4cf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Mkrq7i_xQ.mhKp4NB.Sl5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cKbZdFFkSGiVOiTXuRHTh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Aq1B8tqNRHaMAG_hs514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kNonpib9QraQ6zDgNWcx7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UNEJYQLKTyiznt0HAsMBZ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f1lSuLTHRE.MP5UTgsXjJ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OYpg6tZhS9K8PPlRsyN2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idYZz.uTIqmaTEMgh34E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kXy6cbAxSfa.zAXchR.M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s1PBd_gfSHeuaEox0UuEe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yOYI3CASdSyAswaiaCEZ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7BiYOCjdQAawCqSW8OeCQ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zCEZJzgNTeqHTdw1wjssC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XmWmGDwNTQO.BDJbIbDKB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P65EnNKfQFeAm3jMkeqM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auFee8vlRoaliu55OBBgr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qSKYSoK_Tl.srrKTQo75s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WCICe6d3TjGmIi7NwuQ6A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xK3n.yzR0Sew1tRkbU92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CFEXdtErTCSWsJco1Dqx5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84zjWR91SKWPYgyegWL1O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ZGvz7r1OTXGtlf8qssAKc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egbDPNVrQXSvwzv9rcGyZ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gSepYqFQPSI1BGK5_Ja3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cqNUb5naTXWAwPge7_UVx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cmALjDcoSVKG8hESDI6Aw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VgqcMYyFSuytdeWDSCT68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6Ar7hozRR5m.wa0q1EIXm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EyvMvjAVR5qHbU_oIu2YL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mR5cWbv6QoaSL7FExxNbE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OWQLBpL0T6C6ErKeynxOJ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iZ1Lri3XQeyZ1CFdj1b4Z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2GlKCUrQbm6S_ewj524K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o4IqMm8NQUu.MRjBPvqBN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9xy2kCncThynjiTNhLylr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JI3oPP9ARW.AyZ0HOyOws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qWD8zR93RHWL3bBx2telL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N2p0jMhST4SWUuJDCtyIU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VIZ6wlXMRpG..JePywmFS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dzWeZBx3RreD3TRYaWYiL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ZlP9jSNSQyTav8MgSCCa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UHkqzqatSMa7lvLoxIaNL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Yxl5WgQqRCi4hxCU..YIh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OBxo0ZgLT3WK7BiS6L21m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BhA43E1Q3aqJpPHQ3vYS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qnjJJVMRwyT4cHkLpzkN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vPejJO6PTu2EOO.cCyzGj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sd.8lEBKRmOlqeQ_heo_a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iDRc.vsLS5qEd5427ShE_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SP35UcWjSP.aIlw3nVSOz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nXiv.33pRFa_WAL4RoA_1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aOV1tKSHS6OPdhcihFXU_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E.RMNUR8Qy2GD9p.KI6Jv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OByA88aWQY2.schAkPLCy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XD0ahd9PQoy2EZdlFuwut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ZDA8KJ2VTXW1SXsoR5a8v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p1UGaXY6TjKekRz0Ua4uw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6lzOE5_fQYexddHyplAt4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XUOtCRFhS_qK4BBN4A8uv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8VkiHbgQ8aA0puB_YXsz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UHHGJX6mRvKhgXiKYGc4Z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E2GevRyTLiQvUvMfl64L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8PdUkaGhRbK1iGfevQ_zN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GQYsx7d7QPu9Wi8HpXomd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aCMka8UXT.y8CTwboVhZe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R23A4O3QNuyIzI4.W23q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CYgie4fXTiuyzY37MXxQ_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XZty4Y2yQ3mQ.KhvU34Qh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1n1gzNCaRgywk8vcJHjK4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TPMc5_KAQHmmprPg6DLNU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JueH.4qRQwyzMgmNUxE7a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UHkqzqatSMa7lvLoxIaNL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sd.8lEBKRmOlqeQ_heo_a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WUao18ETyy7byIpq_Zcw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OBxo0ZgLT3WK7BiS6L21m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BhA43E1Q3aqJpPHQ3vYS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qnjJJVMRwyT4cHkLpzkN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vPejJO6PTu2EOO.cCyzGj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Yxl5WgQqRCi4hxCU..YIh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iDRc.vsLS5qEd5427ShE_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wccMa9s5T3moAP6BMD8Ef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E.RMNUR8Qy2GD9p.KI6Jv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1n1gzNCaRgywk8vcJHjK4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8VkiHbgQ8aA0puB_YXsz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THxovPewQXaf0SFeZR.CS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6lzOE5_fQYexddHyplAt4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OByA88aWQY2.schAkPLCy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ZDA8KJ2VTXW1SXsoR5a8v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XZty4Y2yQ3mQ.KhvU34Qh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XUOtCRFhS_qK4BBN4A8uv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CYgie4fXTiuyzY37MXxQ_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XD0ahd9PQoy2EZdlFuwut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TPMc5_KAQHmmprPg6DLNU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p1UGaXY6TjKekRz0Ua4uw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E2GevRyTLiQvUvMfl64LA"/>
</p:tagLst>
</file>

<file path=ppt/theme/theme1.xml><?xml version="1.0" encoding="utf-8"?>
<a:theme xmlns:a="http://schemas.openxmlformats.org/drawingml/2006/main" name="7_Foliendesign 2">
  <a:themeElements>
    <a:clrScheme name="7_Foliendesign 2 1">
      <a:dk1>
        <a:srgbClr val="000000"/>
      </a:dk1>
      <a:lt1>
        <a:srgbClr val="FFFFFF"/>
      </a:lt1>
      <a:dk2>
        <a:srgbClr val="969696"/>
      </a:dk2>
      <a:lt2>
        <a:srgbClr val="EAEAEA"/>
      </a:lt2>
      <a:accent1>
        <a:srgbClr val="C0C0C0"/>
      </a:accent1>
      <a:accent2>
        <a:srgbClr val="E3000F"/>
      </a:accent2>
      <a:accent3>
        <a:srgbClr val="FFFFFF"/>
      </a:accent3>
      <a:accent4>
        <a:srgbClr val="000000"/>
      </a:accent4>
      <a:accent5>
        <a:srgbClr val="DCDCDC"/>
      </a:accent5>
      <a:accent6>
        <a:srgbClr val="CE000C"/>
      </a:accent6>
      <a:hlink>
        <a:srgbClr val="4D4D4D"/>
      </a:hlink>
      <a:folHlink>
        <a:srgbClr val="777777"/>
      </a:folHlink>
    </a:clrScheme>
    <a:fontScheme name="7_Foliendesign 2">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lnDef>
  </a:objectDefaults>
  <a:extraClrSchemeLst>
    <a:extraClrScheme>
      <a:clrScheme name="7_Foliendesign 2 1">
        <a:dk1>
          <a:srgbClr val="000000"/>
        </a:dk1>
        <a:lt1>
          <a:srgbClr val="FFFFFF"/>
        </a:lt1>
        <a:dk2>
          <a:srgbClr val="969696"/>
        </a:dk2>
        <a:lt2>
          <a:srgbClr val="EAEAEA"/>
        </a:lt2>
        <a:accent1>
          <a:srgbClr val="C0C0C0"/>
        </a:accent1>
        <a:accent2>
          <a:srgbClr val="E3000F"/>
        </a:accent2>
        <a:accent3>
          <a:srgbClr val="FFFFFF"/>
        </a:accent3>
        <a:accent4>
          <a:srgbClr val="000000"/>
        </a:accent4>
        <a:accent5>
          <a:srgbClr val="DCDCDC"/>
        </a:accent5>
        <a:accent6>
          <a:srgbClr val="CE000C"/>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Foliendesign 2">
  <a:themeElements>
    <a:clrScheme name="9_Foliendesign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9_Foliendesign 2">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lnDef>
  </a:objectDefaults>
  <a:extraClrSchemeLst>
    <a:extraClrScheme>
      <a:clrScheme name="9_Foliendesign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9_Foliendesign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9_Foliendesign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9_Foliendesign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9_Foliendesign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9_Foliendesign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9_Foliendesign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9_Foliendesign 2 8">
        <a:dk1>
          <a:srgbClr val="58585A"/>
        </a:dk1>
        <a:lt1>
          <a:srgbClr val="FFFFFF"/>
        </a:lt1>
        <a:dk2>
          <a:srgbClr val="FFFFFF"/>
        </a:dk2>
        <a:lt2>
          <a:srgbClr val="333333"/>
        </a:lt2>
        <a:accent1>
          <a:srgbClr val="DDDDDD"/>
        </a:accent1>
        <a:accent2>
          <a:srgbClr val="808080"/>
        </a:accent2>
        <a:accent3>
          <a:srgbClr val="FFFFFF"/>
        </a:accent3>
        <a:accent4>
          <a:srgbClr val="4A4A4C"/>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9_Foliendesign 2 9">
        <a:dk1>
          <a:srgbClr val="000000"/>
        </a:dk1>
        <a:lt1>
          <a:srgbClr val="FFFFFF"/>
        </a:lt1>
        <a:dk2>
          <a:srgbClr val="FFFFFF"/>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9_Foliendesign 2 10">
        <a:dk1>
          <a:srgbClr val="000000"/>
        </a:dk1>
        <a:lt1>
          <a:srgbClr val="FFFFFF"/>
        </a:lt1>
        <a:dk2>
          <a:srgbClr val="FFFFFF"/>
        </a:dk2>
        <a:lt2>
          <a:srgbClr val="333333"/>
        </a:lt2>
        <a:accent1>
          <a:srgbClr val="DDDDDD"/>
        </a:accent1>
        <a:accent2>
          <a:srgbClr val="FF0000"/>
        </a:accent2>
        <a:accent3>
          <a:srgbClr val="FFFFFF"/>
        </a:accent3>
        <a:accent4>
          <a:srgbClr val="000000"/>
        </a:accent4>
        <a:accent5>
          <a:srgbClr val="EBEBEB"/>
        </a:accent5>
        <a:accent6>
          <a:srgbClr val="E70000"/>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9_Foliendesign 2 11">
        <a:dk1>
          <a:srgbClr val="000000"/>
        </a:dk1>
        <a:lt1>
          <a:srgbClr val="FFFFFF"/>
        </a:lt1>
        <a:dk2>
          <a:srgbClr val="969696"/>
        </a:dk2>
        <a:lt2>
          <a:srgbClr val="EAEAEA"/>
        </a:lt2>
        <a:accent1>
          <a:srgbClr val="C0C0C0"/>
        </a:accent1>
        <a:accent2>
          <a:srgbClr val="E3000F"/>
        </a:accent2>
        <a:accent3>
          <a:srgbClr val="FFFFFF"/>
        </a:accent3>
        <a:accent4>
          <a:srgbClr val="000000"/>
        </a:accent4>
        <a:accent5>
          <a:srgbClr val="DCDCDC"/>
        </a:accent5>
        <a:accent6>
          <a:srgbClr val="CE000C"/>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enutzerdefiniertes Design">
  <a:themeElements>
    <a:clrScheme name="1_Benutzerdefinierte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enutzerdefiniertes Design">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lnDef>
  </a:objectDefaults>
  <a:extraClrSchemeLst>
    <a:extraClrScheme>
      <a:clrScheme name="1_Benutzerdefinierte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enutzerdefiniertes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enutzerdefiniertes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enutzerdefiniertes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enutzerdefiniertes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enutzerdefiniertes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enutzerdefiniertes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enutzerdefiniertes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enutzerdefiniertes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enutzerdefiniertes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enutzerdefiniertes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enutzerdefiniertes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enutzerdefiniertes Design">
  <a:themeElements>
    <a:clrScheme name="Benutzerdefinierte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enutzerdefiniertes Design">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lnDef>
  </a:objectDefaults>
  <a:extraClrSchemeLst>
    <a:extraClrScheme>
      <a:clrScheme name="Benutzerdefinierte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enutzerdefiniertes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enutzerdefiniertes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enutzerdefiniertes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enutzerdefiniertes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enutzerdefiniertes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enutzerdefiniertes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enutzerdefiniertes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enutzerdefiniertes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enutzerdefiniertes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enutzerdefiniertes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enutzerdefiniertes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Foliendesign 2">
  <a:themeElements>
    <a:clrScheme name="7_Foliendesign 2 1">
      <a:dk1>
        <a:srgbClr val="000000"/>
      </a:dk1>
      <a:lt1>
        <a:srgbClr val="FFFFFF"/>
      </a:lt1>
      <a:dk2>
        <a:srgbClr val="969696"/>
      </a:dk2>
      <a:lt2>
        <a:srgbClr val="EAEAEA"/>
      </a:lt2>
      <a:accent1>
        <a:srgbClr val="C0C0C0"/>
      </a:accent1>
      <a:accent2>
        <a:srgbClr val="E3000F"/>
      </a:accent2>
      <a:accent3>
        <a:srgbClr val="FFFFFF"/>
      </a:accent3>
      <a:accent4>
        <a:srgbClr val="000000"/>
      </a:accent4>
      <a:accent5>
        <a:srgbClr val="DCDCDC"/>
      </a:accent5>
      <a:accent6>
        <a:srgbClr val="CE000C"/>
      </a:accent6>
      <a:hlink>
        <a:srgbClr val="4D4D4D"/>
      </a:hlink>
      <a:folHlink>
        <a:srgbClr val="777777"/>
      </a:folHlink>
    </a:clrScheme>
    <a:fontScheme name="7_Foliendesign 2">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Arial" charset="0"/>
          </a:defRPr>
        </a:defPPr>
      </a:lstStyle>
    </a:lnDef>
  </a:objectDefaults>
  <a:extraClrSchemeLst>
    <a:extraClrScheme>
      <a:clrScheme name="7_Foliendesign 2 1">
        <a:dk1>
          <a:srgbClr val="000000"/>
        </a:dk1>
        <a:lt1>
          <a:srgbClr val="FFFFFF"/>
        </a:lt1>
        <a:dk2>
          <a:srgbClr val="969696"/>
        </a:dk2>
        <a:lt2>
          <a:srgbClr val="EAEAEA"/>
        </a:lt2>
        <a:accent1>
          <a:srgbClr val="C0C0C0"/>
        </a:accent1>
        <a:accent2>
          <a:srgbClr val="E3000F"/>
        </a:accent2>
        <a:accent3>
          <a:srgbClr val="FFFFFF"/>
        </a:accent3>
        <a:accent4>
          <a:srgbClr val="000000"/>
        </a:accent4>
        <a:accent5>
          <a:srgbClr val="DCDCDC"/>
        </a:accent5>
        <a:accent6>
          <a:srgbClr val="CE000C"/>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5b39d0b7-379f-40b6-a0c0-f2b59579721c">MYRB-787-39</_dlc_DocId>
    <_dlc_DocIdUrl xmlns="5b39d0b7-379f-40b6-a0c0-f2b59579721c">
      <Url>http://my.rosenbauer.com/rbworld/company/communication/powerpoint/_layouts/DocIdRedir.aspx?ID=MYRB-787-39</Url>
      <Description>MYRB-787-39</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kument" ma:contentTypeID="0x0101005089E60C18DC5648B4C0D37D99F2B340" ma:contentTypeVersion="17" ma:contentTypeDescription="Ein neues Dokument erstellen." ma:contentTypeScope="" ma:versionID="15de6472eb488333fa1eb0b699cf165e">
  <xsd:schema xmlns:xsd="http://www.w3.org/2001/XMLSchema" xmlns:xs="http://www.w3.org/2001/XMLSchema" xmlns:p="http://schemas.microsoft.com/office/2006/metadata/properties" xmlns:ns2="5b39d0b7-379f-40b6-a0c0-f2b59579721c" targetNamespace="http://schemas.microsoft.com/office/2006/metadata/properties" ma:root="true" ma:fieldsID="5cc14a3695e6e35caf793a5349b4beb2" ns2:_="">
    <xsd:import namespace="5b39d0b7-379f-40b6-a0c0-f2b59579721c"/>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39d0b7-379f-40b6-a0c0-f2b59579721c" elementFormDefault="qualified">
    <xsd:import namespace="http://schemas.microsoft.com/office/2006/documentManagement/types"/>
    <xsd:import namespace="http://schemas.microsoft.com/office/infopath/2007/PartnerControls"/>
    <xsd:element name="_dlc_DocId" ma:index="8" nillable="true" ma:displayName="Wert der Dokument-ID" ma:description="Der Wert der diesem Element zugewiesenen Dokument-ID." ma:internalName="_dlc_DocId" ma:readOnly="true">
      <xsd:simpleType>
        <xsd:restriction base="dms:Text"/>
      </xsd:simpleType>
    </xsd:element>
    <xsd:element name="_dlc_DocIdUrl" ma:index="9"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5C10C7-0006-4886-9700-E9540AF85956}">
  <ds:schemaRefs>
    <ds:schemaRef ds:uri="http://schemas.microsoft.com/office/2006/metadata/properties"/>
    <ds:schemaRef ds:uri="http://schemas.microsoft.com/office/2006/documentManagement/types"/>
    <ds:schemaRef ds:uri="5b39d0b7-379f-40b6-a0c0-f2b59579721c"/>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3F7D8AE1-64CD-4193-A82D-2F802E33AC04}">
  <ds:schemaRefs>
    <ds:schemaRef ds:uri="http://schemas.microsoft.com/sharepoint/events"/>
  </ds:schemaRefs>
</ds:datastoreItem>
</file>

<file path=customXml/itemProps3.xml><?xml version="1.0" encoding="utf-8"?>
<ds:datastoreItem xmlns:ds="http://schemas.openxmlformats.org/officeDocument/2006/customXml" ds:itemID="{92F1D02A-DA1F-4123-8FDC-603F6DF78EC3}">
  <ds:schemaRefs>
    <ds:schemaRef ds:uri="http://schemas.microsoft.com/sharepoint/v3/contenttype/forms"/>
  </ds:schemaRefs>
</ds:datastoreItem>
</file>

<file path=customXml/itemProps4.xml><?xml version="1.0" encoding="utf-8"?>
<ds:datastoreItem xmlns:ds="http://schemas.openxmlformats.org/officeDocument/2006/customXml" ds:itemID="{71349881-3FD6-4F39-8817-B5681FB79B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39d0b7-379f-40b6-a0c0-f2b5957972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2798</Words>
  <Application>Microsoft Office PowerPoint</Application>
  <PresentationFormat>A4-Papier (210x297 mm)</PresentationFormat>
  <Paragraphs>850</Paragraphs>
  <Slides>40</Slides>
  <Notes>21</Notes>
  <HiddenSlides>0</HiddenSlides>
  <MMClips>0</MMClips>
  <ScaleCrop>false</ScaleCrop>
  <HeadingPairs>
    <vt:vector size="6" baseType="variant">
      <vt:variant>
        <vt:lpstr>Design</vt:lpstr>
      </vt:variant>
      <vt:variant>
        <vt:i4>5</vt:i4>
      </vt:variant>
      <vt:variant>
        <vt:lpstr>Eingebettete OLE-Server</vt:lpstr>
      </vt:variant>
      <vt:variant>
        <vt:i4>1</vt:i4>
      </vt:variant>
      <vt:variant>
        <vt:lpstr>Folientitel</vt:lpstr>
      </vt:variant>
      <vt:variant>
        <vt:i4>40</vt:i4>
      </vt:variant>
    </vt:vector>
  </HeadingPairs>
  <TitlesOfParts>
    <vt:vector size="46" baseType="lpstr">
      <vt:lpstr>7_Foliendesign 2</vt:lpstr>
      <vt:lpstr>9_Foliendesign 2</vt:lpstr>
      <vt:lpstr>1_Benutzerdefiniertes Design</vt:lpstr>
      <vt:lpstr>Benutzerdefiniertes Design</vt:lpstr>
      <vt:lpstr>8_Foliendesign 2</vt:lpstr>
      <vt:lpstr>think-cell Folie</vt:lpstr>
      <vt:lpstr>Rosenbauer Group</vt:lpstr>
      <vt:lpstr>Disclaimer</vt:lpstr>
      <vt:lpstr>Folie 3</vt:lpstr>
      <vt:lpstr>Folie 4</vt:lpstr>
      <vt:lpstr>Rosenbauer Group equity story (1/2)</vt:lpstr>
      <vt:lpstr>Rosenbauer Group equity story (2/2)</vt:lpstr>
      <vt:lpstr>Strategic focus</vt:lpstr>
      <vt:lpstr>Global network of production facilities, sales and service offices</vt:lpstr>
      <vt:lpstr>Full-range supplier  (Product segments and % of group revenues; as of Dec 31, 2018)</vt:lpstr>
      <vt:lpstr>Developing future e-technology </vt:lpstr>
      <vt:lpstr>Sustainable goals</vt:lpstr>
      <vt:lpstr>Status sustainability goals</vt:lpstr>
      <vt:lpstr>Sustainability figures 2018 / 2017</vt:lpstr>
      <vt:lpstr>Folie 14</vt:lpstr>
      <vt:lpstr>Industry development 2018 </vt:lpstr>
      <vt:lpstr>World firefighting vehicle market 2008-2017</vt:lpstr>
      <vt:lpstr>Highlights</vt:lpstr>
      <vt:lpstr>Revenues and EBIT</vt:lpstr>
      <vt:lpstr>Revenue development </vt:lpstr>
      <vt:lpstr>EBIT development </vt:lpstr>
      <vt:lpstr>Revenues and EBIT quarterly</vt:lpstr>
      <vt:lpstr>Investments</vt:lpstr>
      <vt:lpstr>Financial figures</vt:lpstr>
      <vt:lpstr>Accounting ratios </vt:lpstr>
      <vt:lpstr>Balance sheet structure (in € million)</vt:lpstr>
      <vt:lpstr>Trade working capital and financing </vt:lpstr>
      <vt:lpstr>New logistics center Asten</vt:lpstr>
      <vt:lpstr>Folie 28</vt:lpstr>
      <vt:lpstr>Order intake / backlog</vt:lpstr>
      <vt:lpstr>Outlook</vt:lpstr>
      <vt:lpstr>Dividend proposal and guidance 2019</vt:lpstr>
      <vt:lpstr>Thank you for your attention!  </vt:lpstr>
      <vt:lpstr>Folie 33</vt:lpstr>
      <vt:lpstr>Executive board</vt:lpstr>
      <vt:lpstr>Using IFRS 15 for the first time - later revenue recognition</vt:lpstr>
      <vt:lpstr>PoC effects flattening out in line with 12M business cycle</vt:lpstr>
      <vt:lpstr>Segment reporting by Areas</vt:lpstr>
      <vt:lpstr>Number of employees (reporting date)</vt:lpstr>
      <vt:lpstr>Rosenbauer share</vt:lpstr>
      <vt:lpstr>Financial calendar 2019</vt:lpstr>
    </vt:vector>
  </TitlesOfParts>
  <Company>Rosenbauer AG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Kein Folientitel</dc:title>
  <dc:creator>Tiemon.Kiesenhofer@rosenbauer.com</dc:creator>
  <cp:lastModifiedBy>ProBook-PC</cp:lastModifiedBy>
  <cp:revision>2620</cp:revision>
  <cp:lastPrinted>2019-04-04T13:16:36Z</cp:lastPrinted>
  <dcterms:created xsi:type="dcterms:W3CDTF">1998-10-14T13:00:42Z</dcterms:created>
  <dcterms:modified xsi:type="dcterms:W3CDTF">2019-04-12T20:06:49Z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0x0101005089E60C18DC5648B4C0D37D99F2B340</vt:lpwstr>
  </property>
  <property fmtid="{D5CDD505-2E9C-101B-9397-08002B2CF9AE}" pid="3" name="_dlc_DocIdItemGuid">
    <vt:lpwstr>20978c4a-0634-4388-a3ee-cdab348bb53b</vt:lpwstr>
  </property>
</Properties>
</file>